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04" r:id="rId2"/>
    <p:sldId id="270" r:id="rId3"/>
    <p:sldId id="271" r:id="rId4"/>
    <p:sldId id="260" r:id="rId5"/>
    <p:sldId id="261" r:id="rId6"/>
    <p:sldId id="262" r:id="rId7"/>
    <p:sldId id="266" r:id="rId8"/>
    <p:sldId id="295" r:id="rId9"/>
    <p:sldId id="291" r:id="rId10"/>
    <p:sldId id="292" r:id="rId11"/>
    <p:sldId id="272" r:id="rId12"/>
    <p:sldId id="273" r:id="rId13"/>
    <p:sldId id="274" r:id="rId14"/>
    <p:sldId id="275" r:id="rId15"/>
    <p:sldId id="278" r:id="rId16"/>
    <p:sldId id="298" r:id="rId17"/>
    <p:sldId id="285" r:id="rId18"/>
    <p:sldId id="286" r:id="rId19"/>
    <p:sldId id="290" r:id="rId20"/>
    <p:sldId id="289" r:id="rId21"/>
    <p:sldId id="303" r:id="rId22"/>
    <p:sldId id="300" r:id="rId23"/>
    <p:sldId id="301" r:id="rId24"/>
    <p:sldId id="264" r:id="rId25"/>
    <p:sldId id="296" r:id="rId26"/>
    <p:sldId id="294" r:id="rId27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963" autoAdjust="0"/>
  </p:normalViewPr>
  <p:slideViewPr>
    <p:cSldViewPr>
      <p:cViewPr varScale="1">
        <p:scale>
          <a:sx n="47" d="100"/>
          <a:sy n="47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AB01CCE-8629-423F-9B9C-A4D0AD2BD47D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F1B7EF3-976C-4C5E-A784-9D00CB797A9D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15510C-3712-4F22-B02E-F7581AAB8F3F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68AB93-69B8-4E91-866E-6C049EEC6258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3584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88E131-7C1B-4A38-9BF8-21FA9C4F7207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378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3A4B12-FF49-4E6B-BA09-524F3603C156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399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216BC5-DC46-410E-8A23-FB17384DAD48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419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CBA55A-8BBC-40C0-AAC2-022E827400FC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440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803213-26E5-477E-8CC0-53AC401895A8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460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74FAA1-1FB9-4581-B949-1D414582ED9D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4813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1B4F0D-01B5-4F44-928F-213D30702DF4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501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1CC799-1401-476D-996E-4FCFE4F4FF66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5222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826D12-1E41-48AE-A7A3-8C78CD644C1B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2FEC3-CA2C-4871-B6B8-670B4CDD3B0D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542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2247E2-4C87-4043-8950-A30C87D91B57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5632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024B8B-C955-4BBB-9E42-2E6D3E99B4FB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583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B1CA2A-CFAC-4247-87C4-AA97C3664125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6041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42D737-8B2E-4560-88F4-DE365FF94A2F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624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F1B866-E0FF-4618-8EB2-82BE1FAB15A0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6451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07DA39-F838-4B6C-9A47-A1736CD4DA56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665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EFAEF8-8CA7-4F25-A6A7-88FF5D7A0DD8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AB69B0-4BCE-46AE-A8AD-2FFAB8C202DE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2150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FB026D-7CD0-4B71-A3A6-1BEEE2DB5DE6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2355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BEBF64-65B8-42D9-AB35-4BECA0D85F99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2560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79413B-B4E3-4CE9-889B-093FF0B39A3C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2765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C1D9A7-B4C1-4A52-9BBA-233183FB013D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2969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BE0C1A-701D-4D71-A515-B84E8DE6A6C8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UY" smtClean="0"/>
          </a:p>
        </p:txBody>
      </p:sp>
      <p:sp>
        <p:nvSpPr>
          <p:cNvPr id="3174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798562-B078-4DA2-8AC4-26140531F110}" type="slidenum">
              <a:rPr lang="es-UY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UY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7DF5-22FE-4073-9EBA-59CA01EBB8BE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A64F2-7274-477B-9814-C6093DACB8E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35382-FA6E-4450-8B6C-F30665A8536F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07B4D-EC14-4FF2-B870-19216E8729EB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894BA-F549-4037-A7C6-1AA829CC6157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9EBCE-FC81-4D00-A9AE-0DFD14945D0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3E537-5D0D-4026-BE4A-AB5001BA27C9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64101-EDD7-409C-9CA5-6369E1906A1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D1AAC-F8B8-42EE-BCB4-7C5196F5BD32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17097-BB8F-4B89-A7CD-0545978E78B2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E0E90-23F1-458E-B8A9-2D71487EE922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77FC8-4634-4338-BABE-167770CC0E4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09291-0EDD-4EB3-8E86-799139AC6572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4C8FC-91F7-4720-85C4-3016A650347D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C5EAF-106B-4B1E-8493-849D96A22571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B2F8B-F112-4E30-9B3A-2D530EC8470B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06B08-4494-4144-B2A5-4D050C63745A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4EA7A-2726-496A-99F9-1457B02F571E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C3C4C-BA1F-416A-AFA0-A20B7D0F6240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C5E6-6119-4775-87E7-128FC88A8561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6BD3-759A-4276-8738-10A956FC0F96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3B116-1CEA-4900-9EE0-BB830AC84116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UY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53986D-AABD-4640-8A53-35E6DEB676C4}" type="datetimeFigureOut">
              <a:rPr lang="es-UY"/>
              <a:pPr>
                <a:defRPr/>
              </a:pPr>
              <a:t>25/05/2012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17EA51-81B6-479B-BB51-D1A10AB4ABCD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google.com.uy/imgres?imgurl=http://2.bp.blogspot.com/_L-PvqYMqmoE/TH5QNY0ouAI/AAAAAAAAABs/dgBo3S16WOI/s1600/carga-conte.jpg&amp;imgrefurl=http://escuadron14morelos.blogspot.com/2011/02/transporte-maritimo-y-carretero.html&amp;usg=__30CXIQrovpjU7CoVIVgWrmsTX6Y=&amp;h=768&amp;w=1024&amp;sz=190&amp;hl=es&amp;start=6&amp;zoom=1&amp;tbnid=QuA5XRQTUzg9lM:&amp;tbnh=113&amp;tbnw=150&amp;ei=nlu9T5rVBcbUgQfIjMzPDg&amp;prev=/search?q=buques+de+carga&amp;hl=es&amp;sa=X&amp;gbv=2&amp;tbm=isch&amp;itbs=1" TargetMode="External"/><Relationship Id="rId7" Type="http://schemas.openxmlformats.org/officeDocument/2006/relationships/hyperlink" Target="http://www.google.com.uy/imgres?imgurl=http://www.visionmaritima.com.uy/vision-maritima/images/stories/playa%20contenedores.jpg&amp;imgrefurl=http://www.visionmaritima.com.uy/vision-maritima/index.php/puertos/logistica-y-puertos-comerciales/2634-iel-lado-bueno-de-lo-malo&amp;usg=__6E7U7pwNSQYW9usu8LDIjqRP9tI=&amp;h=480&amp;w=640&amp;sz=75&amp;hl=es&amp;start=74&amp;zoom=1&amp;tbnid=4pcQtwCUZQ-WuM:&amp;tbnh=103&amp;tbnw=137&amp;ei=f1y9T6TSA4OpgweSx-H3Dg&amp;prev=/search?q=deposito+contenedores&amp;start=63&amp;hl=es&amp;sa=N&amp;gbv=2&amp;tbm=isch&amp;itbs=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google.com.uy/imgres?imgurl=http://lcsscomex.blogspot.es/img/barco.jpg&amp;imgrefurl=http://lcsscomex.blogspot.es/&amp;usg=__zZecogApDDfJoFIKJhLPPiGqChM=&amp;h=318&amp;w=460&amp;sz=46&amp;hl=es&amp;start=12&amp;zoom=1&amp;tbnid=nh3khMOxZy7fBM:&amp;tbnh=88&amp;tbnw=128&amp;ei=GFy9T96zMobAgQexoOGUDw&amp;prev=/search?q=buques+de+carga+de+contenedores&amp;hl=es&amp;sa=X&amp;gbv=2&amp;tbm=isch&amp;itbs=1" TargetMode="External"/><Relationship Id="rId10" Type="http://schemas.openxmlformats.org/officeDocument/2006/relationships/image" Target="../media/image9.jpeg"/><Relationship Id="rId4" Type="http://schemas.openxmlformats.org/officeDocument/2006/relationships/image" Target="../media/image7.jpeg"/><Relationship Id="rId9" Type="http://schemas.openxmlformats.org/officeDocument/2006/relationships/hyperlink" Target="http://www.google.com.uy/imgres?imgurl=http://centralparkltda.com/wp-content/themes/eTravel/jdgallery/slides/2.jpg&amp;imgrefurl=http://centralparkltda.com/&amp;usg=__118dQzmvbHgCs45brqSjP_8hEmM=&amp;h=320&amp;w=610&amp;sz=131&amp;hl=es&amp;start=147&amp;zoom=1&amp;tbnid=Hi1oQWg7y-DUtM:&amp;tbnh=71&amp;tbnw=136&amp;ei=tVy9T8GuCdLcggevoLXkBg&amp;prev=/search?q=deposito+contenedores&amp;start=126&amp;hl=es&amp;sa=N&amp;gbv=2&amp;tbm=isch&amp;itbs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m.uy/imgres?imgurl=http://www.visionmaritima.com.uy/vision-maritima/images/stories/playa%20contenedores.jpg&amp;imgrefurl=http://www.visionmaritima.com.uy/vision-maritima/index.php/puertos/logistica-y-puertos-comerciales/2634-iel-lado-bueno-de-lo-malo&amp;usg=__6E7U7pwNSQYW9usu8LDIjqRP9tI=&amp;h=480&amp;w=640&amp;sz=75&amp;hl=es&amp;start=74&amp;zoom=1&amp;tbnid=4pcQtwCUZQ-WuM:&amp;tbnh=103&amp;tbnw=137&amp;ei=f1y9T6TSA4OpgweSx-H3Dg&amp;prev=/search?q=deposito+contenedores&amp;start=63&amp;hl=es&amp;sa=N&amp;gbv=2&amp;tbm=isch&amp;itb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57338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sz="4800" b="1" i="1" dirty="0" smtClean="0">
                <a:solidFill>
                  <a:schemeClr val="accent1">
                    <a:lumMod val="75000"/>
                  </a:schemeClr>
                </a:solidFill>
              </a:rPr>
              <a:t>Documentación requerida en operaciones aduaneras</a:t>
            </a:r>
            <a:endParaRPr lang="es-UY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6625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5700" b="1" dirty="0" smtClean="0">
                <a:solidFill>
                  <a:schemeClr val="accent1">
                    <a:lumMod val="75000"/>
                  </a:schemeClr>
                </a:solidFill>
              </a:rPr>
              <a:t>Primera Jornada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5700" b="1" dirty="0" smtClean="0">
                <a:solidFill>
                  <a:schemeClr val="accent1">
                    <a:lumMod val="75000"/>
                  </a:schemeClr>
                </a:solidFill>
              </a:rPr>
              <a:t>de Comercio Exterior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UY" dirty="0">
              <a:solidFill>
                <a:schemeClr val="accent1">
                  <a:lumMod val="7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dirty="0" smtClean="0">
                <a:solidFill>
                  <a:schemeClr val="accent1">
                    <a:lumMod val="75000"/>
                  </a:schemeClr>
                </a:solidFill>
              </a:rPr>
              <a:t>25 de mayo de 2012</a:t>
            </a:r>
            <a:endParaRPr lang="es-UY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Movimientos intra recinto en PL</a:t>
            </a:r>
          </a:p>
        </p:txBody>
      </p:sp>
      <p:sp>
        <p:nvSpPr>
          <p:cNvPr id="6" name="5 Elipse"/>
          <p:cNvSpPr/>
          <p:nvPr/>
        </p:nvSpPr>
        <p:spPr>
          <a:xfrm>
            <a:off x="827088" y="1484313"/>
            <a:ext cx="6553200" cy="511333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t1.gstatic.com/images?q=tbn:ANd9GcQMfQORYysLnLJuCXQEcazTBwrHX3rRjYH2pDRP0jxV4TDI6MFg9rUoNxw">
            <a:hlinkClick r:id="rId3"/>
          </p:cNvPr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206625"/>
            <a:ext cx="1331913" cy="684213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</p:pic>
      <p:pic>
        <p:nvPicPr>
          <p:cNvPr id="1034" name="Picture 10" descr="http://t0.gstatic.com/images?q=tbn:ANd9GcR5SSkrFpK9-TUEo-Q2BvrmcwyczBOVdR7IjvHyS9zA736V5lsclHh9r7zS">
            <a:hlinkClick r:id="rId5"/>
          </p:cNvPr>
          <p:cNvPicPr preferRelativeResize="0"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89513" y="3933825"/>
            <a:ext cx="1331912" cy="68262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</p:pic>
      <p:pic>
        <p:nvPicPr>
          <p:cNvPr id="32773" name="Picture 12" descr="http://t0.gstatic.com/images?q=tbn:ANd9GcQBzUKOOMkBhbadmRGn-xWoruwf8mIuMRRawYcK1Jkr2Jp835OrswKPeZo">
            <a:hlinkClick r:id="rId7"/>
          </p:cNvPr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51050" y="2205038"/>
            <a:ext cx="1331913" cy="68421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</p:pic>
      <p:pic>
        <p:nvPicPr>
          <p:cNvPr id="1038" name="Picture 14" descr="http://t0.gstatic.com/images?q=tbn:ANd9GcTKyB3hx2Gbt4ngUqDTFEbBahdlAN2VKm9O7Ik55IfnCL8OCiUxZlu9fesT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73275" y="3933825"/>
            <a:ext cx="1331913" cy="69532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</p:pic>
      <p:cxnSp>
        <p:nvCxnSpPr>
          <p:cNvPr id="30" name="29 Conector recto de flecha"/>
          <p:cNvCxnSpPr>
            <a:stCxn id="1036" idx="2"/>
            <a:endCxn id="1038" idx="0"/>
          </p:cNvCxnSpPr>
          <p:nvPr/>
        </p:nvCxnSpPr>
        <p:spPr>
          <a:xfrm rot="16200000" flipH="1">
            <a:off x="2205831" y="3401219"/>
            <a:ext cx="1044575" cy="2063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2987675" y="3068638"/>
            <a:ext cx="100806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Traslado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9" name="18 Conector recto de flecha"/>
          <p:cNvCxnSpPr>
            <a:stCxn id="1038" idx="3"/>
            <a:endCxn id="1034" idx="1"/>
          </p:cNvCxnSpPr>
          <p:nvPr/>
        </p:nvCxnSpPr>
        <p:spPr>
          <a:xfrm flipV="1">
            <a:off x="3405188" y="4275138"/>
            <a:ext cx="1584325" cy="635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3441700" y="4437063"/>
            <a:ext cx="15113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Reembarque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23" name="22 Conector recto de flecha"/>
          <p:cNvCxnSpPr>
            <a:stCxn id="1034" idx="0"/>
            <a:endCxn id="1028" idx="2"/>
          </p:cNvCxnSpPr>
          <p:nvPr/>
        </p:nvCxnSpPr>
        <p:spPr>
          <a:xfrm rot="16200000" flipV="1">
            <a:off x="5116513" y="3394075"/>
            <a:ext cx="1042987" cy="3651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5795963" y="3141663"/>
            <a:ext cx="15128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Trasbordo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7" name="2 Marcador de contenido"/>
          <p:cNvSpPr>
            <a:spLocks noGrp="1"/>
          </p:cNvSpPr>
          <p:nvPr>
            <p:ph idx="1"/>
          </p:nvPr>
        </p:nvSpPr>
        <p:spPr>
          <a:xfrm>
            <a:off x="827088" y="4797425"/>
            <a:ext cx="7777162" cy="2016125"/>
          </a:xfrm>
          <a:solidFill>
            <a:schemeClr val="bg1">
              <a:lumMod val="85000"/>
              <a:alpha val="42000"/>
            </a:schemeClr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dirty="0" smtClean="0"/>
              <a:t>Procedimiento establecido en la OD 113/03</a:t>
            </a:r>
            <a:endParaRPr lang="es-UY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dirty="0" smtClean="0"/>
              <a:t>Comunicación electrónica al sistema LUCÍA (Mensaje simplificado), a cargo del depositario, despachante de aduana o agencia (según el caso)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dirty="0" smtClean="0"/>
              <a:t>No existen formularios en papel</a:t>
            </a:r>
          </a:p>
        </p:txBody>
      </p:sp>
      <p:sp>
        <p:nvSpPr>
          <p:cNvPr id="32782" name="37 CuadroTexto"/>
          <p:cNvSpPr txBox="1">
            <a:spLocks noChangeArrowheads="1"/>
          </p:cNvSpPr>
          <p:nvPr/>
        </p:nvSpPr>
        <p:spPr bwMode="auto">
          <a:xfrm>
            <a:off x="3132138" y="1425575"/>
            <a:ext cx="1871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UY" sz="2000">
                <a:latin typeface="Calibri" pitchFamily="34" charset="0"/>
              </a:rPr>
              <a:t>Puerto o aeropuerto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0" grpId="0"/>
      <p:bldP spid="24" grpId="0"/>
      <p:bldP spid="37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Arribo de mercaderías vía terrestre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7" name="6 Flecha doblada"/>
          <p:cNvSpPr/>
          <p:nvPr/>
        </p:nvSpPr>
        <p:spPr>
          <a:xfrm>
            <a:off x="733425" y="2133600"/>
            <a:ext cx="814388" cy="868363"/>
          </a:xfrm>
          <a:prstGeom prst="ben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sp>
        <p:nvSpPr>
          <p:cNvPr id="10" name="9 Flecha doblada"/>
          <p:cNvSpPr/>
          <p:nvPr/>
        </p:nvSpPr>
        <p:spPr>
          <a:xfrm>
            <a:off x="755576" y="4144496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34822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Frontera terrestre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/>
              <a:t>Conjunto de Administraciones aduaneras establecidas para el control perimetral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Marco normativo: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CAU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ATIT (Acuerdo sobre Transporte Internacional Terrestre), firmado por AR, BO, BR, CL, PE, PY, UY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Acuerdo </a:t>
            </a:r>
            <a:r>
              <a:rPr lang="es-UY" dirty="0"/>
              <a:t>1.97 (XVIII) - Aprobación del Manifiesto Internacional de Carga / Declaración de Tránsito </a:t>
            </a:r>
            <a:r>
              <a:rPr lang="es-UY" dirty="0" smtClean="0"/>
              <a:t>Aduanero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Acuerdo 1.76 (XVII) – Carta de porte (no ratificado en UY pero ampliamente utilizado)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MIC/DTA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MIC/DTA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Modelo </a:t>
            </a:r>
            <a:r>
              <a:rPr lang="es-UY" dirty="0"/>
              <a:t>de documento único bilingüe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/>
              <a:t>Contempla requisitos de Manifiesto internacional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Apunta a </a:t>
            </a:r>
            <a:r>
              <a:rPr lang="es-UY" dirty="0"/>
              <a:t>facilitar el Tránsito aduanero </a:t>
            </a:r>
            <a:r>
              <a:rPr lang="es-UY" dirty="0" smtClean="0"/>
              <a:t>internacional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Exigible cuando se transponen fronteras por la vía terrestre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 smtClean="0"/>
              <a:t>Consigna para un vehículo, la información de las Cartas de porte (contratos de transporte carretero)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dirty="0"/>
              <a:t>Expedido por un agente de transporte internacional </a:t>
            </a:r>
            <a:r>
              <a:rPr lang="es-UY" dirty="0" smtClean="0"/>
              <a:t>terrestre habilitado por el MTOP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4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71800" y="188913"/>
            <a:ext cx="5992813" cy="6553200"/>
          </a:xfrm>
        </p:spPr>
      </p:pic>
      <p:sp>
        <p:nvSpPr>
          <p:cNvPr id="7" name="6 CuadroTexto"/>
          <p:cNvSpPr txBox="1"/>
          <p:nvPr/>
        </p:nvSpPr>
        <p:spPr>
          <a:xfrm>
            <a:off x="323850" y="404813"/>
            <a:ext cx="2663825" cy="4862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b="1" dirty="0">
                <a:latin typeface="+mn-lt"/>
                <a:cs typeface="+mn-cs"/>
              </a:rPr>
              <a:t>Cómo luce un MIC/DTA?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UY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Agencia emisora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Cargador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Número documento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Consignatario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Matrícula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Lugar de carga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Lugar de entrega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Marcas, números, identificador de contenedor, precintos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Descripción genérica mercaderías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Peso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dirty="0">
              <a:latin typeface="+mn-lt"/>
              <a:cs typeface="+mn-cs"/>
            </a:endParaRPr>
          </a:p>
        </p:txBody>
      </p:sp>
      <p:sp>
        <p:nvSpPr>
          <p:cNvPr id="10" name="9 Llamada con línea 2 (barra de énfasis)"/>
          <p:cNvSpPr/>
          <p:nvPr/>
        </p:nvSpPr>
        <p:spPr>
          <a:xfrm>
            <a:off x="3600450" y="620713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713318"/>
              <a:gd name="adj6" fmla="val -34972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1" name="10 Llamada con línea 2 (barra de énfasis)"/>
          <p:cNvSpPr/>
          <p:nvPr/>
        </p:nvSpPr>
        <p:spPr>
          <a:xfrm>
            <a:off x="6084888" y="3068638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-1270302"/>
              <a:gd name="adj6" fmla="val -108995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2" name="11 Llamada con línea 2 (barra de énfasis)"/>
          <p:cNvSpPr/>
          <p:nvPr/>
        </p:nvSpPr>
        <p:spPr>
          <a:xfrm>
            <a:off x="7056438" y="584200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1366460"/>
              <a:gd name="adj6" fmla="val -111172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3" name="12 Llamada con línea 2 (barra de énfasis)"/>
          <p:cNvSpPr/>
          <p:nvPr/>
        </p:nvSpPr>
        <p:spPr>
          <a:xfrm>
            <a:off x="6084888" y="3392488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-1016302"/>
              <a:gd name="adj6" fmla="val -99197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4" name="13 Llamada con línea 2 (barra de énfasis)"/>
          <p:cNvSpPr/>
          <p:nvPr/>
        </p:nvSpPr>
        <p:spPr>
          <a:xfrm>
            <a:off x="3752850" y="2565400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35984"/>
              <a:gd name="adj6" fmla="val -5166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6" name="15 Llamada con línea 2 (barra de énfasis)"/>
          <p:cNvSpPr/>
          <p:nvPr/>
        </p:nvSpPr>
        <p:spPr>
          <a:xfrm>
            <a:off x="3635375" y="4257675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-726016"/>
              <a:gd name="adj6" fmla="val -2916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7" name="16 Llamada con línea 2 (barra de énfasis)"/>
          <p:cNvSpPr/>
          <p:nvPr/>
        </p:nvSpPr>
        <p:spPr>
          <a:xfrm>
            <a:off x="3527425" y="4833938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-484111"/>
              <a:gd name="adj6" fmla="val -22272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8" name="17 Llamada con línea 2 (barra de énfasis)"/>
          <p:cNvSpPr/>
          <p:nvPr/>
        </p:nvSpPr>
        <p:spPr>
          <a:xfrm>
            <a:off x="5327650" y="3968750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725414"/>
              <a:gd name="adj6" fmla="val -9520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dirty="0"/>
              <a:t>Recintos y/o destinos aduaneros de mercaderías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4932363" y="2060575"/>
            <a:ext cx="1943100" cy="10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932363" y="4221163"/>
            <a:ext cx="1943100" cy="10080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Depósito particular</a:t>
            </a:r>
            <a:endParaRPr lang="es-UY" sz="2000" dirty="0">
              <a:solidFill>
                <a:schemeClr val="tx1"/>
              </a:solidFill>
            </a:endParaRPr>
          </a:p>
        </p:txBody>
      </p:sp>
      <p:cxnSp>
        <p:nvCxnSpPr>
          <p:cNvPr id="19" name="18 Conector curvado"/>
          <p:cNvCxnSpPr>
            <a:stCxn id="4" idx="4"/>
            <a:endCxn id="12" idx="3"/>
          </p:cNvCxnSpPr>
          <p:nvPr/>
        </p:nvCxnSpPr>
        <p:spPr>
          <a:xfrm rot="16200000" flipH="1">
            <a:off x="3941763" y="1646238"/>
            <a:ext cx="68262" cy="2481262"/>
          </a:xfrm>
          <a:prstGeom prst="curvedConnector3">
            <a:avLst>
              <a:gd name="adj1" fmla="val 650140"/>
            </a:avLst>
          </a:prstGeom>
          <a:ln w="635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curvado"/>
          <p:cNvCxnSpPr>
            <a:stCxn id="13" idx="0"/>
            <a:endCxn id="12" idx="4"/>
          </p:cNvCxnSpPr>
          <p:nvPr/>
        </p:nvCxnSpPr>
        <p:spPr>
          <a:xfrm rot="5400000" flipH="1" flipV="1">
            <a:off x="5327650" y="3644901"/>
            <a:ext cx="1152525" cy="12700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curvado"/>
          <p:cNvCxnSpPr>
            <a:stCxn id="6" idx="0"/>
            <a:endCxn id="13" idx="1"/>
          </p:cNvCxnSpPr>
          <p:nvPr/>
        </p:nvCxnSpPr>
        <p:spPr>
          <a:xfrm rot="16200000" flipH="1">
            <a:off x="3937794" y="3090069"/>
            <a:ext cx="76200" cy="2481262"/>
          </a:xfrm>
          <a:prstGeom prst="curvedConnector3">
            <a:avLst>
              <a:gd name="adj1" fmla="val -397488"/>
            </a:avLst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684213" y="5661025"/>
            <a:ext cx="7991475" cy="831850"/>
          </a:xfrm>
          <a:prstGeom prst="rect">
            <a:avLst/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b="1" dirty="0">
                <a:solidFill>
                  <a:srgbClr val="C00000"/>
                </a:solidFill>
              </a:rPr>
              <a:t>DUA de Tránsito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b="1" dirty="0">
                <a:solidFill>
                  <a:srgbClr val="C00000"/>
                </a:solidFill>
              </a:rPr>
              <a:t>Procedimiento y formulario establecidos en la OD 5/99</a:t>
            </a:r>
            <a:endParaRPr lang="es-UY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Tránsito entre PL y Anexos</a:t>
            </a: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3132138" y="5661025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Anexo PL</a:t>
            </a:r>
            <a:endParaRPr lang="es-UY" sz="2000" dirty="0">
              <a:solidFill>
                <a:schemeClr val="tx1"/>
              </a:solidFill>
            </a:endParaRPr>
          </a:p>
        </p:txBody>
      </p:sp>
      <p:cxnSp>
        <p:nvCxnSpPr>
          <p:cNvPr id="28" name="27 Conector curvado"/>
          <p:cNvCxnSpPr>
            <a:stCxn id="6" idx="4"/>
            <a:endCxn id="14" idx="2"/>
          </p:cNvCxnSpPr>
          <p:nvPr/>
        </p:nvCxnSpPr>
        <p:spPr>
          <a:xfrm rot="16200000" flipH="1">
            <a:off x="2501107" y="5534819"/>
            <a:ext cx="865187" cy="396875"/>
          </a:xfrm>
          <a:prstGeom prst="curvedConnector2">
            <a:avLst/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3851275" y="1412875"/>
            <a:ext cx="5292725" cy="3998913"/>
          </a:xfrm>
          <a:prstGeom prst="rect">
            <a:avLst/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800" b="1" dirty="0">
                <a:solidFill>
                  <a:srgbClr val="C00000"/>
                </a:solidFill>
              </a:rPr>
              <a:t>Anexo “Puntas de Sayago” incorporado al régimen de PL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800" b="1" dirty="0">
                <a:solidFill>
                  <a:srgbClr val="C00000"/>
                </a:solidFill>
              </a:rPr>
              <a:t>Control aduanero y formulario establecidos en OD 21/12 y 22/12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800" b="1" dirty="0">
                <a:solidFill>
                  <a:srgbClr val="C00000"/>
                </a:solidFill>
              </a:rPr>
              <a:t>DUA simplificado de Tránsito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800" b="1" dirty="0">
                <a:solidFill>
                  <a:srgbClr val="C00000"/>
                </a:solidFill>
              </a:rPr>
              <a:t>Declaración simplificada a cargo de Despachante de Aduana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dirty="0"/>
              <a:t>Recintos y/o destinos aduaneros de mercaderías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7" name="6 Flecha doblada"/>
          <p:cNvSpPr/>
          <p:nvPr/>
        </p:nvSpPr>
        <p:spPr>
          <a:xfrm>
            <a:off x="611560" y="2204864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140000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47109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4932363" y="2060575"/>
            <a:ext cx="1943100" cy="10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932363" y="4221163"/>
            <a:ext cx="1943100" cy="10080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Depósito particular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700338" y="5878513"/>
            <a:ext cx="6264275" cy="646112"/>
          </a:xfrm>
          <a:prstGeom prst="rect">
            <a:avLst/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3600" b="1" dirty="0">
                <a:solidFill>
                  <a:srgbClr val="C00000"/>
                </a:solidFill>
              </a:rPr>
              <a:t>DUA de Tránsito + MIC/DTA</a:t>
            </a:r>
            <a:endParaRPr lang="es-UY" sz="3600" b="1" dirty="0">
              <a:solidFill>
                <a:srgbClr val="C00000"/>
              </a:solidFill>
            </a:endParaRPr>
          </a:p>
        </p:txBody>
      </p:sp>
      <p:cxnSp>
        <p:nvCxnSpPr>
          <p:cNvPr id="14" name="13 Conector curvado"/>
          <p:cNvCxnSpPr>
            <a:stCxn id="4" idx="6"/>
            <a:endCxn id="12" idx="2"/>
          </p:cNvCxnSpPr>
          <p:nvPr/>
        </p:nvCxnSpPr>
        <p:spPr>
          <a:xfrm>
            <a:off x="3708400" y="2349500"/>
            <a:ext cx="1223963" cy="215900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curvado"/>
          <p:cNvCxnSpPr>
            <a:stCxn id="4" idx="4"/>
            <a:endCxn id="6" idx="0"/>
          </p:cNvCxnSpPr>
          <p:nvPr/>
        </p:nvCxnSpPr>
        <p:spPr>
          <a:xfrm rot="5400000">
            <a:off x="2015332" y="3572669"/>
            <a:ext cx="1439862" cy="12700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curvado"/>
          <p:cNvCxnSpPr>
            <a:stCxn id="4" idx="5"/>
            <a:endCxn id="13" idx="1"/>
          </p:cNvCxnSpPr>
          <p:nvPr/>
        </p:nvCxnSpPr>
        <p:spPr>
          <a:xfrm rot="16200000" flipH="1">
            <a:off x="3487738" y="2640012"/>
            <a:ext cx="1663700" cy="1793875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dirty="0"/>
              <a:t>Recintos y/o destinos aduaneros de mercaderías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7" name="6 Flecha doblada"/>
          <p:cNvSpPr/>
          <p:nvPr/>
        </p:nvSpPr>
        <p:spPr>
          <a:xfrm>
            <a:off x="611560" y="4077072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49157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4932363" y="2060575"/>
            <a:ext cx="1943100" cy="10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932363" y="4221163"/>
            <a:ext cx="1943100" cy="10080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Depósito particular</a:t>
            </a:r>
            <a:endParaRPr lang="es-UY" sz="2000" dirty="0">
              <a:solidFill>
                <a:schemeClr val="tx1"/>
              </a:solidFill>
            </a:endParaRPr>
          </a:p>
        </p:txBody>
      </p:sp>
      <p:cxnSp>
        <p:nvCxnSpPr>
          <p:cNvPr id="14" name="13 Conector curvado"/>
          <p:cNvCxnSpPr>
            <a:stCxn id="6" idx="7"/>
            <a:endCxn id="12" idx="2"/>
          </p:cNvCxnSpPr>
          <p:nvPr/>
        </p:nvCxnSpPr>
        <p:spPr>
          <a:xfrm rot="5400000" flipH="1" flipV="1">
            <a:off x="3240088" y="2747962"/>
            <a:ext cx="1874838" cy="1509713"/>
          </a:xfrm>
          <a:prstGeom prst="curvedConnector2">
            <a:avLst/>
          </a:prstGeom>
          <a:ln w="635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curvado"/>
          <p:cNvCxnSpPr>
            <a:stCxn id="4" idx="4"/>
            <a:endCxn id="6" idx="0"/>
          </p:cNvCxnSpPr>
          <p:nvPr/>
        </p:nvCxnSpPr>
        <p:spPr>
          <a:xfrm rot="5400000">
            <a:off x="2015332" y="3572669"/>
            <a:ext cx="1439862" cy="12700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curvado"/>
          <p:cNvCxnSpPr>
            <a:stCxn id="6" idx="6"/>
            <a:endCxn id="13" idx="2"/>
          </p:cNvCxnSpPr>
          <p:nvPr/>
        </p:nvCxnSpPr>
        <p:spPr>
          <a:xfrm flipV="1">
            <a:off x="3708400" y="4724400"/>
            <a:ext cx="1223963" cy="73025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4427538" y="5661025"/>
            <a:ext cx="3816350" cy="646113"/>
          </a:xfrm>
          <a:prstGeom prst="rect">
            <a:avLst/>
          </a:prstGeom>
          <a:ln w="635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3600" b="1" dirty="0">
                <a:solidFill>
                  <a:srgbClr val="C00000"/>
                </a:solidFill>
              </a:rPr>
              <a:t>DUA de Tránsito</a:t>
            </a:r>
            <a:endParaRPr lang="es-UY" sz="3600" b="1" dirty="0">
              <a:solidFill>
                <a:srgbClr val="C0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41288" y="5445125"/>
            <a:ext cx="4143375" cy="1200150"/>
          </a:xfrm>
          <a:prstGeom prst="rect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3600" b="1" dirty="0"/>
              <a:t>Manifiesto de salida + conocimiento</a:t>
            </a:r>
            <a:endParaRPr lang="es-UY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dirty="0"/>
              <a:t>Recintos y/o destinos aduaneros de mercaderías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7" name="6 Flecha doblada"/>
          <p:cNvSpPr/>
          <p:nvPr/>
        </p:nvSpPr>
        <p:spPr>
          <a:xfrm>
            <a:off x="733425" y="2133600"/>
            <a:ext cx="814388" cy="868363"/>
          </a:xfrm>
          <a:prstGeom prst="ben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sp>
        <p:nvSpPr>
          <p:cNvPr id="10" name="9 Flecha doblada"/>
          <p:cNvSpPr/>
          <p:nvPr/>
        </p:nvSpPr>
        <p:spPr>
          <a:xfrm>
            <a:off x="755576" y="4144496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51206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4932363" y="2060575"/>
            <a:ext cx="1943100" cy="10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932363" y="4221163"/>
            <a:ext cx="1943100" cy="10080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Depósito particular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6875463" y="3141663"/>
            <a:ext cx="1944687" cy="10080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Plaza</a:t>
            </a:r>
            <a:endParaRPr lang="es-UY" sz="2000" dirty="0">
              <a:solidFill>
                <a:schemeClr val="tx1"/>
              </a:solidFill>
            </a:endParaRPr>
          </a:p>
        </p:txBody>
      </p:sp>
      <p:cxnSp>
        <p:nvCxnSpPr>
          <p:cNvPr id="28" name="27 Conector curvado"/>
          <p:cNvCxnSpPr>
            <a:stCxn id="4" idx="4"/>
            <a:endCxn id="15" idx="2"/>
          </p:cNvCxnSpPr>
          <p:nvPr/>
        </p:nvCxnSpPr>
        <p:spPr>
          <a:xfrm rot="16200000" flipH="1">
            <a:off x="4409282" y="1178719"/>
            <a:ext cx="792162" cy="4140200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curvado"/>
          <p:cNvCxnSpPr>
            <a:stCxn id="6" idx="0"/>
            <a:endCxn id="15" idx="2"/>
          </p:cNvCxnSpPr>
          <p:nvPr/>
        </p:nvCxnSpPr>
        <p:spPr>
          <a:xfrm rot="5400000" flipH="1" flipV="1">
            <a:off x="4481513" y="1898650"/>
            <a:ext cx="647700" cy="4140200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curvado"/>
          <p:cNvCxnSpPr>
            <a:stCxn id="12" idx="6"/>
            <a:endCxn id="15" idx="0"/>
          </p:cNvCxnSpPr>
          <p:nvPr/>
        </p:nvCxnSpPr>
        <p:spPr>
          <a:xfrm>
            <a:off x="6875463" y="2565400"/>
            <a:ext cx="973137" cy="576263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curvado"/>
          <p:cNvCxnSpPr>
            <a:stCxn id="13" idx="6"/>
            <a:endCxn id="15" idx="4"/>
          </p:cNvCxnSpPr>
          <p:nvPr/>
        </p:nvCxnSpPr>
        <p:spPr>
          <a:xfrm flipV="1">
            <a:off x="6875463" y="4149725"/>
            <a:ext cx="973137" cy="574675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755650" y="5765800"/>
            <a:ext cx="8064500" cy="831850"/>
          </a:xfrm>
          <a:prstGeom prst="rect">
            <a:avLst/>
          </a:prstGeom>
          <a:ln w="63500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b="1" dirty="0">
                <a:solidFill>
                  <a:schemeClr val="accent3">
                    <a:lumMod val="75000"/>
                  </a:schemeClr>
                </a:solidFill>
              </a:rPr>
              <a:t>DUA de Importación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b="1" dirty="0">
                <a:solidFill>
                  <a:schemeClr val="accent3">
                    <a:lumMod val="75000"/>
                  </a:schemeClr>
                </a:solidFill>
              </a:rPr>
              <a:t>Procedimiento y formulario establecidos en la OD 109/98</a:t>
            </a:r>
            <a:endParaRPr lang="es-UY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dirty="0" smtClean="0"/>
              <a:t>Flujo de mercaderías entre Recintos </a:t>
            </a:r>
            <a:r>
              <a:rPr lang="es-UY" dirty="0"/>
              <a:t>y/o destinos </a:t>
            </a:r>
            <a:r>
              <a:rPr lang="es-UY" dirty="0" smtClean="0"/>
              <a:t>aduaneros</a:t>
            </a:r>
            <a:endParaRPr lang="es-UY" dirty="0"/>
          </a:p>
        </p:txBody>
      </p:sp>
      <p:sp>
        <p:nvSpPr>
          <p:cNvPr id="4" name="3 Elipse"/>
          <p:cNvSpPr/>
          <p:nvPr/>
        </p:nvSpPr>
        <p:spPr>
          <a:xfrm>
            <a:off x="971550" y="3284538"/>
            <a:ext cx="1944688" cy="1008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2771775" y="5445125"/>
            <a:ext cx="1944688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3851275" y="1916113"/>
            <a:ext cx="1944688" cy="1008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5292725" y="5373688"/>
            <a:ext cx="1943100" cy="10080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Depósito particular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6732588" y="3141663"/>
            <a:ext cx="1943100" cy="10080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Plaza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6" name="15 Cubo"/>
          <p:cNvSpPr>
            <a:spLocks noChangeAspect="1"/>
          </p:cNvSpPr>
          <p:nvPr/>
        </p:nvSpPr>
        <p:spPr>
          <a:xfrm>
            <a:off x="4500563" y="3789363"/>
            <a:ext cx="647700" cy="431800"/>
          </a:xfrm>
          <a:prstGeom prst="cube">
            <a:avLst/>
          </a:prstGeom>
          <a:solidFill>
            <a:srgbClr val="FF0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4140200" y="4292600"/>
            <a:ext cx="16557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Mercadería</a:t>
            </a:r>
            <a:endParaRPr lang="es-ES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79388" y="2854325"/>
            <a:ext cx="3744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UY" b="1">
                <a:latin typeface="Calibri" pitchFamily="34" charset="0"/>
              </a:rPr>
              <a:t>CAU - Decreto Ley 15.691 07/12/84</a:t>
            </a:r>
          </a:p>
          <a:p>
            <a:r>
              <a:rPr lang="es-UY" b="1">
                <a:latin typeface="Calibri" pitchFamily="34" charset="0"/>
              </a:rPr>
              <a:t>ATIT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79388" y="5445125"/>
            <a:ext cx="3168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UY" b="1">
                <a:latin typeface="Calibri" pitchFamily="34" charset="0"/>
              </a:rPr>
              <a:t>Ley 16.246 (Puerto libre)</a:t>
            </a:r>
          </a:p>
          <a:p>
            <a:r>
              <a:rPr lang="es-UY" b="1">
                <a:latin typeface="Calibri" pitchFamily="34" charset="0"/>
              </a:rPr>
              <a:t>Ley 17.555 18/09/2002 (Aeropuerto libre)</a:t>
            </a:r>
          </a:p>
          <a:p>
            <a:r>
              <a:rPr lang="es-UY" b="1">
                <a:latin typeface="Calibri" pitchFamily="34" charset="0"/>
              </a:rPr>
              <a:t>CAU y Ley 16.320  01/01/93</a:t>
            </a: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7380288" y="5661025"/>
            <a:ext cx="1439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UY" b="1">
                <a:latin typeface="Calibri" pitchFamily="34" charset="0"/>
              </a:rPr>
              <a:t>CAU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5867400" y="2195513"/>
            <a:ext cx="252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UY" b="1">
                <a:latin typeface="Calibri" pitchFamily="34" charset="0"/>
              </a:rPr>
              <a:t>Ley 15.921 08/07/88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" grpId="0" animBg="1"/>
      <p:bldP spid="13" grpId="0" animBg="1"/>
      <p:bldP spid="15" grpId="0" animBg="1"/>
      <p:bldP spid="3" grpId="0"/>
      <p:bldP spid="5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dirty="0"/>
              <a:t>Recintos y/o destinos aduaneros de mercaderías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pic>
        <p:nvPicPr>
          <p:cNvPr id="53252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4932363" y="2060575"/>
            <a:ext cx="1943100" cy="10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6875463" y="3141663"/>
            <a:ext cx="1944687" cy="10080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Plaza</a:t>
            </a:r>
            <a:endParaRPr lang="es-UY" sz="2000" dirty="0">
              <a:solidFill>
                <a:schemeClr val="tx1"/>
              </a:solidFill>
            </a:endParaRPr>
          </a:p>
        </p:txBody>
      </p:sp>
      <p:cxnSp>
        <p:nvCxnSpPr>
          <p:cNvPr id="28" name="27 Conector curvado"/>
          <p:cNvCxnSpPr>
            <a:stCxn id="4" idx="4"/>
            <a:endCxn id="15" idx="2"/>
          </p:cNvCxnSpPr>
          <p:nvPr/>
        </p:nvCxnSpPr>
        <p:spPr>
          <a:xfrm rot="16200000" flipH="1">
            <a:off x="4409282" y="1178719"/>
            <a:ext cx="792162" cy="4140200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curvado"/>
          <p:cNvCxnSpPr>
            <a:stCxn id="6" idx="0"/>
            <a:endCxn id="15" idx="2"/>
          </p:cNvCxnSpPr>
          <p:nvPr/>
        </p:nvCxnSpPr>
        <p:spPr>
          <a:xfrm rot="5400000" flipH="1" flipV="1">
            <a:off x="4481513" y="1898650"/>
            <a:ext cx="647700" cy="4140200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curvado"/>
          <p:cNvCxnSpPr>
            <a:stCxn id="12" idx="6"/>
            <a:endCxn id="15" idx="0"/>
          </p:cNvCxnSpPr>
          <p:nvPr/>
        </p:nvCxnSpPr>
        <p:spPr>
          <a:xfrm>
            <a:off x="6875463" y="2565400"/>
            <a:ext cx="973137" cy="576263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Flecha doblada"/>
          <p:cNvSpPr/>
          <p:nvPr/>
        </p:nvSpPr>
        <p:spPr>
          <a:xfrm>
            <a:off x="611560" y="4077072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sp>
        <p:nvSpPr>
          <p:cNvPr id="34" name="33 Flecha doblada"/>
          <p:cNvSpPr/>
          <p:nvPr/>
        </p:nvSpPr>
        <p:spPr>
          <a:xfrm>
            <a:off x="611560" y="2200280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1080000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55650" y="5765800"/>
            <a:ext cx="8064500" cy="831850"/>
          </a:xfrm>
          <a:prstGeom prst="rect">
            <a:avLst/>
          </a:prstGeom>
          <a:ln w="63500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b="1" dirty="0">
                <a:solidFill>
                  <a:schemeClr val="accent3">
                    <a:lumMod val="75000"/>
                  </a:schemeClr>
                </a:solidFill>
              </a:rPr>
              <a:t>DUA de Exportación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b="1" dirty="0">
                <a:solidFill>
                  <a:schemeClr val="accent3">
                    <a:lumMod val="75000"/>
                  </a:schemeClr>
                </a:solidFill>
              </a:rPr>
              <a:t>Procedimiento y formulario establecidos en la OD 22/03</a:t>
            </a:r>
            <a:endParaRPr lang="es-UY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Salida efectiva del TN de EXPO a ZF</a:t>
            </a:r>
          </a:p>
        </p:txBody>
      </p:sp>
      <p:sp>
        <p:nvSpPr>
          <p:cNvPr id="4" name="3 Elipse"/>
          <p:cNvSpPr/>
          <p:nvPr/>
        </p:nvSpPr>
        <p:spPr>
          <a:xfrm>
            <a:off x="1763713" y="1844675"/>
            <a:ext cx="1944687" cy="1008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Frontera terrestre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pic>
        <p:nvPicPr>
          <p:cNvPr id="55300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4932363" y="2060575"/>
            <a:ext cx="1943100" cy="10080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Zona franca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6875463" y="3141663"/>
            <a:ext cx="1944687" cy="10080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Plaza</a:t>
            </a:r>
            <a:endParaRPr lang="es-UY" sz="2000" dirty="0">
              <a:solidFill>
                <a:schemeClr val="tx1"/>
              </a:solidFill>
            </a:endParaRPr>
          </a:p>
        </p:txBody>
      </p:sp>
      <p:cxnSp>
        <p:nvCxnSpPr>
          <p:cNvPr id="21" name="20 Conector curvado"/>
          <p:cNvCxnSpPr>
            <a:stCxn id="12" idx="6"/>
            <a:endCxn id="15" idx="0"/>
          </p:cNvCxnSpPr>
          <p:nvPr/>
        </p:nvCxnSpPr>
        <p:spPr>
          <a:xfrm>
            <a:off x="6875463" y="2565400"/>
            <a:ext cx="973137" cy="576263"/>
          </a:xfrm>
          <a:prstGeom prst="curvedConnector2">
            <a:avLst/>
          </a:prstGeom>
          <a:ln w="635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curvado"/>
          <p:cNvCxnSpPr>
            <a:stCxn id="12" idx="2"/>
            <a:endCxn id="4" idx="6"/>
          </p:cNvCxnSpPr>
          <p:nvPr/>
        </p:nvCxnSpPr>
        <p:spPr>
          <a:xfrm rot="10800000">
            <a:off x="3708400" y="2349500"/>
            <a:ext cx="1223963" cy="215900"/>
          </a:xfrm>
          <a:prstGeom prst="curvedConnector3">
            <a:avLst>
              <a:gd name="adj1" fmla="val 50000"/>
            </a:avLst>
          </a:prstGeom>
          <a:ln w="635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4932363" y="5949950"/>
            <a:ext cx="4032250" cy="646113"/>
          </a:xfrm>
          <a:prstGeom prst="rect">
            <a:avLst/>
          </a:prstGeom>
          <a:ln w="635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>
            <a:defPPr>
              <a:defRPr lang="es-UY"/>
            </a:defPPr>
            <a:lvl1pPr algn="ctr">
              <a:defRPr sz="36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accent2"/>
                </a:solidFill>
              </a:rPr>
              <a:t>DUA de Tránsito</a:t>
            </a:r>
          </a:p>
        </p:txBody>
      </p:sp>
      <p:sp>
        <p:nvSpPr>
          <p:cNvPr id="33" name="32 Flecha doblada"/>
          <p:cNvSpPr/>
          <p:nvPr/>
        </p:nvSpPr>
        <p:spPr>
          <a:xfrm>
            <a:off x="611560" y="4077072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sp>
        <p:nvSpPr>
          <p:cNvPr id="34" name="33 Flecha doblada"/>
          <p:cNvSpPr/>
          <p:nvPr/>
        </p:nvSpPr>
        <p:spPr>
          <a:xfrm>
            <a:off x="611560" y="2200280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1080000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71438" y="5589588"/>
            <a:ext cx="4429125" cy="1200150"/>
          </a:xfrm>
          <a:prstGeom prst="rect">
            <a:avLst/>
          </a:prstGeom>
          <a:ln w="635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>
            <a:defPPr>
              <a:defRPr lang="es-UY"/>
            </a:defPPr>
            <a:lvl1pPr algn="ctr">
              <a:defRPr sz="36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 smtClean="0">
                <a:solidFill>
                  <a:schemeClr val="tx1"/>
                </a:solidFill>
              </a:rPr>
              <a:t>Manifiesto o MIC/DTA con conocimientos</a:t>
            </a:r>
            <a:endParaRPr lang="es-UY" dirty="0">
              <a:solidFill>
                <a:schemeClr val="tx1"/>
              </a:solidFill>
            </a:endParaRPr>
          </a:p>
        </p:txBody>
      </p:sp>
      <p:cxnSp>
        <p:nvCxnSpPr>
          <p:cNvPr id="17" name="16 Conector curvado"/>
          <p:cNvCxnSpPr>
            <a:stCxn id="12" idx="3"/>
            <a:endCxn id="6" idx="6"/>
          </p:cNvCxnSpPr>
          <p:nvPr/>
        </p:nvCxnSpPr>
        <p:spPr>
          <a:xfrm rot="5400000">
            <a:off x="3524250" y="3105150"/>
            <a:ext cx="1876425" cy="1508125"/>
          </a:xfrm>
          <a:prstGeom prst="curvedConnector2">
            <a:avLst/>
          </a:prstGeom>
          <a:ln w="635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Documento Único Aduanero</a:t>
            </a:r>
          </a:p>
        </p:txBody>
      </p:sp>
      <p:sp>
        <p:nvSpPr>
          <p:cNvPr id="5734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sz="2400" smtClean="0"/>
              <a:t>Es una Declaración jurada establecida en el Decreto 312/98 para Importación, Exportación y Tránsito</a:t>
            </a:r>
            <a:endParaRPr lang="es-UY" sz="2000" smtClean="0"/>
          </a:p>
          <a:p>
            <a:r>
              <a:rPr lang="es-UY" sz="2400" smtClean="0"/>
              <a:t>Declaración a cargo del Despachante de Aduana</a:t>
            </a:r>
          </a:p>
          <a:p>
            <a:pPr>
              <a:lnSpc>
                <a:spcPct val="80000"/>
              </a:lnSpc>
            </a:pPr>
            <a:r>
              <a:rPr kumimoji="1" lang="es-ES_tradnl" sz="2400" smtClean="0"/>
              <a:t>Formularios:</a:t>
            </a:r>
          </a:p>
          <a:p>
            <a:pPr lvl="1">
              <a:lnSpc>
                <a:spcPct val="80000"/>
              </a:lnSpc>
            </a:pPr>
            <a:r>
              <a:rPr kumimoji="1" lang="es-ES_tradnl" sz="2000" smtClean="0"/>
              <a:t>Documento Principal D-1 - Datos generales y primer ítem de mercaderías</a:t>
            </a:r>
          </a:p>
          <a:p>
            <a:pPr lvl="1">
              <a:lnSpc>
                <a:spcPct val="80000"/>
              </a:lnSpc>
            </a:pPr>
            <a:r>
              <a:rPr kumimoji="1" lang="es-ES_tradnl" sz="2000" smtClean="0"/>
              <a:t>Documento Complementario D-3 - Documentos comerciales, certificados, autorizaciones adjuntas, resoluciones, otros</a:t>
            </a:r>
          </a:p>
          <a:p>
            <a:pPr lvl="1">
              <a:lnSpc>
                <a:spcPct val="80000"/>
              </a:lnSpc>
            </a:pPr>
            <a:r>
              <a:rPr kumimoji="1" lang="es-ES_tradnl" sz="2000" smtClean="0"/>
              <a:t>Documento Complementario D-5 - Declaración jurada de responsabilidad</a:t>
            </a:r>
          </a:p>
          <a:p>
            <a:pPr>
              <a:lnSpc>
                <a:spcPct val="80000"/>
              </a:lnSpc>
            </a:pPr>
            <a:r>
              <a:rPr kumimoji="1" lang="es-ES_tradnl" sz="2400" smtClean="0"/>
              <a:t>Se complementa con otros formularios:</a:t>
            </a:r>
          </a:p>
          <a:p>
            <a:pPr lvl="1">
              <a:lnSpc>
                <a:spcPct val="80000"/>
              </a:lnSpc>
            </a:pPr>
            <a:r>
              <a:rPr kumimoji="1" lang="es-UY" sz="2000" smtClean="0"/>
              <a:t>Documento Complementario D-2 - Datos de ítems de mercaderías (utilizado cuando hay más de un ítem de mercadería)</a:t>
            </a:r>
            <a:endParaRPr kumimoji="1" lang="es-ES_tradnl" sz="2000" smtClean="0"/>
          </a:p>
          <a:p>
            <a:pPr lvl="1">
              <a:lnSpc>
                <a:spcPct val="80000"/>
              </a:lnSpc>
            </a:pPr>
            <a:r>
              <a:rPr kumimoji="1" lang="es-ES_tradnl" sz="2000" smtClean="0"/>
              <a:t>Documento Complementario D-4 – Información de descarga de AT en exportaciones</a:t>
            </a:r>
          </a:p>
          <a:p>
            <a:pPr lvl="1">
              <a:lnSpc>
                <a:spcPct val="80000"/>
              </a:lnSpc>
            </a:pPr>
            <a:r>
              <a:rPr kumimoji="1" lang="es-ES_tradnl" sz="2000" smtClean="0"/>
              <a:t>DV1 y DV2, formularios de la Declaración de valor para la importación definitiva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476250"/>
            <a:ext cx="3394075" cy="5976938"/>
          </a:xfrm>
        </p:spPr>
        <p:txBody>
          <a:bodyPr rtlCol="0"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3000" dirty="0" smtClean="0"/>
              <a:t>Cómo luce un DUA? D1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600" dirty="0" smtClean="0"/>
              <a:t>Identificación del DUA (número, régimen, canal de revisión, otros)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600" dirty="0"/>
              <a:t>Declarante, </a:t>
            </a:r>
            <a:r>
              <a:rPr lang="es-UY" sz="2600" dirty="0" smtClean="0"/>
              <a:t>importador, Exportador</a:t>
            </a:r>
            <a:r>
              <a:rPr lang="es-UY" sz="2600" dirty="0"/>
              <a:t>, </a:t>
            </a:r>
            <a:r>
              <a:rPr lang="es-UY" sz="2600" dirty="0" smtClean="0"/>
              <a:t>remitente, Datos Comerciales, Transportes y </a:t>
            </a:r>
            <a:r>
              <a:rPr lang="es-UY" sz="2600" dirty="0"/>
              <a:t>Varios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600" dirty="0" smtClean="0"/>
              <a:t>Información de detalle de una mercadería (cantidades, valores, descripción, datos para control tributario, sanitario, </a:t>
            </a:r>
            <a:r>
              <a:rPr lang="es-UY" sz="2600" dirty="0" err="1" smtClean="0"/>
              <a:t>fito</a:t>
            </a:r>
            <a:r>
              <a:rPr lang="es-UY" sz="2600" dirty="0" smtClean="0"/>
              <a:t> sanitario, medioambiental, cupos, licencias, etc.)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600" dirty="0" smtClean="0"/>
              <a:t>Pie con firmas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sz="2800" dirty="0"/>
          </a:p>
        </p:txBody>
      </p:sp>
      <p:pic>
        <p:nvPicPr>
          <p:cNvPr id="59394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3638" y="188913"/>
            <a:ext cx="5116512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Llamada con línea 2 (barra de énfasis)"/>
          <p:cNvSpPr/>
          <p:nvPr/>
        </p:nvSpPr>
        <p:spPr>
          <a:xfrm>
            <a:off x="5759450" y="333375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815944"/>
              <a:gd name="adj6" fmla="val -7576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7" name="6 Llamada con línea 2 (barra de énfasis)"/>
          <p:cNvSpPr/>
          <p:nvPr/>
        </p:nvSpPr>
        <p:spPr>
          <a:xfrm>
            <a:off x="3600450" y="1773238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508066"/>
              <a:gd name="adj6" fmla="val -726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9" name="8 Llamada con línea 2 (barra de énfasis)"/>
          <p:cNvSpPr/>
          <p:nvPr/>
        </p:nvSpPr>
        <p:spPr>
          <a:xfrm>
            <a:off x="3635375" y="4005263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-543854"/>
              <a:gd name="adj6" fmla="val -6493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0" name="9 Llamada con línea 2 (barra de énfasis)"/>
          <p:cNvSpPr/>
          <p:nvPr/>
        </p:nvSpPr>
        <p:spPr>
          <a:xfrm>
            <a:off x="3492500" y="5768975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75988"/>
              <a:gd name="adj4" fmla="val -16667"/>
              <a:gd name="adj5" fmla="val 110388"/>
              <a:gd name="adj6" fmla="val -2419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Sistema LUCÍA</a:t>
            </a:r>
          </a:p>
        </p:txBody>
      </p:sp>
      <p:sp>
        <p:nvSpPr>
          <p:cNvPr id="61442" name="2 Marcador de contenido"/>
          <p:cNvSpPr>
            <a:spLocks noGrp="1"/>
          </p:cNvSpPr>
          <p:nvPr>
            <p:ph idx="1"/>
          </p:nvPr>
        </p:nvSpPr>
        <p:spPr>
          <a:xfrm>
            <a:off x="457200" y="1341438"/>
            <a:ext cx="8435975" cy="4784725"/>
          </a:xfrm>
        </p:spPr>
        <p:txBody>
          <a:bodyPr/>
          <a:lstStyle/>
          <a:p>
            <a:r>
              <a:rPr lang="es-UY" sz="2800" smtClean="0"/>
              <a:t>Gestión electrónica de:</a:t>
            </a:r>
          </a:p>
          <a:p>
            <a:pPr lvl="1"/>
            <a:r>
              <a:rPr lang="es-UY" sz="2400" smtClean="0"/>
              <a:t>Declaraciones de Importación, Exportación y Tránsito</a:t>
            </a:r>
          </a:p>
          <a:p>
            <a:pPr lvl="1"/>
            <a:r>
              <a:rPr lang="es-UY" sz="2400" smtClean="0"/>
              <a:t>Declaraciones de manifiestos y  conocimientos </a:t>
            </a:r>
          </a:p>
          <a:p>
            <a:pPr lvl="1"/>
            <a:r>
              <a:rPr lang="es-UY" sz="2400" smtClean="0"/>
              <a:t>Comunicaciones relativas a operativa intra depósito e intra portuaria o aeroportuaria</a:t>
            </a:r>
          </a:p>
          <a:p>
            <a:r>
              <a:rPr lang="es-UY" sz="2800" smtClean="0"/>
              <a:t>Consultas vía INTERNET sobre declaraciones y comunicaciones, documentación de soporte y actuaciones de control aduanero</a:t>
            </a:r>
          </a:p>
          <a:p>
            <a:r>
              <a:rPr lang="es-UY" sz="2800" smtClean="0"/>
              <a:t>Conectividad basada en WEB SERVICES para intercambio electrónico de información con otros sistemas informáticos</a:t>
            </a:r>
          </a:p>
          <a:p>
            <a:r>
              <a:rPr lang="es-UY" sz="2800" smtClean="0"/>
              <a:t>Iniciativa DUA Digital: Aduana sin papeles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Acceso al sistema LUCÍA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Acceso WEB vía INTERNET http</a:t>
            </a:r>
            <a:r>
              <a:rPr lang="es-UY" dirty="0"/>
              <a:t>://</a:t>
            </a:r>
            <a:r>
              <a:rPr lang="es-UY" dirty="0" smtClean="0"/>
              <a:t>www.aduanas.gub.uy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Asignación de usuario está regulada por la OD 92/07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Establece condiciones y trámite para solicitar y utilizar el usuario WEB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Solicitud a la Dirección nacional con firma en formulario Anexo: “Reglamento de uso correspondiente a clave de usuarios y acceso a información”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Documentación  requerida en operaciones aduaneras</a:t>
            </a:r>
            <a:endParaRPr lang="es-ES" dirty="0"/>
          </a:p>
        </p:txBody>
      </p:sp>
      <p:sp>
        <p:nvSpPr>
          <p:cNvPr id="65538" name="2 Marcador de contenido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1943100"/>
          </a:xfrm>
        </p:spPr>
        <p:txBody>
          <a:bodyPr/>
          <a:lstStyle/>
          <a:p>
            <a:pPr>
              <a:buFont typeface="Arial" charset="0"/>
              <a:buNone/>
            </a:pPr>
            <a:endParaRPr lang="es-ES" smtClean="0"/>
          </a:p>
          <a:p>
            <a:pPr algn="ctr">
              <a:buFont typeface="Arial" charset="0"/>
              <a:buNone/>
            </a:pPr>
            <a:r>
              <a:rPr lang="es-ES" sz="4400" smtClean="0"/>
              <a:t>Gracias por vuestra atención</a:t>
            </a:r>
          </a:p>
        </p:txBody>
      </p:sp>
      <p:sp>
        <p:nvSpPr>
          <p:cNvPr id="65539" name="3 CuadroTexto"/>
          <p:cNvSpPr txBox="1">
            <a:spLocks noChangeArrowheads="1"/>
          </p:cNvSpPr>
          <p:nvPr/>
        </p:nvSpPr>
        <p:spPr bwMode="auto">
          <a:xfrm>
            <a:off x="4932363" y="5589588"/>
            <a:ext cx="38163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UY" sz="2400" b="1">
                <a:latin typeface="Calibri" pitchFamily="34" charset="0"/>
              </a:rPr>
              <a:t>Alvaro Palmigiani</a:t>
            </a:r>
          </a:p>
          <a:p>
            <a:r>
              <a:rPr lang="es-UY" sz="2400" b="1">
                <a:latin typeface="Calibri" pitchFamily="34" charset="0"/>
              </a:rPr>
              <a:t>apalmi@gmail.com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UY" sz="4900" dirty="0" smtClean="0"/>
              <a:t>Arribo de mercaderías </a:t>
            </a:r>
            <a:br>
              <a:rPr lang="es-UY" sz="4900" dirty="0" smtClean="0"/>
            </a:br>
            <a:r>
              <a:rPr lang="es-UY" dirty="0" smtClean="0"/>
              <a:t>vía marítima o aérea</a:t>
            </a:r>
            <a:endParaRPr lang="es-UY" dirty="0"/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0" name="9 Flecha doblada"/>
          <p:cNvSpPr/>
          <p:nvPr/>
        </p:nvSpPr>
        <p:spPr>
          <a:xfrm>
            <a:off x="755576" y="4144496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18436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 redondeado"/>
          <p:cNvSpPr/>
          <p:nvPr/>
        </p:nvSpPr>
        <p:spPr>
          <a:xfrm>
            <a:off x="395288" y="5661025"/>
            <a:ext cx="2376487" cy="7921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Nave y/o Aeronave</a:t>
            </a:r>
            <a:endParaRPr lang="es-UY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348038" y="5661025"/>
            <a:ext cx="2376487" cy="7921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Manifiesto</a:t>
            </a:r>
            <a:endParaRPr lang="es-UY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6300788" y="5661025"/>
            <a:ext cx="2374900" cy="7921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Contratos de transporte</a:t>
            </a:r>
            <a:endParaRPr lang="es-UY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heurón"/>
          <p:cNvSpPr/>
          <p:nvPr/>
        </p:nvSpPr>
        <p:spPr>
          <a:xfrm>
            <a:off x="2820988" y="5805488"/>
            <a:ext cx="455612" cy="503237"/>
          </a:xfrm>
          <a:prstGeom prst="chevron">
            <a:avLst>
              <a:gd name="adj" fmla="val 62310"/>
            </a:avLst>
          </a:prstGeom>
          <a:blipFill rotWithShape="0">
            <a:blip r:embed="rId4" cstate="print"/>
            <a:stretch>
              <a:fillRect/>
            </a:stretch>
          </a:blip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12 Cheurón"/>
          <p:cNvSpPr/>
          <p:nvPr/>
        </p:nvSpPr>
        <p:spPr>
          <a:xfrm>
            <a:off x="5795963" y="5805488"/>
            <a:ext cx="454025" cy="503237"/>
          </a:xfrm>
          <a:prstGeom prst="chevron">
            <a:avLst>
              <a:gd name="adj" fmla="val 62310"/>
            </a:avLst>
          </a:prstGeom>
          <a:blipFill rotWithShape="0">
            <a:blip r:embed="rId4" cstate="print"/>
            <a:stretch>
              <a:fillRect/>
            </a:stretch>
          </a:blip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Manifiesto marítimo/aéreo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Establecido en el CAU como Manifiesto original de carga para tráfico marítimo y aéreo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/>
              <a:t>D</a:t>
            </a:r>
            <a:r>
              <a:rPr lang="es-UY" dirty="0" smtClean="0"/>
              <a:t>eclaración genérica de las mercaderías que se embarcan, formulada por el Capitán o persona habilitada en cada uno de los puertos donde el buque reciba carga para cada uno de los puertos de destino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A cargo de un Agente privado de Interés público: Agente marítimo o aéreo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 smtClean="0"/>
              <a:t>Lista de contratos de transporte que cumple el medio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Contratos de transporte marítimo</a:t>
            </a:r>
          </a:p>
        </p:txBody>
      </p:sp>
      <p:sp>
        <p:nvSpPr>
          <p:cNvPr id="2253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smtClean="0"/>
              <a:t>Para tráfico marítimo, establecido en el CAU como Conocimiento de embarque</a:t>
            </a:r>
          </a:p>
          <a:p>
            <a:r>
              <a:rPr lang="es-UY" smtClean="0"/>
              <a:t>Declaración genérica de cada envío:</a:t>
            </a:r>
          </a:p>
          <a:p>
            <a:pPr lvl="1"/>
            <a:r>
              <a:rPr lang="es-UY" sz="2400" smtClean="0"/>
              <a:t>Acredita recibo de las mercaderías a bordo, instrumenta contrato de transporte, representa el derecho de disponer de las mercaderías y habilita entrega</a:t>
            </a:r>
          </a:p>
          <a:p>
            <a:pPr lvl="1"/>
            <a:r>
              <a:rPr lang="es-UY" sz="2400" smtClean="0"/>
              <a:t>A cargo de un Agente privado de Interés público: Agente marítimo, aunque en el comercio exterior, también un Agente de carga puede ser el emisor</a:t>
            </a:r>
          </a:p>
          <a:p>
            <a:r>
              <a:rPr lang="en-US" smtClean="0"/>
              <a:t>En la jerga: BL, acrónimo de BILL OF LADING</a:t>
            </a:r>
            <a:endParaRPr lang="es-UY" smtClean="0"/>
          </a:p>
          <a:p>
            <a:r>
              <a:rPr lang="es-UY" smtClean="0"/>
              <a:t>Procedimiento establecido en la OD 126/99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5 Marcador de contenido" descr="ConocimientoEmbarque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09875" y="260350"/>
            <a:ext cx="5507038" cy="6481763"/>
          </a:xfrm>
        </p:spPr>
      </p:pic>
      <p:sp>
        <p:nvSpPr>
          <p:cNvPr id="4" name="3 Llamada con línea 2 (barra de énfasis)"/>
          <p:cNvSpPr/>
          <p:nvPr/>
        </p:nvSpPr>
        <p:spPr>
          <a:xfrm>
            <a:off x="2843213" y="476250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8328"/>
              <a:gd name="adj6" fmla="val -16038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8" name="7 CuadroTexto"/>
          <p:cNvSpPr txBox="1"/>
          <p:nvPr/>
        </p:nvSpPr>
        <p:spPr>
          <a:xfrm>
            <a:off x="323850" y="404813"/>
            <a:ext cx="2232025" cy="6216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b="1" dirty="0">
                <a:latin typeface="+mn-lt"/>
                <a:cs typeface="+mn-cs"/>
              </a:rPr>
              <a:t>Cómo luce un BL?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UY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Agencia emisora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Cargador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Número documento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Consignatario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Matrícula nave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Puerto de carga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Puerto de descarga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Lugar de entrega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Marcas, números, identificador de contenedor, precintos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Descripción genérica, tipos y cantidad de bultos mercaderías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Peso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dirty="0">
              <a:latin typeface="+mn-lt"/>
              <a:cs typeface="+mn-cs"/>
            </a:endParaRPr>
          </a:p>
        </p:txBody>
      </p:sp>
      <p:sp>
        <p:nvSpPr>
          <p:cNvPr id="9" name="8 Llamada con línea 2 (barra de énfasis)"/>
          <p:cNvSpPr/>
          <p:nvPr/>
        </p:nvSpPr>
        <p:spPr>
          <a:xfrm>
            <a:off x="3059113" y="765175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81940"/>
              <a:gd name="adj6" fmla="val -32392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0" name="9 Llamada con línea 2 (barra de énfasis)"/>
          <p:cNvSpPr/>
          <p:nvPr/>
        </p:nvSpPr>
        <p:spPr>
          <a:xfrm>
            <a:off x="5364163" y="728663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83172"/>
              <a:gd name="adj6" fmla="val -101267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1" name="10 Llamada con línea 2 (barra de énfasis)"/>
          <p:cNvSpPr/>
          <p:nvPr/>
        </p:nvSpPr>
        <p:spPr>
          <a:xfrm>
            <a:off x="3059113" y="1412875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03706"/>
              <a:gd name="adj6" fmla="val -2775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2" name="11 Llamada con línea 2 (barra de énfasis)"/>
          <p:cNvSpPr/>
          <p:nvPr/>
        </p:nvSpPr>
        <p:spPr>
          <a:xfrm>
            <a:off x="2987675" y="2673350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5828"/>
              <a:gd name="adj6" fmla="val -22094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3" name="12 Llamada con línea 2 (barra de énfasis)"/>
          <p:cNvSpPr/>
          <p:nvPr/>
        </p:nvSpPr>
        <p:spPr>
          <a:xfrm>
            <a:off x="4535488" y="2673350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2639"/>
              <a:gd name="adj6" fmla="val -6002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4" name="13 Llamada con línea 2 (barra de énfasis)"/>
          <p:cNvSpPr/>
          <p:nvPr/>
        </p:nvSpPr>
        <p:spPr>
          <a:xfrm>
            <a:off x="2987675" y="2852738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1770"/>
              <a:gd name="adj6" fmla="val -33788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5" name="14 Llamada con línea 2 (barra de énfasis)"/>
          <p:cNvSpPr/>
          <p:nvPr/>
        </p:nvSpPr>
        <p:spPr>
          <a:xfrm>
            <a:off x="4535488" y="2889250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18533"/>
              <a:gd name="adj6" fmla="val -5897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6" name="15 Llamada con línea 2 (barra de énfasis)"/>
          <p:cNvSpPr/>
          <p:nvPr/>
        </p:nvSpPr>
        <p:spPr>
          <a:xfrm>
            <a:off x="3348038" y="3392488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37440"/>
              <a:gd name="adj6" fmla="val -32839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7" name="16 Llamada con línea 2 (barra de énfasis)"/>
          <p:cNvSpPr/>
          <p:nvPr/>
        </p:nvSpPr>
        <p:spPr>
          <a:xfrm>
            <a:off x="4500563" y="3392488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6279"/>
              <a:gd name="adj6" fmla="val -6872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8" name="17 Llamada con línea 2 (barra de énfasis)"/>
          <p:cNvSpPr/>
          <p:nvPr/>
        </p:nvSpPr>
        <p:spPr>
          <a:xfrm>
            <a:off x="6300788" y="3370263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67249"/>
              <a:gd name="adj6" fmla="val -125026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3 Marcador de contenido" descr="guia-aerea-internacional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87675" y="188913"/>
            <a:ext cx="5400675" cy="6553200"/>
          </a:xfrm>
        </p:spPr>
      </p:pic>
      <p:sp>
        <p:nvSpPr>
          <p:cNvPr id="5" name="4 CuadroTexto"/>
          <p:cNvSpPr txBox="1"/>
          <p:nvPr/>
        </p:nvSpPr>
        <p:spPr>
          <a:xfrm>
            <a:off x="323850" y="404813"/>
            <a:ext cx="2232025" cy="5970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b="1" dirty="0">
                <a:latin typeface="+mn-lt"/>
                <a:cs typeface="+mn-cs"/>
              </a:rPr>
              <a:t>Cómo luce una Guía aérea?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UY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Agencia emisora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Cargador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Número documento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Consignatario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Matrícula nave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Aeropuerto de partida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Aeropuerto de descarga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Descripción genérica mercaderías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dirty="0">
                <a:latin typeface="+mn-lt"/>
                <a:cs typeface="+mn-cs"/>
              </a:rPr>
              <a:t>Peso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b="1" dirty="0">
                <a:latin typeface="+mn-lt"/>
                <a:cs typeface="+mn-cs"/>
              </a:rPr>
              <a:t>En la jerga: AWB, acrónimo de AIR WAYBILL</a:t>
            </a:r>
          </a:p>
        </p:txBody>
      </p:sp>
      <p:sp>
        <p:nvSpPr>
          <p:cNvPr id="6" name="5 Llamada con línea 2 (barra de énfasis)"/>
          <p:cNvSpPr/>
          <p:nvPr/>
        </p:nvSpPr>
        <p:spPr>
          <a:xfrm>
            <a:off x="5724525" y="908050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98364"/>
              <a:gd name="adj6" fmla="val -89184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7" name="6 Llamada con línea 2 (barra de énfasis)"/>
          <p:cNvSpPr/>
          <p:nvPr/>
        </p:nvSpPr>
        <p:spPr>
          <a:xfrm>
            <a:off x="3132138" y="908050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69819"/>
              <a:gd name="adj6" fmla="val -38271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8" name="7 Llamada con línea 2 (barra de énfasis)"/>
          <p:cNvSpPr/>
          <p:nvPr/>
        </p:nvSpPr>
        <p:spPr>
          <a:xfrm>
            <a:off x="6443663" y="584200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47969"/>
              <a:gd name="adj6" fmla="val -13417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9" name="8 Llamada con línea 2 (barra de énfasis)"/>
          <p:cNvSpPr/>
          <p:nvPr/>
        </p:nvSpPr>
        <p:spPr>
          <a:xfrm>
            <a:off x="3419475" y="1557338"/>
            <a:ext cx="36513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89052"/>
              <a:gd name="adj6" fmla="val -3527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0" name="9 Llamada con línea 2 (barra de énfasis)"/>
          <p:cNvSpPr/>
          <p:nvPr/>
        </p:nvSpPr>
        <p:spPr>
          <a:xfrm>
            <a:off x="4392613" y="2924175"/>
            <a:ext cx="34925" cy="10953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191"/>
              <a:gd name="adj6" fmla="val -61266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1" name="10 Llamada con línea 2 (barra de énfasis)"/>
          <p:cNvSpPr/>
          <p:nvPr/>
        </p:nvSpPr>
        <p:spPr>
          <a:xfrm>
            <a:off x="3132138" y="2492375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53607"/>
              <a:gd name="adj6" fmla="val -2708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2" name="11 Llamada con línea 2 (barra de énfasis)"/>
          <p:cNvSpPr/>
          <p:nvPr/>
        </p:nvSpPr>
        <p:spPr>
          <a:xfrm>
            <a:off x="3132138" y="2889250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9431"/>
              <a:gd name="adj6" fmla="val -26687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3" name="12 Llamada con línea 2 (barra de énfasis)"/>
          <p:cNvSpPr/>
          <p:nvPr/>
        </p:nvSpPr>
        <p:spPr>
          <a:xfrm>
            <a:off x="6948488" y="3752850"/>
            <a:ext cx="36512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41931"/>
              <a:gd name="adj6" fmla="val -130139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  <p:sp>
        <p:nvSpPr>
          <p:cNvPr id="14" name="13 Llamada con línea 2 (barra de énfasis)"/>
          <p:cNvSpPr/>
          <p:nvPr/>
        </p:nvSpPr>
        <p:spPr>
          <a:xfrm>
            <a:off x="3600450" y="3716338"/>
            <a:ext cx="34925" cy="10795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09222"/>
              <a:gd name="adj6" fmla="val -5420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z="4900" smtClean="0"/>
              <a:t>Carga en arribo en PL o AL</a:t>
            </a:r>
            <a:endParaRPr lang="es-UY" smtClean="0"/>
          </a:p>
        </p:txBody>
      </p:sp>
      <p:sp>
        <p:nvSpPr>
          <p:cNvPr id="6" name="5 Elipse"/>
          <p:cNvSpPr/>
          <p:nvPr/>
        </p:nvSpPr>
        <p:spPr>
          <a:xfrm>
            <a:off x="1763713" y="4292600"/>
            <a:ext cx="1944687" cy="100806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000" dirty="0">
                <a:solidFill>
                  <a:schemeClr val="tx1"/>
                </a:solidFill>
              </a:rPr>
              <a:t>Puerto o aeropuerto libre</a:t>
            </a: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0" name="9 Flecha doblada"/>
          <p:cNvSpPr/>
          <p:nvPr/>
        </p:nvSpPr>
        <p:spPr>
          <a:xfrm>
            <a:off x="755576" y="4144496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28676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8453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Movimientos intra depósito en PL</a:t>
            </a:r>
          </a:p>
        </p:txBody>
      </p:sp>
      <p:sp>
        <p:nvSpPr>
          <p:cNvPr id="6" name="5 Elipse"/>
          <p:cNvSpPr/>
          <p:nvPr/>
        </p:nvSpPr>
        <p:spPr>
          <a:xfrm>
            <a:off x="1763713" y="1484313"/>
            <a:ext cx="6553200" cy="511333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 sz="2000" dirty="0">
              <a:solidFill>
                <a:schemeClr val="tx1"/>
              </a:solidFill>
            </a:endParaRPr>
          </a:p>
        </p:txBody>
      </p:sp>
      <p:sp>
        <p:nvSpPr>
          <p:cNvPr id="10" name="9 Flecha doblada"/>
          <p:cNvSpPr/>
          <p:nvPr/>
        </p:nvSpPr>
        <p:spPr>
          <a:xfrm>
            <a:off x="755576" y="3284984"/>
            <a:ext cx="813816" cy="868680"/>
          </a:xfrm>
          <a:prstGeom prst="ben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>
              <a:solidFill>
                <a:schemeClr val="tx1"/>
              </a:solidFill>
            </a:endParaRPr>
          </a:p>
        </p:txBody>
      </p:sp>
      <p:pic>
        <p:nvPicPr>
          <p:cNvPr id="30724" name="Picture 36" descr="AT1RR3XCA1Z2Q6QCAZBCJ69CA0T33GPCANA6OSUCAVH8ZDDCAY8JE44CALRYBOXCAQTZ3A3CAO2GNMXCAULCAKKCA49CZEZCAF3OD09CAJF3WMHCAG2RM9JCAM7MT8SCAE8ZF0KCAY5EM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449513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2" descr="http://t0.gstatic.com/images?q=tbn:ANd9GcQBzUKOOMkBhbadmRGn-xWoruwf8mIuMRRawYcK1Jkr2Jp835OrswKPeZo">
            <a:hlinkClick r:id="rId4"/>
          </p:cNvPr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8475" y="2924175"/>
            <a:ext cx="1317625" cy="677863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</p:pic>
      <p:cxnSp>
        <p:nvCxnSpPr>
          <p:cNvPr id="15" name="14 Conector recto de flecha"/>
          <p:cNvCxnSpPr>
            <a:stCxn id="6" idx="2"/>
            <a:endCxn id="1036" idx="1"/>
          </p:cNvCxnSpPr>
          <p:nvPr/>
        </p:nvCxnSpPr>
        <p:spPr>
          <a:xfrm rot="10800000" flipH="1">
            <a:off x="1763713" y="3263900"/>
            <a:ext cx="1274762" cy="77787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curvado"/>
          <p:cNvCxnSpPr>
            <a:endCxn id="1036" idx="0"/>
          </p:cNvCxnSpPr>
          <p:nvPr/>
        </p:nvCxnSpPr>
        <p:spPr>
          <a:xfrm>
            <a:off x="3325813" y="2924175"/>
            <a:ext cx="371475" cy="1588"/>
          </a:xfrm>
          <a:prstGeom prst="curvedConnector4">
            <a:avLst>
              <a:gd name="adj1" fmla="val 7575"/>
              <a:gd name="adj2" fmla="val -4387192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036" idx="3"/>
          </p:cNvCxnSpPr>
          <p:nvPr/>
        </p:nvCxnSpPr>
        <p:spPr>
          <a:xfrm>
            <a:off x="4356100" y="3263900"/>
            <a:ext cx="3168650" cy="246856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1835150" y="3141663"/>
            <a:ext cx="9366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Entrada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851275" y="1628775"/>
            <a:ext cx="19446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Fraccionamiento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Agrupamiento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Endoso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Desconsolidación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4572000" y="3492500"/>
            <a:ext cx="9366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Salida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0" name="2 Marcador de contenido"/>
          <p:cNvSpPr>
            <a:spLocks noGrp="1"/>
          </p:cNvSpPr>
          <p:nvPr>
            <p:ph idx="1"/>
          </p:nvPr>
        </p:nvSpPr>
        <p:spPr>
          <a:xfrm>
            <a:off x="1547813" y="4652963"/>
            <a:ext cx="6985000" cy="2016125"/>
          </a:xfrm>
          <a:solidFill>
            <a:schemeClr val="bg1">
              <a:lumMod val="85000"/>
              <a:alpha val="42000"/>
            </a:schemeClr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dirty="0" smtClean="0"/>
              <a:t>Procedimiento establecido en la OD 126/99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dirty="0" smtClean="0"/>
              <a:t>Comunicación electrónica al sistema LUCÍA a cargo del depositario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sz="2400" dirty="0" smtClean="0"/>
              <a:t>No existen formularios en papel, gestión exclusivamente informática</a:t>
            </a:r>
          </a:p>
        </p:txBody>
      </p:sp>
      <p:sp>
        <p:nvSpPr>
          <p:cNvPr id="30733" name="40 CuadroTexto"/>
          <p:cNvSpPr txBox="1">
            <a:spLocks noChangeArrowheads="1"/>
          </p:cNvSpPr>
          <p:nvPr/>
        </p:nvSpPr>
        <p:spPr bwMode="auto">
          <a:xfrm>
            <a:off x="6084888" y="3152775"/>
            <a:ext cx="1871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UY" sz="2000">
                <a:latin typeface="Calibri" pitchFamily="34" charset="0"/>
              </a:rPr>
              <a:t>Puerto o aeropuerto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0" grpId="0" uiExpand="1" build="p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1023</Words>
  <Application>Microsoft Office PowerPoint</Application>
  <PresentationFormat>Presentación en pantalla (4:3)</PresentationFormat>
  <Paragraphs>222</Paragraphs>
  <Slides>26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9" baseType="lpstr">
      <vt:lpstr>Calibri</vt:lpstr>
      <vt:lpstr>Arial</vt:lpstr>
      <vt:lpstr>Tema de Office</vt:lpstr>
      <vt:lpstr>Documentación requerida en operaciones aduaneras</vt:lpstr>
      <vt:lpstr>Flujo de mercaderías entre Recintos y/o destinos aduaneros</vt:lpstr>
      <vt:lpstr>Arribo de mercaderías  vía marítima o aérea</vt:lpstr>
      <vt:lpstr>Manifiesto marítimo/aéreo</vt:lpstr>
      <vt:lpstr>Contratos de transporte marítimo</vt:lpstr>
      <vt:lpstr>Diapositiva 6</vt:lpstr>
      <vt:lpstr>Diapositiva 7</vt:lpstr>
      <vt:lpstr>Carga en arribo en PL o AL</vt:lpstr>
      <vt:lpstr>Movimientos intra depósito en PL</vt:lpstr>
      <vt:lpstr>Movimientos intra recinto en PL</vt:lpstr>
      <vt:lpstr>Arribo de mercaderías vía terrestre</vt:lpstr>
      <vt:lpstr>Frontera terrestre</vt:lpstr>
      <vt:lpstr>MIC/DTA</vt:lpstr>
      <vt:lpstr>Diapositiva 14</vt:lpstr>
      <vt:lpstr>Recintos y/o destinos aduaneros de mercaderías</vt:lpstr>
      <vt:lpstr>Tránsito entre PL y Anexos</vt:lpstr>
      <vt:lpstr>Recintos y/o destinos aduaneros de mercaderías</vt:lpstr>
      <vt:lpstr>Recintos y/o destinos aduaneros de mercaderías</vt:lpstr>
      <vt:lpstr>Recintos y/o destinos aduaneros de mercaderías</vt:lpstr>
      <vt:lpstr>Recintos y/o destinos aduaneros de mercaderías</vt:lpstr>
      <vt:lpstr>Salida efectiva del TN de EXPO a ZF</vt:lpstr>
      <vt:lpstr>Documento Único Aduanero</vt:lpstr>
      <vt:lpstr>Diapositiva 23</vt:lpstr>
      <vt:lpstr>Sistema LUCÍA</vt:lpstr>
      <vt:lpstr>Acceso al sistema LUCÍA</vt:lpstr>
      <vt:lpstr>Documentación  requerida en operaciones aduaneras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alvaro</dc:creator>
  <cp:lastModifiedBy>RRPP</cp:lastModifiedBy>
  <cp:revision>101</cp:revision>
  <dcterms:created xsi:type="dcterms:W3CDTF">2012-05-20T20:07:11Z</dcterms:created>
  <dcterms:modified xsi:type="dcterms:W3CDTF">2012-05-25T15:14:46Z</dcterms:modified>
</cp:coreProperties>
</file>