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74" r:id="rId3"/>
    <p:sldId id="261" r:id="rId4"/>
    <p:sldId id="263" r:id="rId5"/>
    <p:sldId id="264" r:id="rId6"/>
    <p:sldId id="266" r:id="rId7"/>
    <p:sldId id="267" r:id="rId8"/>
    <p:sldId id="269" r:id="rId9"/>
    <p:sldId id="270" r:id="rId10"/>
    <p:sldId id="273" r:id="rId11"/>
    <p:sldId id="272" r:id="rId12"/>
    <p:sldId id="259" r:id="rId13"/>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1" d="100"/>
          <a:sy n="41" d="100"/>
        </p:scale>
        <p:origin x="-115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3.png"/></Relationships>
</file>

<file path=ppt/diagrams/_rels/data2.xml.rels><?xml version="1.0" encoding="UTF-8" standalone="yes"?>
<Relationships xmlns="http://schemas.openxmlformats.org/package/2006/relationships"><Relationship Id="rId1" Type="http://schemas.openxmlformats.org/officeDocument/2006/relationships/image" Target="../media/image4.png"/></Relationships>
</file>

<file path=ppt/diagrams/_rels/data3.xml.rels><?xml version="1.0" encoding="UTF-8" standalone="yes"?>
<Relationships xmlns="http://schemas.openxmlformats.org/package/2006/relationships"><Relationship Id="rId1" Type="http://schemas.openxmlformats.org/officeDocument/2006/relationships/image" Target="../media/image5.png"/></Relationships>
</file>

<file path=ppt/diagrams/_rels/drawing1.xml.rels><?xml version="1.0" encoding="UTF-8" standalone="yes"?>
<Relationships xmlns="http://schemas.openxmlformats.org/package/2006/relationships"><Relationship Id="rId1" Type="http://schemas.openxmlformats.org/officeDocument/2006/relationships/image" Target="../media/image3.png"/></Relationships>
</file>

<file path=ppt/diagrams/_rels/drawing2.xml.rels><?xml version="1.0" encoding="UTF-8" standalone="yes"?>
<Relationships xmlns="http://schemas.openxmlformats.org/package/2006/relationships"><Relationship Id="rId1" Type="http://schemas.openxmlformats.org/officeDocument/2006/relationships/image" Target="../media/image4.png"/></Relationships>
</file>

<file path=ppt/diagrams/_rels/drawing3.xml.rels><?xml version="1.0" encoding="UTF-8" standalone="yes"?>
<Relationships xmlns="http://schemas.openxmlformats.org/package/2006/relationships"><Relationship Id="rId1" Type="http://schemas.openxmlformats.org/officeDocument/2006/relationships/image" Target="../media/image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657F676-DB1A-4163-AC89-E7EA1797240F}"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ES"/>
        </a:p>
      </dgm:t>
    </dgm:pt>
    <dgm:pt modelId="{8CEB2244-39A1-49F7-8356-7A8FD82DCAF3}">
      <dgm:prSet/>
      <dgm:spPr/>
      <dgm:t>
        <a:bodyPr/>
        <a:lstStyle/>
        <a:p>
          <a:r>
            <a:rPr lang="es-ES" b="1" dirty="0" smtClean="0"/>
            <a:t>PROCEDIMIENTO DE </a:t>
          </a:r>
        </a:p>
        <a:p>
          <a:r>
            <a:rPr lang="es-ES" b="1" dirty="0" smtClean="0"/>
            <a:t>ADUANA </a:t>
          </a:r>
        </a:p>
        <a:p>
          <a:r>
            <a:rPr lang="es-ES" b="1" dirty="0" smtClean="0"/>
            <a:t>DE PARTIDA</a:t>
          </a:r>
          <a:endParaRPr lang="es-ES" b="1" dirty="0"/>
        </a:p>
      </dgm:t>
    </dgm:pt>
    <dgm:pt modelId="{3836DB1B-10C3-4CE7-B9FD-406A83D94947}" type="parTrans" cxnId="{A81A6F21-514D-4F4E-9CDB-FE9D769D65E5}">
      <dgm:prSet/>
      <dgm:spPr/>
      <dgm:t>
        <a:bodyPr/>
        <a:lstStyle/>
        <a:p>
          <a:endParaRPr lang="es-ES"/>
        </a:p>
      </dgm:t>
    </dgm:pt>
    <dgm:pt modelId="{57FFDD4B-720C-45C7-B2C7-C9346A8CEB94}" type="sibTrans" cxnId="{A81A6F21-514D-4F4E-9CDB-FE9D769D65E5}">
      <dgm:prSet/>
      <dgm:spPr/>
      <dgm:t>
        <a:bodyPr/>
        <a:lstStyle/>
        <a:p>
          <a:endParaRPr lang="es-ES"/>
        </a:p>
      </dgm:t>
    </dgm:pt>
    <dgm:pt modelId="{9697F6B2-3A44-4066-B89D-E590C957F389}" type="pres">
      <dgm:prSet presAssocID="{0657F676-DB1A-4163-AC89-E7EA1797240F}" presName="list" presStyleCnt="0">
        <dgm:presLayoutVars>
          <dgm:dir/>
          <dgm:animLvl val="lvl"/>
        </dgm:presLayoutVars>
      </dgm:prSet>
      <dgm:spPr/>
      <dgm:t>
        <a:bodyPr/>
        <a:lstStyle/>
        <a:p>
          <a:endParaRPr lang="es-ES"/>
        </a:p>
      </dgm:t>
    </dgm:pt>
    <dgm:pt modelId="{C9A67D4B-D64D-4FD0-B5EE-5FD89DA0DDD1}" type="pres">
      <dgm:prSet presAssocID="{8CEB2244-39A1-49F7-8356-7A8FD82DCAF3}" presName="posSpace" presStyleCnt="0"/>
      <dgm:spPr/>
    </dgm:pt>
    <dgm:pt modelId="{A8885DC8-2722-4F3C-BF29-7851BFEC6FD4}" type="pres">
      <dgm:prSet presAssocID="{8CEB2244-39A1-49F7-8356-7A8FD82DCAF3}" presName="vertFlow" presStyleCnt="0"/>
      <dgm:spPr/>
    </dgm:pt>
    <dgm:pt modelId="{777F14CB-8D66-4BB6-8E46-AD3EE787958C}" type="pres">
      <dgm:prSet presAssocID="{8CEB2244-39A1-49F7-8356-7A8FD82DCAF3}" presName="topSpace" presStyleCnt="0"/>
      <dgm:spPr/>
    </dgm:pt>
    <dgm:pt modelId="{6A94470E-FA00-453F-BA27-95D5E173AEB9}" type="pres">
      <dgm:prSet presAssocID="{8CEB2244-39A1-49F7-8356-7A8FD82DCAF3}" presName="firstComp" presStyleCnt="0"/>
      <dgm:spPr/>
    </dgm:pt>
    <dgm:pt modelId="{BDED5A97-2D34-49BF-B8A6-FCE8198C6513}" type="pres">
      <dgm:prSet presAssocID="{8CEB2244-39A1-49F7-8356-7A8FD82DCAF3}" presName="firstChild" presStyleLbl="bgAccFollowNode1" presStyleIdx="0" presStyleCnt="1" custScaleX="112209" custScaleY="123764"/>
      <dgm:spPr>
        <a:prstGeom prst="round1Rect">
          <a:avLst/>
        </a:prstGeom>
        <a:blipFill rotWithShape="0">
          <a:blip xmlns:r="http://schemas.openxmlformats.org/officeDocument/2006/relationships" r:embed="rId1"/>
          <a:stretch>
            <a:fillRect/>
          </a:stretch>
        </a:blipFill>
      </dgm:spPr>
      <dgm:t>
        <a:bodyPr/>
        <a:lstStyle/>
        <a:p>
          <a:endParaRPr lang="es-ES"/>
        </a:p>
      </dgm:t>
    </dgm:pt>
    <dgm:pt modelId="{1B0F1A0F-189E-4C7D-9D51-C157D7C28886}" type="pres">
      <dgm:prSet presAssocID="{8CEB2244-39A1-49F7-8356-7A8FD82DCAF3}" presName="firstChildTx" presStyleLbl="bgAccFollowNode1" presStyleIdx="0" presStyleCnt="1">
        <dgm:presLayoutVars>
          <dgm:bulletEnabled val="1"/>
        </dgm:presLayoutVars>
      </dgm:prSet>
      <dgm:spPr/>
    </dgm:pt>
    <dgm:pt modelId="{DF59AA29-528C-4B40-B7E1-620B6BC337AC}" type="pres">
      <dgm:prSet presAssocID="{8CEB2244-39A1-49F7-8356-7A8FD82DCAF3}" presName="negSpace" presStyleCnt="0"/>
      <dgm:spPr/>
    </dgm:pt>
    <dgm:pt modelId="{AC1B3605-B205-4010-AC95-D35535B938C0}" type="pres">
      <dgm:prSet presAssocID="{8CEB2244-39A1-49F7-8356-7A8FD82DCAF3}" presName="circle" presStyleLbl="node1" presStyleIdx="0" presStyleCnt="1" custScaleX="134075" custLinFactNeighborX="-12480" custLinFactNeighborY="-9099"/>
      <dgm:spPr/>
      <dgm:t>
        <a:bodyPr/>
        <a:lstStyle/>
        <a:p>
          <a:endParaRPr lang="es-ES"/>
        </a:p>
      </dgm:t>
    </dgm:pt>
  </dgm:ptLst>
  <dgm:cxnLst>
    <dgm:cxn modelId="{A81A6F21-514D-4F4E-9CDB-FE9D769D65E5}" srcId="{0657F676-DB1A-4163-AC89-E7EA1797240F}" destId="{8CEB2244-39A1-49F7-8356-7A8FD82DCAF3}" srcOrd="0" destOrd="0" parTransId="{3836DB1B-10C3-4CE7-B9FD-406A83D94947}" sibTransId="{57FFDD4B-720C-45C7-B2C7-C9346A8CEB94}"/>
    <dgm:cxn modelId="{56340A84-501B-466A-B6DD-B9E45A21964F}" type="presOf" srcId="{8CEB2244-39A1-49F7-8356-7A8FD82DCAF3}" destId="{AC1B3605-B205-4010-AC95-D35535B938C0}" srcOrd="0" destOrd="0" presId="urn:microsoft.com/office/officeart/2005/8/layout/hList9"/>
    <dgm:cxn modelId="{173C1F06-16C3-4640-BEE0-75D037692859}" type="presOf" srcId="{0657F676-DB1A-4163-AC89-E7EA1797240F}" destId="{9697F6B2-3A44-4066-B89D-E590C957F389}" srcOrd="0" destOrd="0" presId="urn:microsoft.com/office/officeart/2005/8/layout/hList9"/>
    <dgm:cxn modelId="{59DD59D7-FBD0-4921-ABB8-264FA43953AB}" type="presParOf" srcId="{9697F6B2-3A44-4066-B89D-E590C957F389}" destId="{C9A67D4B-D64D-4FD0-B5EE-5FD89DA0DDD1}" srcOrd="0" destOrd="0" presId="urn:microsoft.com/office/officeart/2005/8/layout/hList9"/>
    <dgm:cxn modelId="{C66AC9B0-2656-4A3F-8DDC-544F9A19DED1}" type="presParOf" srcId="{9697F6B2-3A44-4066-B89D-E590C957F389}" destId="{A8885DC8-2722-4F3C-BF29-7851BFEC6FD4}" srcOrd="1" destOrd="0" presId="urn:microsoft.com/office/officeart/2005/8/layout/hList9"/>
    <dgm:cxn modelId="{6F556363-69BD-4ECE-A27D-ED0E30EC0582}" type="presParOf" srcId="{A8885DC8-2722-4F3C-BF29-7851BFEC6FD4}" destId="{777F14CB-8D66-4BB6-8E46-AD3EE787958C}" srcOrd="0" destOrd="0" presId="urn:microsoft.com/office/officeart/2005/8/layout/hList9"/>
    <dgm:cxn modelId="{65EA9775-126E-41C2-AA9E-3EBF2B6FBDCC}" type="presParOf" srcId="{A8885DC8-2722-4F3C-BF29-7851BFEC6FD4}" destId="{6A94470E-FA00-453F-BA27-95D5E173AEB9}" srcOrd="1" destOrd="0" presId="urn:microsoft.com/office/officeart/2005/8/layout/hList9"/>
    <dgm:cxn modelId="{0A24DF6C-59C9-4555-91D2-F7EA0269219F}" type="presParOf" srcId="{6A94470E-FA00-453F-BA27-95D5E173AEB9}" destId="{BDED5A97-2D34-49BF-B8A6-FCE8198C6513}" srcOrd="0" destOrd="0" presId="urn:microsoft.com/office/officeart/2005/8/layout/hList9"/>
    <dgm:cxn modelId="{ADCFE41E-AEB3-4573-803E-AA441AA69193}" type="presParOf" srcId="{6A94470E-FA00-453F-BA27-95D5E173AEB9}" destId="{1B0F1A0F-189E-4C7D-9D51-C157D7C28886}" srcOrd="1" destOrd="0" presId="urn:microsoft.com/office/officeart/2005/8/layout/hList9"/>
    <dgm:cxn modelId="{80F42128-F212-45DB-8646-B117CC6D0744}" type="presParOf" srcId="{9697F6B2-3A44-4066-B89D-E590C957F389}" destId="{DF59AA29-528C-4B40-B7E1-620B6BC337AC}" srcOrd="2" destOrd="0" presId="urn:microsoft.com/office/officeart/2005/8/layout/hList9"/>
    <dgm:cxn modelId="{709A2EB7-FF75-4736-8A13-818F6149D5FB}" type="presParOf" srcId="{9697F6B2-3A44-4066-B89D-E590C957F389}" destId="{AC1B3605-B205-4010-AC95-D35535B938C0}" srcOrd="3"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57F676-DB1A-4163-AC89-E7EA1797240F}"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ES"/>
        </a:p>
      </dgm:t>
    </dgm:pt>
    <dgm:pt modelId="{8CEB2244-39A1-49F7-8356-7A8FD82DCAF3}">
      <dgm:prSet/>
      <dgm:spPr/>
      <dgm:t>
        <a:bodyPr/>
        <a:lstStyle/>
        <a:p>
          <a:r>
            <a:rPr lang="es-ES" b="1" dirty="0" smtClean="0"/>
            <a:t>PROCEDIMIENTO DE </a:t>
          </a:r>
        </a:p>
        <a:p>
          <a:r>
            <a:rPr lang="es-ES" b="1" dirty="0" smtClean="0"/>
            <a:t>ADUANA </a:t>
          </a:r>
        </a:p>
        <a:p>
          <a:r>
            <a:rPr lang="es-ES" b="1" dirty="0" smtClean="0"/>
            <a:t>DE PASO</a:t>
          </a:r>
          <a:endParaRPr lang="es-ES" b="1" dirty="0"/>
        </a:p>
      </dgm:t>
    </dgm:pt>
    <dgm:pt modelId="{57FFDD4B-720C-45C7-B2C7-C9346A8CEB94}" type="sibTrans" cxnId="{A81A6F21-514D-4F4E-9CDB-FE9D769D65E5}">
      <dgm:prSet/>
      <dgm:spPr/>
      <dgm:t>
        <a:bodyPr/>
        <a:lstStyle/>
        <a:p>
          <a:endParaRPr lang="es-ES"/>
        </a:p>
      </dgm:t>
    </dgm:pt>
    <dgm:pt modelId="{3836DB1B-10C3-4CE7-B9FD-406A83D94947}" type="parTrans" cxnId="{A81A6F21-514D-4F4E-9CDB-FE9D769D65E5}">
      <dgm:prSet/>
      <dgm:spPr/>
      <dgm:t>
        <a:bodyPr/>
        <a:lstStyle/>
        <a:p>
          <a:endParaRPr lang="es-ES"/>
        </a:p>
      </dgm:t>
    </dgm:pt>
    <dgm:pt modelId="{9697F6B2-3A44-4066-B89D-E590C957F389}" type="pres">
      <dgm:prSet presAssocID="{0657F676-DB1A-4163-AC89-E7EA1797240F}" presName="list" presStyleCnt="0">
        <dgm:presLayoutVars>
          <dgm:dir/>
          <dgm:animLvl val="lvl"/>
        </dgm:presLayoutVars>
      </dgm:prSet>
      <dgm:spPr/>
      <dgm:t>
        <a:bodyPr/>
        <a:lstStyle/>
        <a:p>
          <a:endParaRPr lang="es-ES"/>
        </a:p>
      </dgm:t>
    </dgm:pt>
    <dgm:pt modelId="{C9A67D4B-D64D-4FD0-B5EE-5FD89DA0DDD1}" type="pres">
      <dgm:prSet presAssocID="{8CEB2244-39A1-49F7-8356-7A8FD82DCAF3}" presName="posSpace" presStyleCnt="0"/>
      <dgm:spPr/>
    </dgm:pt>
    <dgm:pt modelId="{A8885DC8-2722-4F3C-BF29-7851BFEC6FD4}" type="pres">
      <dgm:prSet presAssocID="{8CEB2244-39A1-49F7-8356-7A8FD82DCAF3}" presName="vertFlow" presStyleCnt="0"/>
      <dgm:spPr/>
    </dgm:pt>
    <dgm:pt modelId="{777F14CB-8D66-4BB6-8E46-AD3EE787958C}" type="pres">
      <dgm:prSet presAssocID="{8CEB2244-39A1-49F7-8356-7A8FD82DCAF3}" presName="topSpace" presStyleCnt="0"/>
      <dgm:spPr/>
    </dgm:pt>
    <dgm:pt modelId="{6A94470E-FA00-453F-BA27-95D5E173AEB9}" type="pres">
      <dgm:prSet presAssocID="{8CEB2244-39A1-49F7-8356-7A8FD82DCAF3}" presName="firstComp" presStyleCnt="0"/>
      <dgm:spPr/>
    </dgm:pt>
    <dgm:pt modelId="{BDED5A97-2D34-49BF-B8A6-FCE8198C6513}" type="pres">
      <dgm:prSet presAssocID="{8CEB2244-39A1-49F7-8356-7A8FD82DCAF3}" presName="firstChild" presStyleLbl="bgAccFollowNode1" presStyleIdx="0" presStyleCnt="1" custScaleX="84879" custScaleY="123764" custLinFactNeighborX="9090" custLinFactNeighborY="810"/>
      <dgm:spPr>
        <a:prstGeom prst="round1Rect">
          <a:avLst/>
        </a:prstGeom>
        <a:blipFill rotWithShape="0">
          <a:blip xmlns:r="http://schemas.openxmlformats.org/officeDocument/2006/relationships" r:embed="rId1"/>
          <a:stretch>
            <a:fillRect/>
          </a:stretch>
        </a:blipFill>
      </dgm:spPr>
      <dgm:t>
        <a:bodyPr/>
        <a:lstStyle/>
        <a:p>
          <a:endParaRPr lang="es-ES"/>
        </a:p>
      </dgm:t>
    </dgm:pt>
    <dgm:pt modelId="{1B0F1A0F-189E-4C7D-9D51-C157D7C28886}" type="pres">
      <dgm:prSet presAssocID="{8CEB2244-39A1-49F7-8356-7A8FD82DCAF3}" presName="firstChildTx" presStyleLbl="bgAccFollowNode1" presStyleIdx="0" presStyleCnt="1">
        <dgm:presLayoutVars>
          <dgm:bulletEnabled val="1"/>
        </dgm:presLayoutVars>
      </dgm:prSet>
      <dgm:spPr/>
    </dgm:pt>
    <dgm:pt modelId="{DF59AA29-528C-4B40-B7E1-620B6BC337AC}" type="pres">
      <dgm:prSet presAssocID="{8CEB2244-39A1-49F7-8356-7A8FD82DCAF3}" presName="negSpace" presStyleCnt="0"/>
      <dgm:spPr/>
    </dgm:pt>
    <dgm:pt modelId="{AC1B3605-B205-4010-AC95-D35535B938C0}" type="pres">
      <dgm:prSet presAssocID="{8CEB2244-39A1-49F7-8356-7A8FD82DCAF3}" presName="circle" presStyleLbl="node1" presStyleIdx="0" presStyleCnt="1" custScaleX="134075" custLinFactNeighborX="-12480" custLinFactNeighborY="-9099"/>
      <dgm:spPr/>
      <dgm:t>
        <a:bodyPr/>
        <a:lstStyle/>
        <a:p>
          <a:endParaRPr lang="es-ES"/>
        </a:p>
      </dgm:t>
    </dgm:pt>
  </dgm:ptLst>
  <dgm:cxnLst>
    <dgm:cxn modelId="{1865675C-2502-4250-B9BB-9DC69C433C4E}" type="presOf" srcId="{8CEB2244-39A1-49F7-8356-7A8FD82DCAF3}" destId="{AC1B3605-B205-4010-AC95-D35535B938C0}" srcOrd="0" destOrd="0" presId="urn:microsoft.com/office/officeart/2005/8/layout/hList9"/>
    <dgm:cxn modelId="{A81A6F21-514D-4F4E-9CDB-FE9D769D65E5}" srcId="{0657F676-DB1A-4163-AC89-E7EA1797240F}" destId="{8CEB2244-39A1-49F7-8356-7A8FD82DCAF3}" srcOrd="0" destOrd="0" parTransId="{3836DB1B-10C3-4CE7-B9FD-406A83D94947}" sibTransId="{57FFDD4B-720C-45C7-B2C7-C9346A8CEB94}"/>
    <dgm:cxn modelId="{5C895B00-3C7A-4C6D-9656-C1555A1F3889}" type="presOf" srcId="{0657F676-DB1A-4163-AC89-E7EA1797240F}" destId="{9697F6B2-3A44-4066-B89D-E590C957F389}" srcOrd="0" destOrd="0" presId="urn:microsoft.com/office/officeart/2005/8/layout/hList9"/>
    <dgm:cxn modelId="{684B0A01-3BA6-4612-BEA3-1BDE5E8C236A}" type="presParOf" srcId="{9697F6B2-3A44-4066-B89D-E590C957F389}" destId="{C9A67D4B-D64D-4FD0-B5EE-5FD89DA0DDD1}" srcOrd="0" destOrd="0" presId="urn:microsoft.com/office/officeart/2005/8/layout/hList9"/>
    <dgm:cxn modelId="{5E259031-97A2-4867-94FF-D86A8BA5BA82}" type="presParOf" srcId="{9697F6B2-3A44-4066-B89D-E590C957F389}" destId="{A8885DC8-2722-4F3C-BF29-7851BFEC6FD4}" srcOrd="1" destOrd="0" presId="urn:microsoft.com/office/officeart/2005/8/layout/hList9"/>
    <dgm:cxn modelId="{7BFF8E00-7FDD-49E1-B053-840A51D9B531}" type="presParOf" srcId="{A8885DC8-2722-4F3C-BF29-7851BFEC6FD4}" destId="{777F14CB-8D66-4BB6-8E46-AD3EE787958C}" srcOrd="0" destOrd="0" presId="urn:microsoft.com/office/officeart/2005/8/layout/hList9"/>
    <dgm:cxn modelId="{2DB119AA-32AA-4A1E-AE9E-DDCF115C8E68}" type="presParOf" srcId="{A8885DC8-2722-4F3C-BF29-7851BFEC6FD4}" destId="{6A94470E-FA00-453F-BA27-95D5E173AEB9}" srcOrd="1" destOrd="0" presId="urn:microsoft.com/office/officeart/2005/8/layout/hList9"/>
    <dgm:cxn modelId="{0613AE57-BFAC-46E8-BF45-6B15958E7E17}" type="presParOf" srcId="{6A94470E-FA00-453F-BA27-95D5E173AEB9}" destId="{BDED5A97-2D34-49BF-B8A6-FCE8198C6513}" srcOrd="0" destOrd="0" presId="urn:microsoft.com/office/officeart/2005/8/layout/hList9"/>
    <dgm:cxn modelId="{27A57FD4-88BC-4997-BACC-65CE30A5A395}" type="presParOf" srcId="{6A94470E-FA00-453F-BA27-95D5E173AEB9}" destId="{1B0F1A0F-189E-4C7D-9D51-C157D7C28886}" srcOrd="1" destOrd="0" presId="urn:microsoft.com/office/officeart/2005/8/layout/hList9"/>
    <dgm:cxn modelId="{03681F8C-DE96-4EA3-A313-4F95DF50CB30}" type="presParOf" srcId="{9697F6B2-3A44-4066-B89D-E590C957F389}" destId="{DF59AA29-528C-4B40-B7E1-620B6BC337AC}" srcOrd="2" destOrd="0" presId="urn:microsoft.com/office/officeart/2005/8/layout/hList9"/>
    <dgm:cxn modelId="{9DE1E74D-6994-4726-A3A2-842A421A264E}" type="presParOf" srcId="{9697F6B2-3A44-4066-B89D-E590C957F389}" destId="{AC1B3605-B205-4010-AC95-D35535B938C0}" srcOrd="3"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57F676-DB1A-4163-AC89-E7EA1797240F}" type="doc">
      <dgm:prSet loTypeId="urn:microsoft.com/office/officeart/2005/8/layout/hList9" loCatId="list" qsTypeId="urn:microsoft.com/office/officeart/2005/8/quickstyle/simple1" qsCatId="simple" csTypeId="urn:microsoft.com/office/officeart/2005/8/colors/accent1_2" csCatId="accent1" phldr="1"/>
      <dgm:spPr/>
      <dgm:t>
        <a:bodyPr/>
        <a:lstStyle/>
        <a:p>
          <a:endParaRPr lang="es-ES"/>
        </a:p>
      </dgm:t>
    </dgm:pt>
    <dgm:pt modelId="{8CEB2244-39A1-49F7-8356-7A8FD82DCAF3}">
      <dgm:prSet/>
      <dgm:spPr/>
      <dgm:t>
        <a:bodyPr/>
        <a:lstStyle/>
        <a:p>
          <a:r>
            <a:rPr lang="es-ES" b="1" dirty="0" smtClean="0"/>
            <a:t>PROCEDIMIENTO DE </a:t>
          </a:r>
        </a:p>
        <a:p>
          <a:r>
            <a:rPr lang="es-ES" b="1" dirty="0" smtClean="0"/>
            <a:t>ADUANA </a:t>
          </a:r>
        </a:p>
        <a:p>
          <a:r>
            <a:rPr lang="es-ES" b="1" dirty="0" smtClean="0"/>
            <a:t>DE DESTINO</a:t>
          </a:r>
          <a:endParaRPr lang="es-ES" b="1" dirty="0"/>
        </a:p>
      </dgm:t>
    </dgm:pt>
    <dgm:pt modelId="{57FFDD4B-720C-45C7-B2C7-C9346A8CEB94}" type="sibTrans" cxnId="{A81A6F21-514D-4F4E-9CDB-FE9D769D65E5}">
      <dgm:prSet/>
      <dgm:spPr/>
      <dgm:t>
        <a:bodyPr/>
        <a:lstStyle/>
        <a:p>
          <a:endParaRPr lang="es-ES"/>
        </a:p>
      </dgm:t>
    </dgm:pt>
    <dgm:pt modelId="{3836DB1B-10C3-4CE7-B9FD-406A83D94947}" type="parTrans" cxnId="{A81A6F21-514D-4F4E-9CDB-FE9D769D65E5}">
      <dgm:prSet/>
      <dgm:spPr/>
      <dgm:t>
        <a:bodyPr/>
        <a:lstStyle/>
        <a:p>
          <a:endParaRPr lang="es-ES"/>
        </a:p>
      </dgm:t>
    </dgm:pt>
    <dgm:pt modelId="{9697F6B2-3A44-4066-B89D-E590C957F389}" type="pres">
      <dgm:prSet presAssocID="{0657F676-DB1A-4163-AC89-E7EA1797240F}" presName="list" presStyleCnt="0">
        <dgm:presLayoutVars>
          <dgm:dir/>
          <dgm:animLvl val="lvl"/>
        </dgm:presLayoutVars>
      </dgm:prSet>
      <dgm:spPr/>
      <dgm:t>
        <a:bodyPr/>
        <a:lstStyle/>
        <a:p>
          <a:endParaRPr lang="es-ES"/>
        </a:p>
      </dgm:t>
    </dgm:pt>
    <dgm:pt modelId="{C9A67D4B-D64D-4FD0-B5EE-5FD89DA0DDD1}" type="pres">
      <dgm:prSet presAssocID="{8CEB2244-39A1-49F7-8356-7A8FD82DCAF3}" presName="posSpace" presStyleCnt="0"/>
      <dgm:spPr/>
    </dgm:pt>
    <dgm:pt modelId="{A8885DC8-2722-4F3C-BF29-7851BFEC6FD4}" type="pres">
      <dgm:prSet presAssocID="{8CEB2244-39A1-49F7-8356-7A8FD82DCAF3}" presName="vertFlow" presStyleCnt="0"/>
      <dgm:spPr/>
    </dgm:pt>
    <dgm:pt modelId="{777F14CB-8D66-4BB6-8E46-AD3EE787958C}" type="pres">
      <dgm:prSet presAssocID="{8CEB2244-39A1-49F7-8356-7A8FD82DCAF3}" presName="topSpace" presStyleCnt="0"/>
      <dgm:spPr/>
    </dgm:pt>
    <dgm:pt modelId="{6A94470E-FA00-453F-BA27-95D5E173AEB9}" type="pres">
      <dgm:prSet presAssocID="{8CEB2244-39A1-49F7-8356-7A8FD82DCAF3}" presName="firstComp" presStyleCnt="0"/>
      <dgm:spPr/>
    </dgm:pt>
    <dgm:pt modelId="{BDED5A97-2D34-49BF-B8A6-FCE8198C6513}" type="pres">
      <dgm:prSet presAssocID="{8CEB2244-39A1-49F7-8356-7A8FD82DCAF3}" presName="firstChild" presStyleLbl="bgAccFollowNode1" presStyleIdx="0" presStyleCnt="1" custScaleX="74461" custScaleY="94240" custLinFactNeighborX="9090" custLinFactNeighborY="810"/>
      <dgm:spPr>
        <a:prstGeom prst="round1Rect">
          <a:avLst/>
        </a:prstGeom>
        <a:blipFill rotWithShape="0">
          <a:blip xmlns:r="http://schemas.openxmlformats.org/officeDocument/2006/relationships" r:embed="rId1"/>
          <a:stretch>
            <a:fillRect/>
          </a:stretch>
        </a:blipFill>
      </dgm:spPr>
      <dgm:t>
        <a:bodyPr/>
        <a:lstStyle/>
        <a:p>
          <a:endParaRPr lang="es-ES"/>
        </a:p>
      </dgm:t>
    </dgm:pt>
    <dgm:pt modelId="{1B0F1A0F-189E-4C7D-9D51-C157D7C28886}" type="pres">
      <dgm:prSet presAssocID="{8CEB2244-39A1-49F7-8356-7A8FD82DCAF3}" presName="firstChildTx" presStyleLbl="bgAccFollowNode1" presStyleIdx="0" presStyleCnt="1">
        <dgm:presLayoutVars>
          <dgm:bulletEnabled val="1"/>
        </dgm:presLayoutVars>
      </dgm:prSet>
      <dgm:spPr/>
    </dgm:pt>
    <dgm:pt modelId="{DF59AA29-528C-4B40-B7E1-620B6BC337AC}" type="pres">
      <dgm:prSet presAssocID="{8CEB2244-39A1-49F7-8356-7A8FD82DCAF3}" presName="negSpace" presStyleCnt="0"/>
      <dgm:spPr/>
    </dgm:pt>
    <dgm:pt modelId="{AC1B3605-B205-4010-AC95-D35535B938C0}" type="pres">
      <dgm:prSet presAssocID="{8CEB2244-39A1-49F7-8356-7A8FD82DCAF3}" presName="circle" presStyleLbl="node1" presStyleIdx="0" presStyleCnt="1" custScaleX="134075" custLinFactNeighborX="-12480" custLinFactNeighborY="-9099"/>
      <dgm:spPr/>
      <dgm:t>
        <a:bodyPr/>
        <a:lstStyle/>
        <a:p>
          <a:endParaRPr lang="es-ES"/>
        </a:p>
      </dgm:t>
    </dgm:pt>
  </dgm:ptLst>
  <dgm:cxnLst>
    <dgm:cxn modelId="{D77664EF-587E-4035-8156-2A0C6883D349}" type="presOf" srcId="{0657F676-DB1A-4163-AC89-E7EA1797240F}" destId="{9697F6B2-3A44-4066-B89D-E590C957F389}" srcOrd="0" destOrd="0" presId="urn:microsoft.com/office/officeart/2005/8/layout/hList9"/>
    <dgm:cxn modelId="{A81A6F21-514D-4F4E-9CDB-FE9D769D65E5}" srcId="{0657F676-DB1A-4163-AC89-E7EA1797240F}" destId="{8CEB2244-39A1-49F7-8356-7A8FD82DCAF3}" srcOrd="0" destOrd="0" parTransId="{3836DB1B-10C3-4CE7-B9FD-406A83D94947}" sibTransId="{57FFDD4B-720C-45C7-B2C7-C9346A8CEB94}"/>
    <dgm:cxn modelId="{123C5612-56FB-486E-B462-E65DE0BEAC7A}" type="presOf" srcId="{8CEB2244-39A1-49F7-8356-7A8FD82DCAF3}" destId="{AC1B3605-B205-4010-AC95-D35535B938C0}" srcOrd="0" destOrd="0" presId="urn:microsoft.com/office/officeart/2005/8/layout/hList9"/>
    <dgm:cxn modelId="{B334F50D-D26E-4DD7-AA07-C5F8D522C20D}" type="presParOf" srcId="{9697F6B2-3A44-4066-B89D-E590C957F389}" destId="{C9A67D4B-D64D-4FD0-B5EE-5FD89DA0DDD1}" srcOrd="0" destOrd="0" presId="urn:microsoft.com/office/officeart/2005/8/layout/hList9"/>
    <dgm:cxn modelId="{1B79F938-74B9-44E2-B670-5A2CA924BC4E}" type="presParOf" srcId="{9697F6B2-3A44-4066-B89D-E590C957F389}" destId="{A8885DC8-2722-4F3C-BF29-7851BFEC6FD4}" srcOrd="1" destOrd="0" presId="urn:microsoft.com/office/officeart/2005/8/layout/hList9"/>
    <dgm:cxn modelId="{314874BF-098B-4623-9703-29E9AF9029E1}" type="presParOf" srcId="{A8885DC8-2722-4F3C-BF29-7851BFEC6FD4}" destId="{777F14CB-8D66-4BB6-8E46-AD3EE787958C}" srcOrd="0" destOrd="0" presId="urn:microsoft.com/office/officeart/2005/8/layout/hList9"/>
    <dgm:cxn modelId="{D385686E-A263-48EA-955E-053694A37CBE}" type="presParOf" srcId="{A8885DC8-2722-4F3C-BF29-7851BFEC6FD4}" destId="{6A94470E-FA00-453F-BA27-95D5E173AEB9}" srcOrd="1" destOrd="0" presId="urn:microsoft.com/office/officeart/2005/8/layout/hList9"/>
    <dgm:cxn modelId="{AA523D9E-F824-411B-A4B3-677F50A12B51}" type="presParOf" srcId="{6A94470E-FA00-453F-BA27-95D5E173AEB9}" destId="{BDED5A97-2D34-49BF-B8A6-FCE8198C6513}" srcOrd="0" destOrd="0" presId="urn:microsoft.com/office/officeart/2005/8/layout/hList9"/>
    <dgm:cxn modelId="{92153B16-0BE3-47C2-9E5C-6156A1561716}" type="presParOf" srcId="{6A94470E-FA00-453F-BA27-95D5E173AEB9}" destId="{1B0F1A0F-189E-4C7D-9D51-C157D7C28886}" srcOrd="1" destOrd="0" presId="urn:microsoft.com/office/officeart/2005/8/layout/hList9"/>
    <dgm:cxn modelId="{CD016B07-22A3-4427-8731-82973167B2CC}" type="presParOf" srcId="{9697F6B2-3A44-4066-B89D-E590C957F389}" destId="{DF59AA29-528C-4B40-B7E1-620B6BC337AC}" srcOrd="2" destOrd="0" presId="urn:microsoft.com/office/officeart/2005/8/layout/hList9"/>
    <dgm:cxn modelId="{10C1FA13-06F1-4C49-AF28-72005C28142F}" type="presParOf" srcId="{9697F6B2-3A44-4066-B89D-E590C957F389}" destId="{AC1B3605-B205-4010-AC95-D35535B938C0}" srcOrd="3"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ED5A97-2D34-49BF-B8A6-FCE8198C6513}">
      <dsp:nvSpPr>
        <dsp:cNvPr id="0" name=""/>
        <dsp:cNvSpPr/>
      </dsp:nvSpPr>
      <dsp:spPr>
        <a:xfrm>
          <a:off x="1712966" y="1204254"/>
          <a:ext cx="4632216" cy="3037061"/>
        </a:xfrm>
        <a:prstGeom prst="round1Rect">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1B3605-B205-4010-AC95-D35535B938C0}">
      <dsp:nvSpPr>
        <dsp:cNvPr id="0" name=""/>
        <dsp:cNvSpPr/>
      </dsp:nvSpPr>
      <dsp:spPr>
        <a:xfrm>
          <a:off x="0" y="9"/>
          <a:ext cx="3288440" cy="245268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r>
            <a:rPr lang="es-ES" sz="2500" b="1" kern="1200" dirty="0" smtClean="0"/>
            <a:t>PROCEDIMIENTO DE </a:t>
          </a:r>
        </a:p>
        <a:p>
          <a:pPr lvl="0" algn="ctr" defTabSz="1111250">
            <a:lnSpc>
              <a:spcPct val="90000"/>
            </a:lnSpc>
            <a:spcBef>
              <a:spcPct val="0"/>
            </a:spcBef>
            <a:spcAft>
              <a:spcPct val="35000"/>
            </a:spcAft>
          </a:pPr>
          <a:r>
            <a:rPr lang="es-ES" sz="2500" b="1" kern="1200" dirty="0" smtClean="0"/>
            <a:t>ADUANA </a:t>
          </a:r>
        </a:p>
        <a:p>
          <a:pPr lvl="0" algn="ctr" defTabSz="1111250">
            <a:lnSpc>
              <a:spcPct val="90000"/>
            </a:lnSpc>
            <a:spcBef>
              <a:spcPct val="0"/>
            </a:spcBef>
            <a:spcAft>
              <a:spcPct val="35000"/>
            </a:spcAft>
          </a:pPr>
          <a:r>
            <a:rPr lang="es-ES" sz="2500" b="1" kern="1200" dirty="0" smtClean="0"/>
            <a:t>DE PARTIDA</a:t>
          </a:r>
          <a:endParaRPr lang="es-ES" sz="2500" b="1" kern="1200" dirty="0"/>
        </a:p>
      </dsp:txBody>
      <dsp:txXfrm>
        <a:off x="0" y="9"/>
        <a:ext cx="3288440" cy="245268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ED5A97-2D34-49BF-B8A6-FCE8198C6513}">
      <dsp:nvSpPr>
        <dsp:cNvPr id="0" name=""/>
        <dsp:cNvSpPr/>
      </dsp:nvSpPr>
      <dsp:spPr>
        <a:xfrm>
          <a:off x="2978157" y="1143384"/>
          <a:ext cx="3117842" cy="3280321"/>
        </a:xfrm>
        <a:prstGeom prst="round1Rect">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1B3605-B205-4010-AC95-D35535B938C0}">
      <dsp:nvSpPr>
        <dsp:cNvPr id="0" name=""/>
        <dsp:cNvSpPr/>
      </dsp:nvSpPr>
      <dsp:spPr>
        <a:xfrm>
          <a:off x="0" y="0"/>
          <a:ext cx="3551835" cy="26491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r>
            <a:rPr lang="es-ES" sz="2700" b="1" kern="1200" dirty="0" smtClean="0"/>
            <a:t>PROCEDIMIENTO DE </a:t>
          </a:r>
        </a:p>
        <a:p>
          <a:pPr lvl="0" algn="ctr" defTabSz="1200150">
            <a:lnSpc>
              <a:spcPct val="90000"/>
            </a:lnSpc>
            <a:spcBef>
              <a:spcPct val="0"/>
            </a:spcBef>
            <a:spcAft>
              <a:spcPct val="35000"/>
            </a:spcAft>
          </a:pPr>
          <a:r>
            <a:rPr lang="es-ES" sz="2700" b="1" kern="1200" dirty="0" smtClean="0"/>
            <a:t>ADUANA </a:t>
          </a:r>
        </a:p>
        <a:p>
          <a:pPr lvl="0" algn="ctr" defTabSz="1200150">
            <a:lnSpc>
              <a:spcPct val="90000"/>
            </a:lnSpc>
            <a:spcBef>
              <a:spcPct val="0"/>
            </a:spcBef>
            <a:spcAft>
              <a:spcPct val="35000"/>
            </a:spcAft>
          </a:pPr>
          <a:r>
            <a:rPr lang="es-ES" sz="2700" b="1" kern="1200" dirty="0" smtClean="0"/>
            <a:t>DE PASO</a:t>
          </a:r>
          <a:endParaRPr lang="es-ES" sz="2700" b="1" kern="1200" dirty="0"/>
        </a:p>
      </dsp:txBody>
      <dsp:txXfrm>
        <a:off x="0" y="0"/>
        <a:ext cx="3551835" cy="26491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ED5A97-2D34-49BF-B8A6-FCE8198C6513}">
      <dsp:nvSpPr>
        <dsp:cNvPr id="0" name=""/>
        <dsp:cNvSpPr/>
      </dsp:nvSpPr>
      <dsp:spPr>
        <a:xfrm>
          <a:off x="3385937" y="1534645"/>
          <a:ext cx="2581032" cy="2497798"/>
        </a:xfrm>
        <a:prstGeom prst="round1Rect">
          <a:avLst/>
        </a:prstGeom>
        <a:blipFill rotWithShape="0">
          <a:blip xmlns:r="http://schemas.openxmlformats.org/officeDocument/2006/relationships" r:embed="rId1"/>
          <a:stretch>
            <a:fillRect/>
          </a:stretch>
        </a:blip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1B3605-B205-4010-AC95-D35535B938C0}">
      <dsp:nvSpPr>
        <dsp:cNvPr id="0" name=""/>
        <dsp:cNvSpPr/>
      </dsp:nvSpPr>
      <dsp:spPr>
        <a:xfrm>
          <a:off x="0" y="136141"/>
          <a:ext cx="3551835" cy="264914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r>
            <a:rPr lang="es-ES" sz="2700" b="1" kern="1200" dirty="0" smtClean="0"/>
            <a:t>PROCEDIMIENTO DE </a:t>
          </a:r>
        </a:p>
        <a:p>
          <a:pPr lvl="0" algn="ctr" defTabSz="1200150">
            <a:lnSpc>
              <a:spcPct val="90000"/>
            </a:lnSpc>
            <a:spcBef>
              <a:spcPct val="0"/>
            </a:spcBef>
            <a:spcAft>
              <a:spcPct val="35000"/>
            </a:spcAft>
          </a:pPr>
          <a:r>
            <a:rPr lang="es-ES" sz="2700" b="1" kern="1200" dirty="0" smtClean="0"/>
            <a:t>ADUANA </a:t>
          </a:r>
        </a:p>
        <a:p>
          <a:pPr lvl="0" algn="ctr" defTabSz="1200150">
            <a:lnSpc>
              <a:spcPct val="90000"/>
            </a:lnSpc>
            <a:spcBef>
              <a:spcPct val="0"/>
            </a:spcBef>
            <a:spcAft>
              <a:spcPct val="35000"/>
            </a:spcAft>
          </a:pPr>
          <a:r>
            <a:rPr lang="es-ES" sz="2700" b="1" kern="1200" dirty="0" smtClean="0"/>
            <a:t>DE DESTINO</a:t>
          </a:r>
          <a:endParaRPr lang="es-ES" sz="2700" b="1" kern="1200" dirty="0"/>
        </a:p>
      </dsp:txBody>
      <dsp:txXfrm>
        <a:off x="0" y="136141"/>
        <a:ext cx="3551835" cy="2649140"/>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E7AEEF5-DB5A-4C18-92D6-7AA8C0BBEE6A}" type="datetimeFigureOut">
              <a:rPr lang="es-MX" smtClean="0"/>
              <a:pPr/>
              <a:t>27/04/2012</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B4A8EB2-CF2B-451A-8957-69893935C0C4}"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7AEEF5-DB5A-4C18-92D6-7AA8C0BBEE6A}" type="datetimeFigureOut">
              <a:rPr lang="es-MX" smtClean="0"/>
              <a:pPr/>
              <a:t>27/04/2012</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4A8EB2-CF2B-451A-8957-69893935C0C4}"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www.aduana.gob.ec/" TargetMode="External"/><Relationship Id="rId2" Type="http://schemas.openxmlformats.org/officeDocument/2006/relationships/hyperlink" Target="mailto:mpintos@aduana.gob.e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r="57893" b="57026"/>
          <a:stretch>
            <a:fillRect/>
          </a:stretch>
        </p:blipFill>
        <p:spPr bwMode="auto">
          <a:xfrm>
            <a:off x="1643042" y="421381"/>
            <a:ext cx="3286148" cy="5079321"/>
          </a:xfrm>
          <a:prstGeom prst="rect">
            <a:avLst/>
          </a:prstGeom>
          <a:noFill/>
        </p:spPr>
      </p:pic>
      <p:sp>
        <p:nvSpPr>
          <p:cNvPr id="2" name="1 Título"/>
          <p:cNvSpPr>
            <a:spLocks noGrp="1"/>
          </p:cNvSpPr>
          <p:nvPr>
            <p:ph type="ctrTitle"/>
          </p:nvPr>
        </p:nvSpPr>
        <p:spPr>
          <a:xfrm>
            <a:off x="1214414" y="1000108"/>
            <a:ext cx="6643734" cy="3714776"/>
          </a:xfrm>
        </p:spPr>
        <p:txBody>
          <a:bodyPr>
            <a:normAutofit/>
          </a:bodyPr>
          <a:lstStyle/>
          <a:p>
            <a:r>
              <a:rPr lang="es-ES" sz="6000" dirty="0" smtClean="0"/>
              <a:t>Transito Aduanero Comunitario</a:t>
            </a:r>
            <a:endParaRPr lang="es-ES" sz="6000" dirty="0"/>
          </a:p>
        </p:txBody>
      </p:sp>
    </p:spTree>
    <p:extLst>
      <p:ext uri="{BB962C8B-B14F-4D97-AF65-F5344CB8AC3E}">
        <p14:creationId xmlns="" xmlns:p14="http://schemas.microsoft.com/office/powerpoint/2010/main" val="2289007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
            <a:ext cx="8229600" cy="1143000"/>
          </a:xfrm>
        </p:spPr>
        <p:txBody>
          <a:bodyPr/>
          <a:lstStyle/>
          <a:p>
            <a:r>
              <a:rPr lang="es-ES" dirty="0" smtClean="0"/>
              <a:t>Eje vial Manta - Manaos</a:t>
            </a:r>
            <a:endParaRPr lang="es-ES" dirty="0"/>
          </a:p>
        </p:txBody>
      </p:sp>
      <p:sp>
        <p:nvSpPr>
          <p:cNvPr id="3" name="2 Marcador de contenido"/>
          <p:cNvSpPr>
            <a:spLocks noGrp="1"/>
          </p:cNvSpPr>
          <p:nvPr>
            <p:ph idx="1"/>
          </p:nvPr>
        </p:nvSpPr>
        <p:spPr>
          <a:xfrm>
            <a:off x="557242" y="1071546"/>
            <a:ext cx="8229600" cy="4525963"/>
          </a:xfrm>
        </p:spPr>
        <p:txBody>
          <a:bodyPr>
            <a:normAutofit fontScale="92500" lnSpcReduction="10000"/>
          </a:bodyPr>
          <a:lstStyle/>
          <a:p>
            <a:pPr marL="269875" indent="-269875" algn="just"/>
            <a:r>
              <a:rPr lang="es-ES" sz="2800" dirty="0" smtClean="0"/>
              <a:t>El proyecto consiste en habilitar un eje vial terrestre capaz de transportar grandes cantidades de carga desde el puerto de Manta, en la provincia costera de Manabí hasta un puerto de trasferencia ubicado en la provincia amazónica de Orellana, donde la mercadería pueda ser embarcada en naves fluviales que atraviesen la Amazonía ecuatoriana hasta Manaos en Brasil.</a:t>
            </a:r>
          </a:p>
          <a:p>
            <a:pPr marL="269875" indent="-269875" algn="just"/>
            <a:r>
              <a:rPr lang="es-ES" sz="2800" dirty="0" smtClean="0"/>
              <a:t>Para el efecto se aplica un régimen aduanero de transbordo con traslado</a:t>
            </a:r>
          </a:p>
          <a:p>
            <a:pPr marL="269875" indent="-269875" algn="just"/>
            <a:r>
              <a:rPr lang="es-ES" sz="2800" dirty="0" smtClean="0"/>
              <a:t>De esta forma se puede obtener una disminución del tiempo de movilización de carga en por lo menos 7 días.</a:t>
            </a:r>
            <a:endParaRPr lang="es-E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22 Grupo"/>
          <p:cNvGrpSpPr/>
          <p:nvPr/>
        </p:nvGrpSpPr>
        <p:grpSpPr>
          <a:xfrm>
            <a:off x="357158" y="285728"/>
            <a:ext cx="8501122" cy="4643470"/>
            <a:chOff x="357158" y="285728"/>
            <a:chExt cx="8501122" cy="4643470"/>
          </a:xfrm>
        </p:grpSpPr>
        <p:grpSp>
          <p:nvGrpSpPr>
            <p:cNvPr id="17" name="16 Grupo"/>
            <p:cNvGrpSpPr/>
            <p:nvPr/>
          </p:nvGrpSpPr>
          <p:grpSpPr>
            <a:xfrm>
              <a:off x="357158" y="285728"/>
              <a:ext cx="8501122" cy="4643470"/>
              <a:chOff x="785786" y="1142984"/>
              <a:chExt cx="10287072" cy="5347270"/>
            </a:xfrm>
          </p:grpSpPr>
          <p:pic>
            <p:nvPicPr>
              <p:cNvPr id="17410" name="Picture 2"/>
              <p:cNvPicPr>
                <a:picLocks noChangeAspect="1" noChangeArrowheads="1"/>
              </p:cNvPicPr>
              <p:nvPr/>
            </p:nvPicPr>
            <p:blipFill>
              <a:blip r:embed="rId2" cstate="print"/>
              <a:srcRect l="18668" t="8789" b="16015"/>
              <a:stretch>
                <a:fillRect/>
              </a:stretch>
            </p:blipFill>
            <p:spPr bwMode="auto">
              <a:xfrm>
                <a:off x="785786" y="1142984"/>
                <a:ext cx="10287072" cy="5347270"/>
              </a:xfrm>
              <a:prstGeom prst="rect">
                <a:avLst/>
              </a:prstGeom>
              <a:noFill/>
              <a:ln w="9525">
                <a:noFill/>
                <a:miter lim="800000"/>
                <a:headEnd/>
                <a:tailEnd/>
              </a:ln>
              <a:effectLst/>
            </p:spPr>
          </p:pic>
          <p:sp>
            <p:nvSpPr>
              <p:cNvPr id="5" name="4 Elipse"/>
              <p:cNvSpPr/>
              <p:nvPr/>
            </p:nvSpPr>
            <p:spPr>
              <a:xfrm>
                <a:off x="1643042" y="3214686"/>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Elipse"/>
              <p:cNvSpPr/>
              <p:nvPr/>
            </p:nvSpPr>
            <p:spPr>
              <a:xfrm>
                <a:off x="2357422" y="3000372"/>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6143636" y="3214686"/>
                <a:ext cx="285752" cy="28575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9" name="8 Conector recto"/>
              <p:cNvCxnSpPr/>
              <p:nvPr/>
            </p:nvCxnSpPr>
            <p:spPr>
              <a:xfrm flipV="1">
                <a:off x="1785918" y="3143248"/>
                <a:ext cx="714380" cy="174262"/>
              </a:xfrm>
              <a:prstGeom prst="line">
                <a:avLst/>
              </a:prstGeom>
              <a:ln w="76200">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a:off x="2500298" y="3143248"/>
                <a:ext cx="3786214" cy="214314"/>
              </a:xfrm>
              <a:prstGeom prst="line">
                <a:avLst/>
              </a:prstGeom>
              <a:ln w="76200">
                <a:solidFill>
                  <a:srgbClr val="FF0000"/>
                </a:solidFill>
                <a:prstDash val="sysDash"/>
              </a:ln>
            </p:spPr>
            <p:style>
              <a:lnRef idx="1">
                <a:schemeClr val="accent1"/>
              </a:lnRef>
              <a:fillRef idx="0">
                <a:schemeClr val="accent1"/>
              </a:fillRef>
              <a:effectRef idx="0">
                <a:schemeClr val="accent1"/>
              </a:effectRef>
              <a:fontRef idx="minor">
                <a:schemeClr val="tx1"/>
              </a:fontRef>
            </p:style>
          </p:cxnSp>
        </p:grpSp>
        <p:sp>
          <p:nvSpPr>
            <p:cNvPr id="18" name="17 CuadroTexto"/>
            <p:cNvSpPr txBox="1"/>
            <p:nvPr/>
          </p:nvSpPr>
          <p:spPr>
            <a:xfrm>
              <a:off x="559070" y="2395831"/>
              <a:ext cx="1083972" cy="461665"/>
            </a:xfrm>
            <a:prstGeom prst="rect">
              <a:avLst/>
            </a:prstGeom>
            <a:solidFill>
              <a:schemeClr val="accent1"/>
            </a:solidFill>
            <a:ln>
              <a:solidFill>
                <a:schemeClr val="tx1"/>
              </a:solidFill>
            </a:ln>
          </p:spPr>
          <p:txBody>
            <a:bodyPr wrap="square" rtlCol="0">
              <a:spAutoFit/>
            </a:bodyPr>
            <a:lstStyle/>
            <a:p>
              <a:r>
                <a:rPr lang="es-ES" sz="2400" b="1" dirty="0" smtClean="0">
                  <a:solidFill>
                    <a:srgbClr val="FFFF00"/>
                  </a:solidFill>
                </a:rPr>
                <a:t>Manta</a:t>
              </a:r>
              <a:endParaRPr lang="es-ES" sz="2400" b="1" dirty="0">
                <a:solidFill>
                  <a:srgbClr val="FFFF00"/>
                </a:solidFill>
              </a:endParaRPr>
            </a:p>
          </p:txBody>
        </p:sp>
        <p:sp>
          <p:nvSpPr>
            <p:cNvPr id="19" name="18 CuadroTexto"/>
            <p:cNvSpPr txBox="1"/>
            <p:nvPr/>
          </p:nvSpPr>
          <p:spPr>
            <a:xfrm>
              <a:off x="857224" y="1357298"/>
              <a:ext cx="1844489" cy="461665"/>
            </a:xfrm>
            <a:prstGeom prst="rect">
              <a:avLst/>
            </a:prstGeom>
            <a:solidFill>
              <a:schemeClr val="accent1"/>
            </a:solidFill>
            <a:ln>
              <a:solidFill>
                <a:schemeClr val="tx1"/>
              </a:solidFill>
            </a:ln>
          </p:spPr>
          <p:txBody>
            <a:bodyPr wrap="square" rtlCol="0">
              <a:spAutoFit/>
            </a:bodyPr>
            <a:lstStyle/>
            <a:p>
              <a:r>
                <a:rPr lang="es-ES" sz="2400" b="1" dirty="0" smtClean="0">
                  <a:solidFill>
                    <a:srgbClr val="FFFF00"/>
                  </a:solidFill>
                </a:rPr>
                <a:t>Puerto </a:t>
              </a:r>
              <a:r>
                <a:rPr lang="es-ES" sz="2400" b="1" dirty="0" err="1" smtClean="0">
                  <a:solidFill>
                    <a:srgbClr val="FFFF00"/>
                  </a:solidFill>
                </a:rPr>
                <a:t>Itaya</a:t>
              </a:r>
              <a:endParaRPr lang="es-ES" sz="2400" b="1" dirty="0">
                <a:solidFill>
                  <a:srgbClr val="FFFF00"/>
                </a:solidFill>
              </a:endParaRPr>
            </a:p>
          </p:txBody>
        </p:sp>
        <p:sp>
          <p:nvSpPr>
            <p:cNvPr id="20" name="19 CuadroTexto"/>
            <p:cNvSpPr txBox="1"/>
            <p:nvPr/>
          </p:nvSpPr>
          <p:spPr>
            <a:xfrm>
              <a:off x="4430612" y="1621819"/>
              <a:ext cx="1212958" cy="461665"/>
            </a:xfrm>
            <a:prstGeom prst="rect">
              <a:avLst/>
            </a:prstGeom>
            <a:solidFill>
              <a:schemeClr val="accent1"/>
            </a:solidFill>
            <a:ln>
              <a:solidFill>
                <a:schemeClr val="tx1"/>
              </a:solidFill>
            </a:ln>
          </p:spPr>
          <p:txBody>
            <a:bodyPr wrap="square" rtlCol="0">
              <a:spAutoFit/>
            </a:bodyPr>
            <a:lstStyle/>
            <a:p>
              <a:r>
                <a:rPr lang="es-ES" sz="2400" b="1" dirty="0" smtClean="0">
                  <a:solidFill>
                    <a:srgbClr val="FFFF00"/>
                  </a:solidFill>
                </a:rPr>
                <a:t>Manaos</a:t>
              </a:r>
              <a:endParaRPr lang="es-ES" sz="2400" b="1" dirty="0">
                <a:solidFill>
                  <a:srgbClr val="FFFF00"/>
                </a:solidFill>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1071538" y="1357298"/>
            <a:ext cx="7215238" cy="33547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es-EC" sz="1200" b="1" i="0" u="none" strike="noStrike" cap="none" normalizeH="0" baseline="0" dirty="0" smtClean="0">
              <a:ln>
                <a:noFill/>
              </a:ln>
              <a:solidFill>
                <a:srgbClr val="1F497D"/>
              </a:solidFill>
              <a:effectLst/>
              <a:latin typeface="Garamond" pitchFamily="18" charset="0"/>
              <a:ea typeface="Calibri" pitchFamily="34" charset="0"/>
              <a:cs typeface="Times New Roman" pitchFamily="18"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dirty="0" smtClean="0">
                <a:ln>
                  <a:noFill/>
                </a:ln>
                <a:effectLst/>
                <a:latin typeface="Arial" pitchFamily="34" charset="0"/>
                <a:ea typeface="Calibri" pitchFamily="34" charset="0"/>
                <a:cs typeface="Arial" pitchFamily="34" charset="0"/>
              </a:rPr>
              <a:t>Gracias..!</a:t>
            </a:r>
          </a:p>
          <a:p>
            <a:pPr marL="0" marR="0" lvl="0" indent="0" algn="r" defTabSz="914400" rtl="0" eaLnBrk="1" fontAlgn="base" latinLnBrk="0" hangingPunct="1">
              <a:lnSpc>
                <a:spcPct val="100000"/>
              </a:lnSpc>
              <a:spcBef>
                <a:spcPct val="0"/>
              </a:spcBef>
              <a:spcAft>
                <a:spcPct val="0"/>
              </a:spcAft>
              <a:buClrTx/>
              <a:buSzTx/>
              <a:buFontTx/>
              <a:buNone/>
              <a:tabLst/>
            </a:pPr>
            <a:endParaRPr lang="es-EC" sz="2000" b="1" dirty="0" smtClean="0">
              <a:latin typeface="Arial" pitchFamily="34" charset="0"/>
              <a:ea typeface="Calibri" pitchFamily="34"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endParaRPr kumimoji="0" lang="es-EC" sz="2000" b="1" i="0" u="none" strike="noStrike" cap="none" normalizeH="0" baseline="0" dirty="0" smtClean="0">
              <a:ln>
                <a:noFill/>
              </a:ln>
              <a:effectLst/>
              <a:latin typeface="Arial" pitchFamily="34" charset="0"/>
              <a:ea typeface="Calibri" pitchFamily="34" charset="0"/>
              <a:cs typeface="Arial" pitchFamily="34" charset="0"/>
            </a:endParaRPr>
          </a:p>
          <a:p>
            <a:pPr marL="0" marR="0" lvl="0" indent="0" algn="r"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dirty="0" smtClean="0">
                <a:ln>
                  <a:noFill/>
                </a:ln>
                <a:effectLst/>
                <a:latin typeface="Arial" pitchFamily="34" charset="0"/>
                <a:ea typeface="Calibri" pitchFamily="34" charset="0"/>
                <a:cs typeface="Arial" pitchFamily="34" charset="0"/>
              </a:rPr>
              <a:t>Mario Pinto Salazar </a:t>
            </a:r>
            <a:endParaRPr kumimoji="0" lang="es-MX" sz="2000" b="0" i="0" u="none" strike="noStrike" cap="none" normalizeH="0" baseline="0" dirty="0" smtClean="0">
              <a:ln>
                <a:noFill/>
              </a:ln>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C" sz="2000" b="1" i="0" u="none" strike="noStrike" cap="none" normalizeH="0" baseline="0" dirty="0" smtClean="0">
                <a:ln>
                  <a:noFill/>
                </a:ln>
                <a:effectLst/>
                <a:latin typeface="Arial" pitchFamily="34" charset="0"/>
                <a:ea typeface="Calibri" pitchFamily="34" charset="0"/>
                <a:cs typeface="Arial" pitchFamily="34" charset="0"/>
              </a:rPr>
              <a:t>Subdirector General</a:t>
            </a:r>
            <a:endParaRPr kumimoji="0" lang="es-MX" sz="2000" b="0" i="0" u="none" strike="noStrike" cap="none" normalizeH="0" baseline="0" dirty="0" smtClean="0">
              <a:ln>
                <a:noFill/>
              </a:ln>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C" sz="2000" b="0" i="0" u="none" strike="noStrike" cap="none" normalizeH="0" baseline="0" dirty="0" smtClean="0">
                <a:ln>
                  <a:noFill/>
                </a:ln>
                <a:effectLst/>
                <a:latin typeface="Arial" pitchFamily="34" charset="0"/>
                <a:ea typeface="Calibri" pitchFamily="34" charset="0"/>
                <a:cs typeface="Arial" pitchFamily="34" charset="0"/>
              </a:rPr>
              <a:t>E-mail:</a:t>
            </a:r>
            <a:r>
              <a:rPr kumimoji="0" lang="es-EC" sz="2000" b="0" i="0" u="none" strike="noStrike" cap="none" normalizeH="0" dirty="0" smtClean="0">
                <a:ln>
                  <a:noFill/>
                </a:ln>
                <a:effectLst/>
                <a:latin typeface="Arial" pitchFamily="34" charset="0"/>
                <a:ea typeface="Calibri" pitchFamily="34" charset="0"/>
                <a:cs typeface="Arial" pitchFamily="34" charset="0"/>
              </a:rPr>
              <a:t> </a:t>
            </a:r>
            <a:r>
              <a:rPr lang="es-EC" sz="2000" dirty="0" smtClean="0">
                <a:latin typeface="Arial" pitchFamily="34" charset="0"/>
                <a:ea typeface="Calibri" pitchFamily="34" charset="0"/>
                <a:cs typeface="Arial" pitchFamily="34" charset="0"/>
                <a:hlinkClick r:id="rId2"/>
              </a:rPr>
              <a:t>mpintos</a:t>
            </a:r>
            <a:r>
              <a:rPr kumimoji="0" lang="es-EC" sz="2000" b="0" i="0" u="none" strike="noStrike" cap="none" normalizeH="0" dirty="0" smtClean="0">
                <a:ln>
                  <a:noFill/>
                </a:ln>
                <a:effectLst/>
                <a:latin typeface="Arial" pitchFamily="34" charset="0"/>
                <a:ea typeface="Calibri" pitchFamily="34" charset="0"/>
                <a:cs typeface="Arial" pitchFamily="34" charset="0"/>
                <a:hlinkClick r:id="rId2"/>
              </a:rPr>
              <a:t>@aduana.gob.ec</a:t>
            </a:r>
            <a:r>
              <a:rPr kumimoji="0" lang="es-EC" sz="2000" b="0" i="0" u="none" strike="noStrike" cap="none" normalizeH="0" dirty="0" smtClean="0">
                <a:ln>
                  <a:noFill/>
                </a:ln>
                <a:effectLst/>
                <a:latin typeface="Arial" pitchFamily="34" charset="0"/>
                <a:ea typeface="Calibri" pitchFamily="34" charset="0"/>
                <a:cs typeface="Arial" pitchFamily="34" charset="0"/>
              </a:rPr>
              <a:t> </a:t>
            </a:r>
          </a:p>
          <a:p>
            <a:pPr marL="0" marR="0" lvl="0" indent="0" algn="r" defTabSz="914400" rtl="0" eaLnBrk="0" fontAlgn="base" latinLnBrk="0" hangingPunct="0">
              <a:lnSpc>
                <a:spcPct val="100000"/>
              </a:lnSpc>
              <a:spcBef>
                <a:spcPct val="0"/>
              </a:spcBef>
              <a:spcAft>
                <a:spcPct val="0"/>
              </a:spcAft>
              <a:buClrTx/>
              <a:buSzTx/>
              <a:buFontTx/>
              <a:buNone/>
              <a:tabLst/>
            </a:pPr>
            <a:r>
              <a:rPr lang="es-EC" sz="2000" dirty="0" smtClean="0">
                <a:latin typeface="Arial" pitchFamily="34" charset="0"/>
                <a:ea typeface="Calibri" pitchFamily="34" charset="0"/>
                <a:cs typeface="Arial" pitchFamily="34" charset="0"/>
              </a:rPr>
              <a:t>Web </a:t>
            </a:r>
            <a:r>
              <a:rPr lang="es-EC" sz="2000" dirty="0" err="1" smtClean="0">
                <a:latin typeface="Arial" pitchFamily="34" charset="0"/>
                <a:ea typeface="Calibri" pitchFamily="34" charset="0"/>
                <a:cs typeface="Arial" pitchFamily="34" charset="0"/>
              </a:rPr>
              <a:t>Site</a:t>
            </a:r>
            <a:r>
              <a:rPr lang="es-EC" sz="2000" dirty="0" smtClean="0">
                <a:latin typeface="Arial" pitchFamily="34" charset="0"/>
                <a:ea typeface="Calibri" pitchFamily="34" charset="0"/>
                <a:cs typeface="Arial" pitchFamily="34" charset="0"/>
              </a:rPr>
              <a:t>: </a:t>
            </a:r>
            <a:r>
              <a:rPr lang="es-EC" sz="2000" dirty="0" smtClean="0">
                <a:latin typeface="Arial" pitchFamily="34" charset="0"/>
                <a:ea typeface="Calibri" pitchFamily="34" charset="0"/>
                <a:cs typeface="Arial" pitchFamily="34" charset="0"/>
                <a:hlinkClick r:id="rId3"/>
              </a:rPr>
              <a:t>www.aduana.gob.ec</a:t>
            </a:r>
            <a:endParaRPr lang="es-EC" sz="2000" dirty="0" smtClean="0">
              <a:latin typeface="Arial" pitchFamily="34" charset="0"/>
              <a:ea typeface="Calibri"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C" sz="2000" b="0" i="0" u="none" strike="noStrike" cap="none" normalizeH="0" baseline="0" dirty="0" err="1" smtClean="0">
                <a:ln>
                  <a:noFill/>
                </a:ln>
                <a:effectLst/>
                <a:latin typeface="Arial" pitchFamily="34" charset="0"/>
                <a:ea typeface="Calibri" pitchFamily="34" charset="0"/>
                <a:cs typeface="Arial" pitchFamily="34" charset="0"/>
              </a:rPr>
              <a:t>Dir</a:t>
            </a:r>
            <a:r>
              <a:rPr kumimoji="0" lang="es-EC" sz="2000" b="0" i="0" u="none" strike="noStrike" cap="none" normalizeH="0" baseline="0" dirty="0" smtClean="0">
                <a:ln>
                  <a:noFill/>
                </a:ln>
                <a:effectLst/>
                <a:latin typeface="Arial" pitchFamily="34" charset="0"/>
                <a:ea typeface="Calibri" pitchFamily="34" charset="0"/>
                <a:cs typeface="Arial" pitchFamily="34" charset="0"/>
              </a:rPr>
              <a:t>: Av. 25 de Julio, Km. 4.5, vía Puerto Marítimo </a:t>
            </a:r>
            <a:endParaRPr kumimoji="0" lang="es-MX" sz="2000" b="0" i="0" u="none" strike="noStrike" cap="none" normalizeH="0" baseline="0" dirty="0" smtClean="0">
              <a:ln>
                <a:noFill/>
              </a:ln>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C" sz="2000" b="0" i="0" u="none" strike="noStrike" cap="none" normalizeH="0" baseline="0" dirty="0" smtClean="0">
                <a:ln>
                  <a:noFill/>
                </a:ln>
                <a:effectLst/>
                <a:latin typeface="Arial" pitchFamily="34" charset="0"/>
                <a:ea typeface="Calibri" pitchFamily="34" charset="0"/>
                <a:cs typeface="Arial" pitchFamily="34" charset="0"/>
              </a:rPr>
              <a:t>Pbx: 5934-248-0640    ext. 1009 </a:t>
            </a:r>
            <a:endParaRPr kumimoji="0" lang="es-MX" sz="2000" b="0" i="0" u="none" strike="noStrike" cap="none" normalizeH="0" baseline="0" dirty="0" smtClean="0">
              <a:ln>
                <a:noFill/>
              </a:ln>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C" sz="2000" b="0" i="0" u="none" strike="noStrike" cap="none" normalizeH="0" baseline="0" dirty="0" smtClean="0">
                <a:ln>
                  <a:noFill/>
                </a:ln>
                <a:effectLst/>
                <a:latin typeface="Arial" pitchFamily="34" charset="0"/>
                <a:ea typeface="Calibri" pitchFamily="34" charset="0"/>
                <a:cs typeface="Arial" pitchFamily="34" charset="0"/>
              </a:rPr>
              <a:t>Guayaquil – Ecuador</a:t>
            </a:r>
            <a:endParaRPr kumimoji="0" lang="es-EC" sz="2000" b="0" i="0" u="none" strike="noStrike" cap="none" normalizeH="0" baseline="0" dirty="0" smtClean="0">
              <a:ln>
                <a:noFill/>
              </a:ln>
              <a:effectLst/>
              <a:latin typeface="Arial" pitchFamily="34" charset="0"/>
              <a:cs typeface="Arial" pitchFamily="34" charset="0"/>
            </a:endParaRPr>
          </a:p>
        </p:txBody>
      </p:sp>
    </p:spTree>
    <p:extLst>
      <p:ext uri="{BB962C8B-B14F-4D97-AF65-F5344CB8AC3E}">
        <p14:creationId xmlns="" xmlns:p14="http://schemas.microsoft.com/office/powerpoint/2010/main" val="22890070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Contenido</a:t>
            </a:r>
            <a:endParaRPr lang="es-ES" dirty="0"/>
          </a:p>
        </p:txBody>
      </p:sp>
      <p:sp>
        <p:nvSpPr>
          <p:cNvPr id="3" name="2 Marcador de contenido"/>
          <p:cNvSpPr>
            <a:spLocks noGrp="1"/>
          </p:cNvSpPr>
          <p:nvPr>
            <p:ph idx="1"/>
          </p:nvPr>
        </p:nvSpPr>
        <p:spPr/>
        <p:txBody>
          <a:bodyPr/>
          <a:lstStyle/>
          <a:p>
            <a:r>
              <a:rPr lang="es-ES" dirty="0" smtClean="0"/>
              <a:t>Marco Regulatorio</a:t>
            </a:r>
          </a:p>
          <a:p>
            <a:r>
              <a:rPr lang="es-ES" dirty="0" smtClean="0"/>
              <a:t>Procedimientos establecidos</a:t>
            </a:r>
          </a:p>
          <a:p>
            <a:pPr lvl="1"/>
            <a:r>
              <a:rPr lang="es-ES" dirty="0" smtClean="0"/>
              <a:t>Aduana de origen</a:t>
            </a:r>
          </a:p>
          <a:p>
            <a:pPr lvl="1"/>
            <a:r>
              <a:rPr lang="es-ES" dirty="0" smtClean="0"/>
              <a:t>Aduanas de paso</a:t>
            </a:r>
          </a:p>
          <a:p>
            <a:pPr lvl="1"/>
            <a:r>
              <a:rPr lang="es-ES" dirty="0" smtClean="0"/>
              <a:t>Aduana de destino</a:t>
            </a:r>
          </a:p>
          <a:p>
            <a:r>
              <a:rPr lang="es-ES" dirty="0" smtClean="0"/>
              <a:t>Eje vial Manta - Manaos</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74638"/>
            <a:ext cx="8229600" cy="1143000"/>
          </a:xfrm>
        </p:spPr>
        <p:txBody>
          <a:bodyPr/>
          <a:lstStyle/>
          <a:p>
            <a:r>
              <a:rPr lang="es-ES" dirty="0" smtClean="0"/>
              <a:t>Marco Regulatorio</a:t>
            </a:r>
            <a:endParaRPr lang="es-ES" dirty="0"/>
          </a:p>
        </p:txBody>
      </p:sp>
      <p:sp>
        <p:nvSpPr>
          <p:cNvPr id="3" name="2 Marcador de contenido"/>
          <p:cNvSpPr>
            <a:spLocks noGrp="1"/>
          </p:cNvSpPr>
          <p:nvPr>
            <p:ph idx="1"/>
          </p:nvPr>
        </p:nvSpPr>
        <p:spPr>
          <a:xfrm>
            <a:off x="771556" y="1428736"/>
            <a:ext cx="8229600" cy="4525963"/>
          </a:xfrm>
        </p:spPr>
        <p:txBody>
          <a:bodyPr>
            <a:noAutofit/>
          </a:bodyPr>
          <a:lstStyle/>
          <a:p>
            <a:r>
              <a:rPr lang="es-ES" sz="2600" dirty="0" smtClean="0"/>
              <a:t>Decisiones 617 y 636 de la Comunidad Andina de Naciones (CAN)</a:t>
            </a:r>
          </a:p>
          <a:p>
            <a:r>
              <a:rPr lang="es-ES_tradnl" sz="2600" dirty="0" smtClean="0">
                <a:latin typeface="+mj-lt"/>
              </a:rPr>
              <a:t>Régimen aduanero con arreglo al cual las mercancías son transportadas bajo control aduanero, desde una aduana de partida hasta una aduana de destino en una misma operación, en el curso de la cual se cruzan una o varias fronteras de los Países Miembros, con suspensión del pago de los derechos e impuestos y recargos eventualmente exigibles, mientras permanezcan bajo este mismo régimen</a:t>
            </a:r>
            <a:endParaRPr lang="es-PE" sz="2600" dirty="0" smtClean="0">
              <a:latin typeface="+mj-lt"/>
            </a:endParaRPr>
          </a:p>
          <a:p>
            <a:endParaRPr lang="es-ES" sz="2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47664" y="1628800"/>
          <a:ext cx="609600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pPr>
              <a:defRPr/>
            </a:pPr>
            <a:fld id="{E446C4FE-3CC0-40ED-AE90-9093B606DF4F}" type="slidenum">
              <a:rPr lang="es-ES_tradnl"/>
              <a:pPr>
                <a:defRPr/>
              </a:pPr>
              <a:t>4</a:t>
            </a:fld>
            <a:endParaRPr lang="es-ES_tradnl"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66"/>
            <a:ext cx="8229600" cy="3883021"/>
          </a:xfrm>
        </p:spPr>
        <p:txBody>
          <a:bodyPr>
            <a:noAutofit/>
          </a:bodyPr>
          <a:lstStyle/>
          <a:p>
            <a:pPr marL="0" indent="0" algn="just">
              <a:buNone/>
              <a:defRPr/>
            </a:pPr>
            <a:r>
              <a:rPr lang="es-ES_tradnl" sz="2200" dirty="0" smtClean="0"/>
              <a:t>Una vez recibida la Declaración de Tránsito Aduanero Internacional (DTAI) la Aduana de destino procede a:</a:t>
            </a:r>
          </a:p>
          <a:p>
            <a:pPr algn="just">
              <a:defRPr/>
            </a:pPr>
            <a:r>
              <a:rPr lang="es-ES_tradnl" sz="2200" dirty="0" smtClean="0"/>
              <a:t>Verificar si las mercancías son o no de origen comunitario de conformidad con la documentación y declaración aduanera recibida;</a:t>
            </a:r>
            <a:endParaRPr lang="es-EC" sz="2200" dirty="0" smtClean="0"/>
          </a:p>
          <a:p>
            <a:pPr algn="just">
              <a:defRPr/>
            </a:pPr>
            <a:r>
              <a:rPr lang="es-ES_tradnl" sz="2200" dirty="0" smtClean="0"/>
              <a:t>Establecer las rutas y los plazos dentro de los cuales deberán ser presentadas en la aduana de paso de frontera y de destino;</a:t>
            </a:r>
            <a:endParaRPr lang="es-EC" sz="2200" dirty="0" smtClean="0"/>
          </a:p>
          <a:p>
            <a:pPr algn="just">
              <a:defRPr/>
            </a:pPr>
            <a:r>
              <a:rPr lang="es-ES_tradnl" sz="2200" dirty="0" smtClean="0"/>
              <a:t>Determinar las aduanas de paso de frontera y la aduana de destino final; </a:t>
            </a:r>
          </a:p>
          <a:p>
            <a:pPr algn="just">
              <a:defRPr/>
            </a:pPr>
            <a:r>
              <a:rPr lang="es-ES_tradnl" sz="2200" dirty="0" smtClean="0"/>
              <a:t>Verificar demás documentos establecidos en la normativa andina.</a:t>
            </a:r>
          </a:p>
          <a:p>
            <a:pPr algn="just">
              <a:defRPr/>
            </a:pPr>
            <a:r>
              <a:rPr lang="es-ES_tradnl" sz="2200" dirty="0" smtClean="0">
                <a:cs typeface="Times New Roman" pitchFamily="18" charset="0"/>
              </a:rPr>
              <a:t>Notificar en forma inmediata a las aduanas de paso de frontera y de destino, la operación de tránsito aduanero comunitario que se ha iniciado, indicando marcas de identificación aduanera o el número, código y estado del precinto aduanero.</a:t>
            </a:r>
            <a:endParaRPr lang="es-ES" sz="2200" dirty="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47664" y="1628800"/>
          <a:ext cx="609600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pPr>
              <a:defRPr/>
            </a:pPr>
            <a:fld id="{5BD96E33-A0C9-41A4-9155-BB6461543BD7}" type="slidenum">
              <a:rPr lang="es-ES_tradnl"/>
              <a:pPr>
                <a:defRPr/>
              </a:pPr>
              <a:t>6</a:t>
            </a:fld>
            <a:endParaRPr lang="es-ES_tradnl"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85804" y="546111"/>
            <a:ext cx="8229600" cy="4525963"/>
          </a:xfrm>
        </p:spPr>
        <p:txBody>
          <a:bodyPr>
            <a:normAutofit fontScale="85000" lnSpcReduction="20000"/>
          </a:bodyPr>
          <a:lstStyle/>
          <a:p>
            <a:pPr>
              <a:lnSpc>
                <a:spcPct val="80000"/>
              </a:lnSpc>
            </a:pPr>
            <a:r>
              <a:rPr lang="es-ES_tradnl" dirty="0" smtClean="0">
                <a:cs typeface="Times New Roman" pitchFamily="18" charset="0"/>
              </a:rPr>
              <a:t>La Aduana de paso recibe la DTAI y el documento de transporte.</a:t>
            </a:r>
            <a:endParaRPr lang="es-ES_tradnl" dirty="0" smtClean="0">
              <a:solidFill>
                <a:srgbClr val="7030A0"/>
              </a:solidFill>
              <a:cs typeface="Times New Roman" pitchFamily="18" charset="0"/>
            </a:endParaRPr>
          </a:p>
          <a:p>
            <a:pPr>
              <a:lnSpc>
                <a:spcPct val="80000"/>
              </a:lnSpc>
            </a:pPr>
            <a:endParaRPr lang="es-ES_tradnl" dirty="0" smtClean="0">
              <a:solidFill>
                <a:srgbClr val="7030A0"/>
              </a:solidFill>
              <a:cs typeface="Times New Roman" pitchFamily="18" charset="0"/>
            </a:endParaRPr>
          </a:p>
          <a:p>
            <a:pPr algn="just"/>
            <a:r>
              <a:rPr lang="es-ES_tradnl" dirty="0" smtClean="0">
                <a:cs typeface="Times New Roman" pitchFamily="18" charset="0"/>
              </a:rPr>
              <a:t>Se procede a revisar las marcas de identificación aduanera o el número, código y estado del precinto aduanero y se asegurará que éste, la unidad de carga y el medio de transporte, no tengan señales de haber sido forzados o violados. </a:t>
            </a:r>
          </a:p>
          <a:p>
            <a:pPr algn="just"/>
            <a:endParaRPr lang="es-ES_tradnl" dirty="0" smtClean="0">
              <a:cs typeface="Times New Roman" pitchFamily="18" charset="0"/>
            </a:endParaRPr>
          </a:p>
          <a:p>
            <a:pPr algn="just"/>
            <a:r>
              <a:rPr lang="es-ES_tradnl" dirty="0" smtClean="0">
                <a:cs typeface="Times New Roman" pitchFamily="18" charset="0"/>
              </a:rPr>
              <a:t>Las mercancías no son inspeccionadas a menos que se tengan indicios de irregularidades,  que otra administración de control lo requiera, o que los precintos o empaques estén violentados</a:t>
            </a:r>
            <a:endParaRPr lang="es-ES_tradnl" dirty="0" smtClean="0">
              <a:solidFill>
                <a:srgbClr val="FF0000"/>
              </a:solidFill>
              <a:cs typeface="Times New Roman" pitchFamily="18" charset="0"/>
            </a:endParaRPr>
          </a:p>
          <a:p>
            <a:pPr>
              <a:lnSpc>
                <a:spcPct val="80000"/>
              </a:lnSpc>
              <a:buFontTx/>
              <a:buChar char="•"/>
            </a:pPr>
            <a:endParaRPr lang="es-ES_tradnl" dirty="0" smtClean="0">
              <a:solidFill>
                <a:srgbClr val="7030A0"/>
              </a:solidFill>
              <a:cs typeface="Times New Roman" pitchFamily="18" charset="0"/>
            </a:endParaRPr>
          </a:p>
          <a:p>
            <a:endParaRPr lang="es-ES" dirty="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1547664" y="1628800"/>
          <a:ext cx="6096000" cy="4464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2 Marcador de número de diapositiva"/>
          <p:cNvSpPr>
            <a:spLocks noGrp="1"/>
          </p:cNvSpPr>
          <p:nvPr>
            <p:ph type="sldNum" sz="quarter" idx="12"/>
          </p:nvPr>
        </p:nvSpPr>
        <p:spPr/>
        <p:txBody>
          <a:bodyPr/>
          <a:lstStyle/>
          <a:p>
            <a:pPr>
              <a:defRPr/>
            </a:pPr>
            <a:fld id="{6073DF9F-4325-4105-AC5D-D069403F813C}" type="slidenum">
              <a:rPr lang="es-ES_tradnl"/>
              <a:pPr>
                <a:defRPr/>
              </a:pPr>
              <a:t>8</a:t>
            </a:fld>
            <a:endParaRPr lang="es-ES_tradnl"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85804" y="403235"/>
            <a:ext cx="8229600" cy="4525963"/>
          </a:xfrm>
        </p:spPr>
        <p:txBody>
          <a:bodyPr>
            <a:noAutofit/>
          </a:bodyPr>
          <a:lstStyle/>
          <a:p>
            <a:pPr marL="269875" indent="-269875" algn="just">
              <a:defRPr/>
            </a:pPr>
            <a:r>
              <a:rPr lang="es-ES_tradnl" sz="2800" dirty="0" smtClean="0">
                <a:cs typeface="Times New Roman" pitchFamily="18" charset="0"/>
              </a:rPr>
              <a:t>Concluida la operación de tránsito aduanero comunitario, la aduana de destino dejará constancia en la declaración aduanera de las actuaciones practicadas, y comunicará de forma inmediata un “Aviso de Fin de Tránsito” a la aduana de partida, y a las aduanas de paso de frontera de conformidad.</a:t>
            </a:r>
          </a:p>
          <a:p>
            <a:pPr marL="269875" indent="-269875" algn="just">
              <a:defRPr/>
            </a:pPr>
            <a:endParaRPr lang="es-ES_tradnl" sz="2800" dirty="0" smtClean="0">
              <a:cs typeface="Times New Roman" pitchFamily="18" charset="0"/>
            </a:endParaRPr>
          </a:p>
          <a:p>
            <a:pPr marL="269875" indent="-269875" algn="just">
              <a:defRPr/>
            </a:pPr>
            <a:r>
              <a:rPr lang="es-ES_tradnl" sz="2800" dirty="0" smtClean="0">
                <a:cs typeface="Times New Roman" pitchFamily="18" charset="0"/>
              </a:rPr>
              <a:t>Las mercancías presentadas en la aduana de destino quedarán bajo control aduanero hasta que se les autorice otro destino aduanero.</a:t>
            </a:r>
            <a:endParaRPr lang="es-ES" sz="2800" dirty="0">
              <a:cs typeface="Times New Roman" pitchFamily="18"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494</Words>
  <Application>Microsoft Office PowerPoint</Application>
  <PresentationFormat>Presentación en pantalla (4:3)</PresentationFormat>
  <Paragraphs>55</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Transito Aduanero Comunitario</vt:lpstr>
      <vt:lpstr>Contenido</vt:lpstr>
      <vt:lpstr>Marco Regulatorio</vt:lpstr>
      <vt:lpstr>Diapositiva 4</vt:lpstr>
      <vt:lpstr>Diapositiva 5</vt:lpstr>
      <vt:lpstr>Diapositiva 6</vt:lpstr>
      <vt:lpstr>Diapositiva 7</vt:lpstr>
      <vt:lpstr>Diapositiva 8</vt:lpstr>
      <vt:lpstr>Diapositiva 9</vt:lpstr>
      <vt:lpstr>Eje vial Manta - Manaos</vt:lpstr>
      <vt:lpstr>Diapositiva 11</vt:lpstr>
      <vt:lpstr>Diapositiva 12</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fefalqu</dc:creator>
  <cp:lastModifiedBy>PC</cp:lastModifiedBy>
  <cp:revision>27</cp:revision>
  <dcterms:created xsi:type="dcterms:W3CDTF">2012-02-10T17:50:51Z</dcterms:created>
  <dcterms:modified xsi:type="dcterms:W3CDTF">2012-04-27T12:09:19Z</dcterms:modified>
</cp:coreProperties>
</file>