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heme/themeOverride3.xml" ContentType="application/vnd.openxmlformats-officedocument.themeOverride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theme/themeOverride4.xml" ContentType="application/vnd.openxmlformats-officedocument.themeOverride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7"/>
  </p:notesMasterIdLst>
  <p:sldIdLst>
    <p:sldId id="330" r:id="rId2"/>
    <p:sldId id="331" r:id="rId3"/>
    <p:sldId id="334" r:id="rId4"/>
    <p:sldId id="335" r:id="rId5"/>
    <p:sldId id="256" r:id="rId6"/>
    <p:sldId id="325" r:id="rId7"/>
    <p:sldId id="291" r:id="rId8"/>
    <p:sldId id="295" r:id="rId9"/>
    <p:sldId id="329" r:id="rId10"/>
    <p:sldId id="317" r:id="rId11"/>
    <p:sldId id="318" r:id="rId12"/>
    <p:sldId id="319" r:id="rId13"/>
    <p:sldId id="320" r:id="rId14"/>
    <p:sldId id="328" r:id="rId15"/>
    <p:sldId id="257" r:id="rId16"/>
  </p:sldIdLst>
  <p:sldSz cx="9144000" cy="6858000" type="screen4x3"/>
  <p:notesSz cx="6858000" cy="9144000"/>
  <p:defaultTextStyle>
    <a:defPPr>
      <a:defRPr lang="es-UY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9933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81" autoAdjust="0"/>
    <p:restoredTop sz="89771" autoAdjust="0"/>
  </p:normalViewPr>
  <p:slideViewPr>
    <p:cSldViewPr>
      <p:cViewPr varScale="1">
        <p:scale>
          <a:sx n="41" d="100"/>
          <a:sy n="41" d="100"/>
        </p:scale>
        <p:origin x="-115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image" Target="../media/image5.png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jpeg"/><Relationship Id="rId1" Type="http://schemas.openxmlformats.org/officeDocument/2006/relationships/image" Target="../media/image5.png"/><Relationship Id="rId6" Type="http://schemas.openxmlformats.org/officeDocument/2006/relationships/image" Target="../media/image10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3BB02A2-2CC1-4ED3-960F-647D534D4772}" type="doc">
      <dgm:prSet loTypeId="urn:microsoft.com/office/officeart/2008/layout/HexagonCluster" loCatId="picture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es-UY"/>
        </a:p>
      </dgm:t>
    </dgm:pt>
    <dgm:pt modelId="{AC905AD3-D9D7-481F-B293-DBC9A0F27A73}">
      <dgm:prSet phldrT="[Texto]"/>
      <dgm:spPr/>
      <dgm:t>
        <a:bodyPr/>
        <a:lstStyle/>
        <a:p>
          <a:r>
            <a:rPr lang="es-ES" dirty="0" smtClean="0"/>
            <a:t>40 millones Km2</a:t>
          </a:r>
          <a:endParaRPr lang="es-UY" dirty="0"/>
        </a:p>
      </dgm:t>
    </dgm:pt>
    <dgm:pt modelId="{FE0E044D-AB88-4C40-81B8-B3059E6A5334}" type="parTrans" cxnId="{07678A93-0483-4878-B59B-8DB46D6D0866}">
      <dgm:prSet/>
      <dgm:spPr/>
      <dgm:t>
        <a:bodyPr/>
        <a:lstStyle/>
        <a:p>
          <a:endParaRPr lang="es-UY"/>
        </a:p>
      </dgm:t>
    </dgm:pt>
    <dgm:pt modelId="{EA801AA2-64F3-40BD-BE48-A3F5CE79EA9C}" type="sibTrans" cxnId="{07678A93-0483-4878-B59B-8DB46D6D0866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 t="-22000" b="-22000"/>
          </a:stretch>
        </a:blipFill>
      </dgm:spPr>
      <dgm:t>
        <a:bodyPr/>
        <a:lstStyle/>
        <a:p>
          <a:endParaRPr lang="es-UY"/>
        </a:p>
      </dgm:t>
    </dgm:pt>
    <dgm:pt modelId="{77003772-6044-4AF0-8901-14808661C0DE}">
      <dgm:prSet phldrT="[Texto]"/>
      <dgm:spPr/>
      <dgm:t>
        <a:bodyPr/>
        <a:lstStyle/>
        <a:p>
          <a:r>
            <a:rPr lang="es-ES" dirty="0" smtClean="0"/>
            <a:t>103,553</a:t>
          </a:r>
        </a:p>
        <a:p>
          <a:r>
            <a:rPr lang="es-ES" dirty="0" smtClean="0"/>
            <a:t>Oficinas Correos</a:t>
          </a:r>
          <a:endParaRPr lang="es-UY" dirty="0"/>
        </a:p>
      </dgm:t>
    </dgm:pt>
    <dgm:pt modelId="{48F79FEE-BA0A-4FF0-BE78-91C7E3BA57ED}" type="parTrans" cxnId="{7D2579AB-B89F-48A7-8217-D9DDC7A46912}">
      <dgm:prSet/>
      <dgm:spPr/>
      <dgm:t>
        <a:bodyPr/>
        <a:lstStyle/>
        <a:p>
          <a:endParaRPr lang="es-UY"/>
        </a:p>
      </dgm:t>
    </dgm:pt>
    <dgm:pt modelId="{A03BAA36-FA18-4C7F-9EDC-79296F72B0DB}" type="sibTrans" cxnId="{7D2579AB-B89F-48A7-8217-D9DDC7A46912}">
      <dgm:prSet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 t="-3000" b="-3000"/>
          </a:stretch>
        </a:blipFill>
      </dgm:spPr>
      <dgm:t>
        <a:bodyPr/>
        <a:lstStyle/>
        <a:p>
          <a:endParaRPr lang="es-UY"/>
        </a:p>
      </dgm:t>
    </dgm:pt>
    <dgm:pt modelId="{72A94C43-A6B4-4CB7-A328-B18C5A58E0D1}">
      <dgm:prSet phldrT="[Texto]"/>
      <dgm:spPr/>
      <dgm:t>
        <a:bodyPr/>
        <a:lstStyle/>
        <a:p>
          <a:r>
            <a:rPr lang="es-ES" dirty="0" smtClean="0"/>
            <a:t>1,1 millones</a:t>
          </a:r>
        </a:p>
        <a:p>
          <a:r>
            <a:rPr lang="es-ES" dirty="0" smtClean="0"/>
            <a:t>Empleados Postales</a:t>
          </a:r>
          <a:endParaRPr lang="es-UY" dirty="0"/>
        </a:p>
      </dgm:t>
    </dgm:pt>
    <dgm:pt modelId="{EF7ECD39-2A7E-4EAD-B69D-E1FD15FAD077}" type="parTrans" cxnId="{69CBC3B4-A1A2-452F-8EF3-7B7190128020}">
      <dgm:prSet/>
      <dgm:spPr/>
      <dgm:t>
        <a:bodyPr/>
        <a:lstStyle/>
        <a:p>
          <a:endParaRPr lang="es-UY"/>
        </a:p>
      </dgm:t>
    </dgm:pt>
    <dgm:pt modelId="{2AA0BC0D-C256-462B-B9EC-1EBC3AF8A7CC}" type="sibTrans" cxnId="{69CBC3B4-A1A2-452F-8EF3-7B7190128020}">
      <dgm:prSet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 t="-32000" b="-32000"/>
          </a:stretch>
        </a:blipFill>
      </dgm:spPr>
      <dgm:t>
        <a:bodyPr/>
        <a:lstStyle/>
        <a:p>
          <a:endParaRPr lang="es-UY"/>
        </a:p>
      </dgm:t>
    </dgm:pt>
    <dgm:pt modelId="{8372D13E-895D-44B4-97D4-A88F5F448B30}">
      <dgm:prSet phldrT="[Texto]"/>
      <dgm:spPr/>
      <dgm:t>
        <a:bodyPr/>
        <a:lstStyle/>
        <a:p>
          <a:r>
            <a:rPr lang="es-ES" dirty="0" smtClean="0"/>
            <a:t>22,3 millones</a:t>
          </a:r>
        </a:p>
        <a:p>
          <a:r>
            <a:rPr lang="es-ES" dirty="0" smtClean="0"/>
            <a:t>Buzones Postales</a:t>
          </a:r>
          <a:endParaRPr lang="es-UY" dirty="0"/>
        </a:p>
      </dgm:t>
    </dgm:pt>
    <dgm:pt modelId="{9CBDDDDE-BF12-4614-ACAB-2093AF5619B5}" type="parTrans" cxnId="{1BDC8A91-AED0-4C6F-9480-3A3EAE4FE951}">
      <dgm:prSet/>
      <dgm:spPr/>
      <dgm:t>
        <a:bodyPr/>
        <a:lstStyle/>
        <a:p>
          <a:endParaRPr lang="es-UY"/>
        </a:p>
      </dgm:t>
    </dgm:pt>
    <dgm:pt modelId="{AC062664-7EA3-4C3B-A42D-FE38FD825FA2}" type="sibTrans" cxnId="{1BDC8A91-AED0-4C6F-9480-3A3EAE4FE951}">
      <dgm:prSet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 t="-10000" b="-10000"/>
          </a:stretch>
        </a:blipFill>
      </dgm:spPr>
      <dgm:t>
        <a:bodyPr/>
        <a:lstStyle/>
        <a:p>
          <a:endParaRPr lang="es-UY"/>
        </a:p>
      </dgm:t>
    </dgm:pt>
    <dgm:pt modelId="{B5AA45F8-6556-4779-BAA7-5AD2A5532E32}">
      <dgm:prSet phldrT="[Texto]"/>
      <dgm:spPr/>
      <dgm:t>
        <a:bodyPr/>
        <a:lstStyle/>
        <a:p>
          <a:r>
            <a:rPr lang="es-ES" dirty="0" smtClean="0"/>
            <a:t>954 millones Hab.</a:t>
          </a:r>
          <a:endParaRPr lang="es-UY" dirty="0"/>
        </a:p>
      </dgm:t>
    </dgm:pt>
    <dgm:pt modelId="{AD7D0626-5EE9-467B-9B83-491EE45FED8D}" type="parTrans" cxnId="{03E17073-1972-4F28-9792-CE1FCFEC81A3}">
      <dgm:prSet/>
      <dgm:spPr/>
      <dgm:t>
        <a:bodyPr/>
        <a:lstStyle/>
        <a:p>
          <a:endParaRPr lang="es-UY"/>
        </a:p>
      </dgm:t>
    </dgm:pt>
    <dgm:pt modelId="{F43F151B-4C2A-4D27-BB3F-9D8CCF14FE44}" type="sibTrans" cxnId="{03E17073-1972-4F28-9792-CE1FCFEC81A3}">
      <dgm:prSet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  <dgm:t>
        <a:bodyPr/>
        <a:lstStyle/>
        <a:p>
          <a:endParaRPr lang="es-UY"/>
        </a:p>
      </dgm:t>
    </dgm:pt>
    <dgm:pt modelId="{0D14789B-F5CD-4808-A700-6E51B6803D0A}">
      <dgm:prSet phldrT="[Texto]"/>
      <dgm:spPr/>
      <dgm:t>
        <a:bodyPr/>
        <a:lstStyle/>
        <a:p>
          <a:r>
            <a:rPr lang="es-ES" dirty="0" smtClean="0"/>
            <a:t>409 millones</a:t>
          </a:r>
          <a:br>
            <a:rPr lang="es-ES" dirty="0" smtClean="0"/>
          </a:br>
          <a:r>
            <a:rPr lang="es-ES" dirty="0" smtClean="0"/>
            <a:t>Envíos Postales/año</a:t>
          </a:r>
          <a:endParaRPr lang="es-UY" dirty="0"/>
        </a:p>
      </dgm:t>
    </dgm:pt>
    <dgm:pt modelId="{686A92C7-DBEF-41B2-8E1E-BE1882F35553}" type="parTrans" cxnId="{9DDDAFC5-C9B2-4E94-82D2-1596A9AA1C53}">
      <dgm:prSet/>
      <dgm:spPr/>
      <dgm:t>
        <a:bodyPr/>
        <a:lstStyle/>
        <a:p>
          <a:endParaRPr lang="es-UY"/>
        </a:p>
      </dgm:t>
    </dgm:pt>
    <dgm:pt modelId="{3E354469-1F3F-4E41-BBBF-BE94231162B2}" type="sibTrans" cxnId="{9DDDAFC5-C9B2-4E94-82D2-1596A9AA1C53}">
      <dgm:prSet/>
      <dgm:spPr>
        <a:blipFill>
          <a:blip xmlns:r="http://schemas.openxmlformats.org/officeDocument/2006/relationships"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</dgm:spPr>
      <dgm:t>
        <a:bodyPr/>
        <a:lstStyle/>
        <a:p>
          <a:endParaRPr lang="es-UY"/>
        </a:p>
      </dgm:t>
    </dgm:pt>
    <dgm:pt modelId="{091888DF-876B-4456-99F1-0BB908568E62}" type="pres">
      <dgm:prSet presAssocID="{33BB02A2-2CC1-4ED3-960F-647D534D4772}" presName="Name0" presStyleCnt="0">
        <dgm:presLayoutVars>
          <dgm:chMax val="21"/>
          <dgm:chPref val="21"/>
        </dgm:presLayoutVars>
      </dgm:prSet>
      <dgm:spPr/>
      <dgm:t>
        <a:bodyPr/>
        <a:lstStyle/>
        <a:p>
          <a:endParaRPr lang="es-UY"/>
        </a:p>
      </dgm:t>
    </dgm:pt>
    <dgm:pt modelId="{FB37A397-7A77-4D3C-92C2-79AC2A89CD75}" type="pres">
      <dgm:prSet presAssocID="{AC905AD3-D9D7-481F-B293-DBC9A0F27A73}" presName="text1" presStyleCnt="0"/>
      <dgm:spPr/>
    </dgm:pt>
    <dgm:pt modelId="{4405D792-3670-491B-927E-F7935FBC2096}" type="pres">
      <dgm:prSet presAssocID="{AC905AD3-D9D7-481F-B293-DBC9A0F27A73}" presName="textRepeatNode" presStyleLbl="align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UY"/>
        </a:p>
      </dgm:t>
    </dgm:pt>
    <dgm:pt modelId="{F5489761-8C82-45BA-AC46-110D6EB39B5B}" type="pres">
      <dgm:prSet presAssocID="{AC905AD3-D9D7-481F-B293-DBC9A0F27A73}" presName="textaccent1" presStyleCnt="0"/>
      <dgm:spPr/>
    </dgm:pt>
    <dgm:pt modelId="{F43C6D6B-E6BF-4D3C-83C8-D15BD0544EB8}" type="pres">
      <dgm:prSet presAssocID="{AC905AD3-D9D7-481F-B293-DBC9A0F27A73}" presName="accentRepeatNode" presStyleLbl="solidAlignAcc1" presStyleIdx="0" presStyleCnt="12"/>
      <dgm:spPr/>
    </dgm:pt>
    <dgm:pt modelId="{BD79D450-6642-47DF-988B-D4CBFF6A2587}" type="pres">
      <dgm:prSet presAssocID="{EA801AA2-64F3-40BD-BE48-A3F5CE79EA9C}" presName="image1" presStyleCnt="0"/>
      <dgm:spPr/>
    </dgm:pt>
    <dgm:pt modelId="{5D693B26-523A-443C-B2AD-10A12B6133F3}" type="pres">
      <dgm:prSet presAssocID="{EA801AA2-64F3-40BD-BE48-A3F5CE79EA9C}" presName="imageRepeatNode" presStyleLbl="alignAcc1" presStyleIdx="0" presStyleCnt="6"/>
      <dgm:spPr/>
      <dgm:t>
        <a:bodyPr/>
        <a:lstStyle/>
        <a:p>
          <a:endParaRPr lang="es-UY"/>
        </a:p>
      </dgm:t>
    </dgm:pt>
    <dgm:pt modelId="{F52B990A-02CC-43D7-AA9E-51D2F9A097D3}" type="pres">
      <dgm:prSet presAssocID="{EA801AA2-64F3-40BD-BE48-A3F5CE79EA9C}" presName="imageaccent1" presStyleCnt="0"/>
      <dgm:spPr/>
    </dgm:pt>
    <dgm:pt modelId="{F53291A8-21D5-4D32-BAAF-D93FDCE454A8}" type="pres">
      <dgm:prSet presAssocID="{EA801AA2-64F3-40BD-BE48-A3F5CE79EA9C}" presName="accentRepeatNode" presStyleLbl="solidAlignAcc1" presStyleIdx="1" presStyleCnt="12"/>
      <dgm:spPr/>
    </dgm:pt>
    <dgm:pt modelId="{C6AF2C17-9239-49DB-8124-BD7B9F6159F4}" type="pres">
      <dgm:prSet presAssocID="{B5AA45F8-6556-4779-BAA7-5AD2A5532E32}" presName="text2" presStyleCnt="0"/>
      <dgm:spPr/>
    </dgm:pt>
    <dgm:pt modelId="{DE17F049-5C1D-4866-ADA2-FB8615730480}" type="pres">
      <dgm:prSet presAssocID="{B5AA45F8-6556-4779-BAA7-5AD2A5532E32}" presName="textRepeatNode" presStyleLbl="align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UY"/>
        </a:p>
      </dgm:t>
    </dgm:pt>
    <dgm:pt modelId="{E9B9D182-150E-4A0C-8F81-DA2639AE1891}" type="pres">
      <dgm:prSet presAssocID="{B5AA45F8-6556-4779-BAA7-5AD2A5532E32}" presName="textaccent2" presStyleCnt="0"/>
      <dgm:spPr/>
    </dgm:pt>
    <dgm:pt modelId="{E220AD19-978D-45B4-AB38-9CAFFED18562}" type="pres">
      <dgm:prSet presAssocID="{B5AA45F8-6556-4779-BAA7-5AD2A5532E32}" presName="accentRepeatNode" presStyleLbl="solidAlignAcc1" presStyleIdx="2" presStyleCnt="12"/>
      <dgm:spPr/>
    </dgm:pt>
    <dgm:pt modelId="{179CCAAA-5A06-493B-8F12-EEE6B919ECB2}" type="pres">
      <dgm:prSet presAssocID="{F43F151B-4C2A-4D27-BB3F-9D8CCF14FE44}" presName="image2" presStyleCnt="0"/>
      <dgm:spPr/>
    </dgm:pt>
    <dgm:pt modelId="{4E794A9C-1B57-4F52-9584-2D1388DCB139}" type="pres">
      <dgm:prSet presAssocID="{F43F151B-4C2A-4D27-BB3F-9D8CCF14FE44}" presName="imageRepeatNode" presStyleLbl="alignAcc1" presStyleIdx="1" presStyleCnt="6"/>
      <dgm:spPr/>
      <dgm:t>
        <a:bodyPr/>
        <a:lstStyle/>
        <a:p>
          <a:endParaRPr lang="es-UY"/>
        </a:p>
      </dgm:t>
    </dgm:pt>
    <dgm:pt modelId="{08B9EC8B-0B99-416E-9A82-F0282024C8C7}" type="pres">
      <dgm:prSet presAssocID="{F43F151B-4C2A-4D27-BB3F-9D8CCF14FE44}" presName="imageaccent2" presStyleCnt="0"/>
      <dgm:spPr/>
    </dgm:pt>
    <dgm:pt modelId="{BDBBC2E0-68EE-43DE-A926-E5A479A2FBC9}" type="pres">
      <dgm:prSet presAssocID="{F43F151B-4C2A-4D27-BB3F-9D8CCF14FE44}" presName="accentRepeatNode" presStyleLbl="solidAlignAcc1" presStyleIdx="3" presStyleCnt="12"/>
      <dgm:spPr/>
    </dgm:pt>
    <dgm:pt modelId="{1F3869B3-26F7-4CFA-89AA-3EB563E171B3}" type="pres">
      <dgm:prSet presAssocID="{77003772-6044-4AF0-8901-14808661C0DE}" presName="text3" presStyleCnt="0"/>
      <dgm:spPr/>
    </dgm:pt>
    <dgm:pt modelId="{789D40C3-53D5-41C6-94D1-E02191768801}" type="pres">
      <dgm:prSet presAssocID="{77003772-6044-4AF0-8901-14808661C0DE}" presName="textRepeatNode" presStyleLbl="align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UY"/>
        </a:p>
      </dgm:t>
    </dgm:pt>
    <dgm:pt modelId="{C017E715-FA95-4D3E-BA21-A6166977D489}" type="pres">
      <dgm:prSet presAssocID="{77003772-6044-4AF0-8901-14808661C0DE}" presName="textaccent3" presStyleCnt="0"/>
      <dgm:spPr/>
    </dgm:pt>
    <dgm:pt modelId="{CD5E5EB3-F341-422D-BC75-CD48B732AB66}" type="pres">
      <dgm:prSet presAssocID="{77003772-6044-4AF0-8901-14808661C0DE}" presName="accentRepeatNode" presStyleLbl="solidAlignAcc1" presStyleIdx="4" presStyleCnt="12"/>
      <dgm:spPr/>
    </dgm:pt>
    <dgm:pt modelId="{0E2DFEE2-037E-41E9-9717-AB9D343D5389}" type="pres">
      <dgm:prSet presAssocID="{A03BAA36-FA18-4C7F-9EDC-79296F72B0DB}" presName="image3" presStyleCnt="0"/>
      <dgm:spPr/>
    </dgm:pt>
    <dgm:pt modelId="{8419D53A-AF79-4FC0-B6E3-2DB292722572}" type="pres">
      <dgm:prSet presAssocID="{A03BAA36-FA18-4C7F-9EDC-79296F72B0DB}" presName="imageRepeatNode" presStyleLbl="alignAcc1" presStyleIdx="2" presStyleCnt="6"/>
      <dgm:spPr/>
      <dgm:t>
        <a:bodyPr/>
        <a:lstStyle/>
        <a:p>
          <a:endParaRPr lang="es-UY"/>
        </a:p>
      </dgm:t>
    </dgm:pt>
    <dgm:pt modelId="{4206737E-769F-4352-BC91-497E106CF5AD}" type="pres">
      <dgm:prSet presAssocID="{A03BAA36-FA18-4C7F-9EDC-79296F72B0DB}" presName="imageaccent3" presStyleCnt="0"/>
      <dgm:spPr/>
    </dgm:pt>
    <dgm:pt modelId="{186E5FDD-27FA-4F7B-AA23-6EC175893055}" type="pres">
      <dgm:prSet presAssocID="{A03BAA36-FA18-4C7F-9EDC-79296F72B0DB}" presName="accentRepeatNode" presStyleLbl="solidAlignAcc1" presStyleIdx="5" presStyleCnt="12"/>
      <dgm:spPr/>
    </dgm:pt>
    <dgm:pt modelId="{5B9E3632-3EC4-4D46-980E-DE4B50F8885C}" type="pres">
      <dgm:prSet presAssocID="{72A94C43-A6B4-4CB7-A328-B18C5A58E0D1}" presName="text4" presStyleCnt="0"/>
      <dgm:spPr/>
    </dgm:pt>
    <dgm:pt modelId="{D8502CBD-7CD2-4254-98CE-1FC87DB5427E}" type="pres">
      <dgm:prSet presAssocID="{72A94C43-A6B4-4CB7-A328-B18C5A58E0D1}" presName="textRepeatNode" presStyleLbl="align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UY"/>
        </a:p>
      </dgm:t>
    </dgm:pt>
    <dgm:pt modelId="{6F6280A5-BE10-40A7-8681-20A7EBA0E2DC}" type="pres">
      <dgm:prSet presAssocID="{72A94C43-A6B4-4CB7-A328-B18C5A58E0D1}" presName="textaccent4" presStyleCnt="0"/>
      <dgm:spPr/>
    </dgm:pt>
    <dgm:pt modelId="{F97EF443-CB61-4C8F-AA3B-2A87CBCF4EA0}" type="pres">
      <dgm:prSet presAssocID="{72A94C43-A6B4-4CB7-A328-B18C5A58E0D1}" presName="accentRepeatNode" presStyleLbl="solidAlignAcc1" presStyleIdx="6" presStyleCnt="12"/>
      <dgm:spPr/>
    </dgm:pt>
    <dgm:pt modelId="{9C8C9564-F543-48ED-B06F-C71D8C0276A2}" type="pres">
      <dgm:prSet presAssocID="{2AA0BC0D-C256-462B-B9EC-1EBC3AF8A7CC}" presName="image4" presStyleCnt="0"/>
      <dgm:spPr/>
    </dgm:pt>
    <dgm:pt modelId="{7DC4D810-87CD-4FB6-BEFE-91E1562BCAE8}" type="pres">
      <dgm:prSet presAssocID="{2AA0BC0D-C256-462B-B9EC-1EBC3AF8A7CC}" presName="imageRepeatNode" presStyleLbl="alignAcc1" presStyleIdx="3" presStyleCnt="6"/>
      <dgm:spPr/>
      <dgm:t>
        <a:bodyPr/>
        <a:lstStyle/>
        <a:p>
          <a:endParaRPr lang="es-UY"/>
        </a:p>
      </dgm:t>
    </dgm:pt>
    <dgm:pt modelId="{89E40C57-A8BB-43DA-9354-FF687947931E}" type="pres">
      <dgm:prSet presAssocID="{2AA0BC0D-C256-462B-B9EC-1EBC3AF8A7CC}" presName="imageaccent4" presStyleCnt="0"/>
      <dgm:spPr/>
    </dgm:pt>
    <dgm:pt modelId="{5352B3F2-B852-4E38-B4E1-574DCD7C21FA}" type="pres">
      <dgm:prSet presAssocID="{2AA0BC0D-C256-462B-B9EC-1EBC3AF8A7CC}" presName="accentRepeatNode" presStyleLbl="solidAlignAcc1" presStyleIdx="7" presStyleCnt="12"/>
      <dgm:spPr/>
    </dgm:pt>
    <dgm:pt modelId="{630C5480-5F70-486E-BA3C-7C18006B3885}" type="pres">
      <dgm:prSet presAssocID="{8372D13E-895D-44B4-97D4-A88F5F448B30}" presName="text5" presStyleCnt="0"/>
      <dgm:spPr/>
    </dgm:pt>
    <dgm:pt modelId="{D560D9DE-D391-4651-8BC8-1907F0E744FF}" type="pres">
      <dgm:prSet presAssocID="{8372D13E-895D-44B4-97D4-A88F5F448B30}" presName="textRepeatNode" presStyleLbl="align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UY"/>
        </a:p>
      </dgm:t>
    </dgm:pt>
    <dgm:pt modelId="{07E2BC25-CB91-4212-A333-0D28043B3112}" type="pres">
      <dgm:prSet presAssocID="{8372D13E-895D-44B4-97D4-A88F5F448B30}" presName="textaccent5" presStyleCnt="0"/>
      <dgm:spPr/>
    </dgm:pt>
    <dgm:pt modelId="{A5960CF6-2AFE-446A-8713-399D824EAAC3}" type="pres">
      <dgm:prSet presAssocID="{8372D13E-895D-44B4-97D4-A88F5F448B30}" presName="accentRepeatNode" presStyleLbl="solidAlignAcc1" presStyleIdx="8" presStyleCnt="12"/>
      <dgm:spPr/>
    </dgm:pt>
    <dgm:pt modelId="{3290ED63-F142-4A83-8393-3796029993CB}" type="pres">
      <dgm:prSet presAssocID="{AC062664-7EA3-4C3B-A42D-FE38FD825FA2}" presName="image5" presStyleCnt="0"/>
      <dgm:spPr/>
    </dgm:pt>
    <dgm:pt modelId="{9DF23149-F1B9-4BA9-BC80-7FACE6B3460A}" type="pres">
      <dgm:prSet presAssocID="{AC062664-7EA3-4C3B-A42D-FE38FD825FA2}" presName="imageRepeatNode" presStyleLbl="alignAcc1" presStyleIdx="4" presStyleCnt="6"/>
      <dgm:spPr/>
      <dgm:t>
        <a:bodyPr/>
        <a:lstStyle/>
        <a:p>
          <a:endParaRPr lang="es-UY"/>
        </a:p>
      </dgm:t>
    </dgm:pt>
    <dgm:pt modelId="{EBD465C6-C470-453E-85C3-B560573FAED7}" type="pres">
      <dgm:prSet presAssocID="{AC062664-7EA3-4C3B-A42D-FE38FD825FA2}" presName="imageaccent5" presStyleCnt="0"/>
      <dgm:spPr/>
    </dgm:pt>
    <dgm:pt modelId="{50A45843-A8D3-4D36-BDC5-46C6DD2BA539}" type="pres">
      <dgm:prSet presAssocID="{AC062664-7EA3-4C3B-A42D-FE38FD825FA2}" presName="accentRepeatNode" presStyleLbl="solidAlignAcc1" presStyleIdx="9" presStyleCnt="12"/>
      <dgm:spPr/>
    </dgm:pt>
    <dgm:pt modelId="{87AD3E43-4121-4BA0-9FCA-26B0E1417CDC}" type="pres">
      <dgm:prSet presAssocID="{0D14789B-F5CD-4808-A700-6E51B6803D0A}" presName="text6" presStyleCnt="0"/>
      <dgm:spPr/>
    </dgm:pt>
    <dgm:pt modelId="{4986DCD2-E1F8-42C8-90F4-787C0D9F1F9D}" type="pres">
      <dgm:prSet presAssocID="{0D14789B-F5CD-4808-A700-6E51B6803D0A}" presName="textRepeatNode" presStyleLbl="align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UY"/>
        </a:p>
      </dgm:t>
    </dgm:pt>
    <dgm:pt modelId="{01139E11-2336-4010-99AA-9FCBE379D2D4}" type="pres">
      <dgm:prSet presAssocID="{0D14789B-F5CD-4808-A700-6E51B6803D0A}" presName="textaccent6" presStyleCnt="0"/>
      <dgm:spPr/>
    </dgm:pt>
    <dgm:pt modelId="{8703E340-2A5B-485E-BEAB-B2AE7ED09A3D}" type="pres">
      <dgm:prSet presAssocID="{0D14789B-F5CD-4808-A700-6E51B6803D0A}" presName="accentRepeatNode" presStyleLbl="solidAlignAcc1" presStyleIdx="10" presStyleCnt="12"/>
      <dgm:spPr/>
    </dgm:pt>
    <dgm:pt modelId="{2CD5F050-3768-4282-AD4A-4BC8973DD9D9}" type="pres">
      <dgm:prSet presAssocID="{3E354469-1F3F-4E41-BBBF-BE94231162B2}" presName="image6" presStyleCnt="0"/>
      <dgm:spPr/>
    </dgm:pt>
    <dgm:pt modelId="{CC70829E-1F55-45F1-AA75-B7B7907F0149}" type="pres">
      <dgm:prSet presAssocID="{3E354469-1F3F-4E41-BBBF-BE94231162B2}" presName="imageRepeatNode" presStyleLbl="alignAcc1" presStyleIdx="5" presStyleCnt="6"/>
      <dgm:spPr/>
      <dgm:t>
        <a:bodyPr/>
        <a:lstStyle/>
        <a:p>
          <a:endParaRPr lang="es-UY"/>
        </a:p>
      </dgm:t>
    </dgm:pt>
    <dgm:pt modelId="{ABAE569E-4A49-4AE9-8B5D-C1297F6B86D9}" type="pres">
      <dgm:prSet presAssocID="{3E354469-1F3F-4E41-BBBF-BE94231162B2}" presName="imageaccent6" presStyleCnt="0"/>
      <dgm:spPr/>
    </dgm:pt>
    <dgm:pt modelId="{EBF0F8D1-A647-48B1-BFB6-3D4D7470619D}" type="pres">
      <dgm:prSet presAssocID="{3E354469-1F3F-4E41-BBBF-BE94231162B2}" presName="accentRepeatNode" presStyleLbl="solidAlignAcc1" presStyleIdx="11" presStyleCnt="12"/>
      <dgm:spPr/>
    </dgm:pt>
  </dgm:ptLst>
  <dgm:cxnLst>
    <dgm:cxn modelId="{F72AFBC6-DCF5-4235-9F9A-F5E2CB345055}" type="presOf" srcId="{EA801AA2-64F3-40BD-BE48-A3F5CE79EA9C}" destId="{5D693B26-523A-443C-B2AD-10A12B6133F3}" srcOrd="0" destOrd="0" presId="urn:microsoft.com/office/officeart/2008/layout/HexagonCluster"/>
    <dgm:cxn modelId="{03E17073-1972-4F28-9792-CE1FCFEC81A3}" srcId="{33BB02A2-2CC1-4ED3-960F-647D534D4772}" destId="{B5AA45F8-6556-4779-BAA7-5AD2A5532E32}" srcOrd="1" destOrd="0" parTransId="{AD7D0626-5EE9-467B-9B83-491EE45FED8D}" sibTransId="{F43F151B-4C2A-4D27-BB3F-9D8CCF14FE44}"/>
    <dgm:cxn modelId="{4950B1E3-596A-4B59-A7C8-3CA805B5D7C0}" type="presOf" srcId="{77003772-6044-4AF0-8901-14808661C0DE}" destId="{789D40C3-53D5-41C6-94D1-E02191768801}" srcOrd="0" destOrd="0" presId="urn:microsoft.com/office/officeart/2008/layout/HexagonCluster"/>
    <dgm:cxn modelId="{7D2579AB-B89F-48A7-8217-D9DDC7A46912}" srcId="{33BB02A2-2CC1-4ED3-960F-647D534D4772}" destId="{77003772-6044-4AF0-8901-14808661C0DE}" srcOrd="2" destOrd="0" parTransId="{48F79FEE-BA0A-4FF0-BE78-91C7E3BA57ED}" sibTransId="{A03BAA36-FA18-4C7F-9EDC-79296F72B0DB}"/>
    <dgm:cxn modelId="{69CBC3B4-A1A2-452F-8EF3-7B7190128020}" srcId="{33BB02A2-2CC1-4ED3-960F-647D534D4772}" destId="{72A94C43-A6B4-4CB7-A328-B18C5A58E0D1}" srcOrd="3" destOrd="0" parTransId="{EF7ECD39-2A7E-4EAD-B69D-E1FD15FAD077}" sibTransId="{2AA0BC0D-C256-462B-B9EC-1EBC3AF8A7CC}"/>
    <dgm:cxn modelId="{315387F8-6A3C-49EB-979B-374E74A7CAE0}" type="presOf" srcId="{3E354469-1F3F-4E41-BBBF-BE94231162B2}" destId="{CC70829E-1F55-45F1-AA75-B7B7907F0149}" srcOrd="0" destOrd="0" presId="urn:microsoft.com/office/officeart/2008/layout/HexagonCluster"/>
    <dgm:cxn modelId="{4A8298DB-61E4-44D8-AD65-4CF6D985FC36}" type="presOf" srcId="{F43F151B-4C2A-4D27-BB3F-9D8CCF14FE44}" destId="{4E794A9C-1B57-4F52-9584-2D1388DCB139}" srcOrd="0" destOrd="0" presId="urn:microsoft.com/office/officeart/2008/layout/HexagonCluster"/>
    <dgm:cxn modelId="{5661C684-975E-4F7B-90ED-2FF868553379}" type="presOf" srcId="{B5AA45F8-6556-4779-BAA7-5AD2A5532E32}" destId="{DE17F049-5C1D-4866-ADA2-FB8615730480}" srcOrd="0" destOrd="0" presId="urn:microsoft.com/office/officeart/2008/layout/HexagonCluster"/>
    <dgm:cxn modelId="{676B9CA8-3C67-4548-8BA8-9DFA18030FB2}" type="presOf" srcId="{72A94C43-A6B4-4CB7-A328-B18C5A58E0D1}" destId="{D8502CBD-7CD2-4254-98CE-1FC87DB5427E}" srcOrd="0" destOrd="0" presId="urn:microsoft.com/office/officeart/2008/layout/HexagonCluster"/>
    <dgm:cxn modelId="{07678A93-0483-4878-B59B-8DB46D6D0866}" srcId="{33BB02A2-2CC1-4ED3-960F-647D534D4772}" destId="{AC905AD3-D9D7-481F-B293-DBC9A0F27A73}" srcOrd="0" destOrd="0" parTransId="{FE0E044D-AB88-4C40-81B8-B3059E6A5334}" sibTransId="{EA801AA2-64F3-40BD-BE48-A3F5CE79EA9C}"/>
    <dgm:cxn modelId="{05876788-3312-4F0F-B9CB-1557078D6B95}" type="presOf" srcId="{8372D13E-895D-44B4-97D4-A88F5F448B30}" destId="{D560D9DE-D391-4651-8BC8-1907F0E744FF}" srcOrd="0" destOrd="0" presId="urn:microsoft.com/office/officeart/2008/layout/HexagonCluster"/>
    <dgm:cxn modelId="{1BDC8A91-AED0-4C6F-9480-3A3EAE4FE951}" srcId="{33BB02A2-2CC1-4ED3-960F-647D534D4772}" destId="{8372D13E-895D-44B4-97D4-A88F5F448B30}" srcOrd="4" destOrd="0" parTransId="{9CBDDDDE-BF12-4614-ACAB-2093AF5619B5}" sibTransId="{AC062664-7EA3-4C3B-A42D-FE38FD825FA2}"/>
    <dgm:cxn modelId="{722D68A9-5861-4FC0-A7C4-DC65161C0D48}" type="presOf" srcId="{AC062664-7EA3-4C3B-A42D-FE38FD825FA2}" destId="{9DF23149-F1B9-4BA9-BC80-7FACE6B3460A}" srcOrd="0" destOrd="0" presId="urn:microsoft.com/office/officeart/2008/layout/HexagonCluster"/>
    <dgm:cxn modelId="{9DDDAFC5-C9B2-4E94-82D2-1596A9AA1C53}" srcId="{33BB02A2-2CC1-4ED3-960F-647D534D4772}" destId="{0D14789B-F5CD-4808-A700-6E51B6803D0A}" srcOrd="5" destOrd="0" parTransId="{686A92C7-DBEF-41B2-8E1E-BE1882F35553}" sibTransId="{3E354469-1F3F-4E41-BBBF-BE94231162B2}"/>
    <dgm:cxn modelId="{366534FE-73CE-464B-BEB8-7DE4FF087A75}" type="presOf" srcId="{2AA0BC0D-C256-462B-B9EC-1EBC3AF8A7CC}" destId="{7DC4D810-87CD-4FB6-BEFE-91E1562BCAE8}" srcOrd="0" destOrd="0" presId="urn:microsoft.com/office/officeart/2008/layout/HexagonCluster"/>
    <dgm:cxn modelId="{86ADD7FE-775A-43C2-9A81-EBBD7088A3F7}" type="presOf" srcId="{A03BAA36-FA18-4C7F-9EDC-79296F72B0DB}" destId="{8419D53A-AF79-4FC0-B6E3-2DB292722572}" srcOrd="0" destOrd="0" presId="urn:microsoft.com/office/officeart/2008/layout/HexagonCluster"/>
    <dgm:cxn modelId="{191850B8-8670-4F5E-9F0A-18C2C28A15BE}" type="presOf" srcId="{AC905AD3-D9D7-481F-B293-DBC9A0F27A73}" destId="{4405D792-3670-491B-927E-F7935FBC2096}" srcOrd="0" destOrd="0" presId="urn:microsoft.com/office/officeart/2008/layout/HexagonCluster"/>
    <dgm:cxn modelId="{BACB15A7-6728-43AC-B321-0F44839EF7A9}" type="presOf" srcId="{0D14789B-F5CD-4808-A700-6E51B6803D0A}" destId="{4986DCD2-E1F8-42C8-90F4-787C0D9F1F9D}" srcOrd="0" destOrd="0" presId="urn:microsoft.com/office/officeart/2008/layout/HexagonCluster"/>
    <dgm:cxn modelId="{F48784CB-B770-4B45-8B71-4D860D700B71}" type="presOf" srcId="{33BB02A2-2CC1-4ED3-960F-647D534D4772}" destId="{091888DF-876B-4456-99F1-0BB908568E62}" srcOrd="0" destOrd="0" presId="urn:microsoft.com/office/officeart/2008/layout/HexagonCluster"/>
    <dgm:cxn modelId="{AA50EDB3-0EA7-4419-8467-96CDC98BFB87}" type="presParOf" srcId="{091888DF-876B-4456-99F1-0BB908568E62}" destId="{FB37A397-7A77-4D3C-92C2-79AC2A89CD75}" srcOrd="0" destOrd="0" presId="urn:microsoft.com/office/officeart/2008/layout/HexagonCluster"/>
    <dgm:cxn modelId="{FB920B92-20DE-4F1C-8867-477FF487959D}" type="presParOf" srcId="{FB37A397-7A77-4D3C-92C2-79AC2A89CD75}" destId="{4405D792-3670-491B-927E-F7935FBC2096}" srcOrd="0" destOrd="0" presId="urn:microsoft.com/office/officeart/2008/layout/HexagonCluster"/>
    <dgm:cxn modelId="{3F389050-AB21-43FE-9AD7-64DA4D013F27}" type="presParOf" srcId="{091888DF-876B-4456-99F1-0BB908568E62}" destId="{F5489761-8C82-45BA-AC46-110D6EB39B5B}" srcOrd="1" destOrd="0" presId="urn:microsoft.com/office/officeart/2008/layout/HexagonCluster"/>
    <dgm:cxn modelId="{E5AF6441-2E58-41F3-A266-091274D9AA15}" type="presParOf" srcId="{F5489761-8C82-45BA-AC46-110D6EB39B5B}" destId="{F43C6D6B-E6BF-4D3C-83C8-D15BD0544EB8}" srcOrd="0" destOrd="0" presId="urn:microsoft.com/office/officeart/2008/layout/HexagonCluster"/>
    <dgm:cxn modelId="{1E7DF6C5-476B-4561-83EE-132F6F92CD38}" type="presParOf" srcId="{091888DF-876B-4456-99F1-0BB908568E62}" destId="{BD79D450-6642-47DF-988B-D4CBFF6A2587}" srcOrd="2" destOrd="0" presId="urn:microsoft.com/office/officeart/2008/layout/HexagonCluster"/>
    <dgm:cxn modelId="{2A08C899-3EEC-4FAA-BF30-8E7483221558}" type="presParOf" srcId="{BD79D450-6642-47DF-988B-D4CBFF6A2587}" destId="{5D693B26-523A-443C-B2AD-10A12B6133F3}" srcOrd="0" destOrd="0" presId="urn:microsoft.com/office/officeart/2008/layout/HexagonCluster"/>
    <dgm:cxn modelId="{3273635B-70CB-4F26-8E9A-3F4A9CF864A6}" type="presParOf" srcId="{091888DF-876B-4456-99F1-0BB908568E62}" destId="{F52B990A-02CC-43D7-AA9E-51D2F9A097D3}" srcOrd="3" destOrd="0" presId="urn:microsoft.com/office/officeart/2008/layout/HexagonCluster"/>
    <dgm:cxn modelId="{093DB34A-7A25-47D2-9431-6C4C2FF42014}" type="presParOf" srcId="{F52B990A-02CC-43D7-AA9E-51D2F9A097D3}" destId="{F53291A8-21D5-4D32-BAAF-D93FDCE454A8}" srcOrd="0" destOrd="0" presId="urn:microsoft.com/office/officeart/2008/layout/HexagonCluster"/>
    <dgm:cxn modelId="{BCD3BAA7-6D70-4533-99F4-EA5429F96C85}" type="presParOf" srcId="{091888DF-876B-4456-99F1-0BB908568E62}" destId="{C6AF2C17-9239-49DB-8124-BD7B9F6159F4}" srcOrd="4" destOrd="0" presId="urn:microsoft.com/office/officeart/2008/layout/HexagonCluster"/>
    <dgm:cxn modelId="{8D7363E8-A913-44C9-89DD-4F63E8262A11}" type="presParOf" srcId="{C6AF2C17-9239-49DB-8124-BD7B9F6159F4}" destId="{DE17F049-5C1D-4866-ADA2-FB8615730480}" srcOrd="0" destOrd="0" presId="urn:microsoft.com/office/officeart/2008/layout/HexagonCluster"/>
    <dgm:cxn modelId="{8BC1460C-1291-40B7-8C3F-96952B2E6068}" type="presParOf" srcId="{091888DF-876B-4456-99F1-0BB908568E62}" destId="{E9B9D182-150E-4A0C-8F81-DA2639AE1891}" srcOrd="5" destOrd="0" presId="urn:microsoft.com/office/officeart/2008/layout/HexagonCluster"/>
    <dgm:cxn modelId="{3D41D332-96F3-46D9-BF88-A4523EDAFBBA}" type="presParOf" srcId="{E9B9D182-150E-4A0C-8F81-DA2639AE1891}" destId="{E220AD19-978D-45B4-AB38-9CAFFED18562}" srcOrd="0" destOrd="0" presId="urn:microsoft.com/office/officeart/2008/layout/HexagonCluster"/>
    <dgm:cxn modelId="{CAD78FB0-ADD6-4955-BEA4-AF8CEE3EF46C}" type="presParOf" srcId="{091888DF-876B-4456-99F1-0BB908568E62}" destId="{179CCAAA-5A06-493B-8F12-EEE6B919ECB2}" srcOrd="6" destOrd="0" presId="urn:microsoft.com/office/officeart/2008/layout/HexagonCluster"/>
    <dgm:cxn modelId="{07253DC3-2AEE-4F81-A08D-A28F1BFF6B99}" type="presParOf" srcId="{179CCAAA-5A06-493B-8F12-EEE6B919ECB2}" destId="{4E794A9C-1B57-4F52-9584-2D1388DCB139}" srcOrd="0" destOrd="0" presId="urn:microsoft.com/office/officeart/2008/layout/HexagonCluster"/>
    <dgm:cxn modelId="{50EDAFA7-75BC-4857-AB7B-367D5C3BDCBC}" type="presParOf" srcId="{091888DF-876B-4456-99F1-0BB908568E62}" destId="{08B9EC8B-0B99-416E-9A82-F0282024C8C7}" srcOrd="7" destOrd="0" presId="urn:microsoft.com/office/officeart/2008/layout/HexagonCluster"/>
    <dgm:cxn modelId="{63A0C5B2-7D9A-40CC-BCE3-B6899882CB0D}" type="presParOf" srcId="{08B9EC8B-0B99-416E-9A82-F0282024C8C7}" destId="{BDBBC2E0-68EE-43DE-A926-E5A479A2FBC9}" srcOrd="0" destOrd="0" presId="urn:microsoft.com/office/officeart/2008/layout/HexagonCluster"/>
    <dgm:cxn modelId="{0DE97A1A-D364-463E-BB29-FDDF93FD8E52}" type="presParOf" srcId="{091888DF-876B-4456-99F1-0BB908568E62}" destId="{1F3869B3-26F7-4CFA-89AA-3EB563E171B3}" srcOrd="8" destOrd="0" presId="urn:microsoft.com/office/officeart/2008/layout/HexagonCluster"/>
    <dgm:cxn modelId="{ED82C320-4AEF-44C7-9372-34144396970E}" type="presParOf" srcId="{1F3869B3-26F7-4CFA-89AA-3EB563E171B3}" destId="{789D40C3-53D5-41C6-94D1-E02191768801}" srcOrd="0" destOrd="0" presId="urn:microsoft.com/office/officeart/2008/layout/HexagonCluster"/>
    <dgm:cxn modelId="{8E07D295-3477-4671-B99F-99D05F61A068}" type="presParOf" srcId="{091888DF-876B-4456-99F1-0BB908568E62}" destId="{C017E715-FA95-4D3E-BA21-A6166977D489}" srcOrd="9" destOrd="0" presId="urn:microsoft.com/office/officeart/2008/layout/HexagonCluster"/>
    <dgm:cxn modelId="{2080EC12-5FE8-4044-B5C4-528FFE8BE99C}" type="presParOf" srcId="{C017E715-FA95-4D3E-BA21-A6166977D489}" destId="{CD5E5EB3-F341-422D-BC75-CD48B732AB66}" srcOrd="0" destOrd="0" presId="urn:microsoft.com/office/officeart/2008/layout/HexagonCluster"/>
    <dgm:cxn modelId="{EE3B9EAB-8FAA-431E-94E8-56D08FD99F07}" type="presParOf" srcId="{091888DF-876B-4456-99F1-0BB908568E62}" destId="{0E2DFEE2-037E-41E9-9717-AB9D343D5389}" srcOrd="10" destOrd="0" presId="urn:microsoft.com/office/officeart/2008/layout/HexagonCluster"/>
    <dgm:cxn modelId="{76826244-3CF6-4A79-977E-D7F1F25144E5}" type="presParOf" srcId="{0E2DFEE2-037E-41E9-9717-AB9D343D5389}" destId="{8419D53A-AF79-4FC0-B6E3-2DB292722572}" srcOrd="0" destOrd="0" presId="urn:microsoft.com/office/officeart/2008/layout/HexagonCluster"/>
    <dgm:cxn modelId="{9AC24D09-43A4-45B9-A8A0-3946509C54C0}" type="presParOf" srcId="{091888DF-876B-4456-99F1-0BB908568E62}" destId="{4206737E-769F-4352-BC91-497E106CF5AD}" srcOrd="11" destOrd="0" presId="urn:microsoft.com/office/officeart/2008/layout/HexagonCluster"/>
    <dgm:cxn modelId="{65BC87FE-8CB4-4AD0-98CB-7B5ADF0BEED4}" type="presParOf" srcId="{4206737E-769F-4352-BC91-497E106CF5AD}" destId="{186E5FDD-27FA-4F7B-AA23-6EC175893055}" srcOrd="0" destOrd="0" presId="urn:microsoft.com/office/officeart/2008/layout/HexagonCluster"/>
    <dgm:cxn modelId="{7CACC6D7-9337-41FE-9CC1-EB4BB0748BDB}" type="presParOf" srcId="{091888DF-876B-4456-99F1-0BB908568E62}" destId="{5B9E3632-3EC4-4D46-980E-DE4B50F8885C}" srcOrd="12" destOrd="0" presId="urn:microsoft.com/office/officeart/2008/layout/HexagonCluster"/>
    <dgm:cxn modelId="{D3A4B727-AB80-459A-B74F-5C7682931F97}" type="presParOf" srcId="{5B9E3632-3EC4-4D46-980E-DE4B50F8885C}" destId="{D8502CBD-7CD2-4254-98CE-1FC87DB5427E}" srcOrd="0" destOrd="0" presId="urn:microsoft.com/office/officeart/2008/layout/HexagonCluster"/>
    <dgm:cxn modelId="{3959D4BB-AF82-49E6-934F-9224815D17B9}" type="presParOf" srcId="{091888DF-876B-4456-99F1-0BB908568E62}" destId="{6F6280A5-BE10-40A7-8681-20A7EBA0E2DC}" srcOrd="13" destOrd="0" presId="urn:microsoft.com/office/officeart/2008/layout/HexagonCluster"/>
    <dgm:cxn modelId="{596E6D45-B263-4A53-851D-57EE52D9B010}" type="presParOf" srcId="{6F6280A5-BE10-40A7-8681-20A7EBA0E2DC}" destId="{F97EF443-CB61-4C8F-AA3B-2A87CBCF4EA0}" srcOrd="0" destOrd="0" presId="urn:microsoft.com/office/officeart/2008/layout/HexagonCluster"/>
    <dgm:cxn modelId="{150F17C8-9CF5-4D21-AD57-7CD826A73FB5}" type="presParOf" srcId="{091888DF-876B-4456-99F1-0BB908568E62}" destId="{9C8C9564-F543-48ED-B06F-C71D8C0276A2}" srcOrd="14" destOrd="0" presId="urn:microsoft.com/office/officeart/2008/layout/HexagonCluster"/>
    <dgm:cxn modelId="{75E25D34-1D7F-40EC-AB99-FEE897C050E9}" type="presParOf" srcId="{9C8C9564-F543-48ED-B06F-C71D8C0276A2}" destId="{7DC4D810-87CD-4FB6-BEFE-91E1562BCAE8}" srcOrd="0" destOrd="0" presId="urn:microsoft.com/office/officeart/2008/layout/HexagonCluster"/>
    <dgm:cxn modelId="{782CA7C4-7166-4616-B276-94AE88E4E266}" type="presParOf" srcId="{091888DF-876B-4456-99F1-0BB908568E62}" destId="{89E40C57-A8BB-43DA-9354-FF687947931E}" srcOrd="15" destOrd="0" presId="urn:microsoft.com/office/officeart/2008/layout/HexagonCluster"/>
    <dgm:cxn modelId="{15C33D8D-6899-4C7E-9D46-1724951926BD}" type="presParOf" srcId="{89E40C57-A8BB-43DA-9354-FF687947931E}" destId="{5352B3F2-B852-4E38-B4E1-574DCD7C21FA}" srcOrd="0" destOrd="0" presId="urn:microsoft.com/office/officeart/2008/layout/HexagonCluster"/>
    <dgm:cxn modelId="{8D368E7D-62CB-4846-9F2B-A4BDB38DADD8}" type="presParOf" srcId="{091888DF-876B-4456-99F1-0BB908568E62}" destId="{630C5480-5F70-486E-BA3C-7C18006B3885}" srcOrd="16" destOrd="0" presId="urn:microsoft.com/office/officeart/2008/layout/HexagonCluster"/>
    <dgm:cxn modelId="{ED94904D-C9E3-4A91-AF7C-D74C6E9E7069}" type="presParOf" srcId="{630C5480-5F70-486E-BA3C-7C18006B3885}" destId="{D560D9DE-D391-4651-8BC8-1907F0E744FF}" srcOrd="0" destOrd="0" presId="urn:microsoft.com/office/officeart/2008/layout/HexagonCluster"/>
    <dgm:cxn modelId="{C339EEFE-A184-435F-B504-A580E79E0F3F}" type="presParOf" srcId="{091888DF-876B-4456-99F1-0BB908568E62}" destId="{07E2BC25-CB91-4212-A333-0D28043B3112}" srcOrd="17" destOrd="0" presId="urn:microsoft.com/office/officeart/2008/layout/HexagonCluster"/>
    <dgm:cxn modelId="{EA58DE44-B4FE-4A26-AF29-AA924F788470}" type="presParOf" srcId="{07E2BC25-CB91-4212-A333-0D28043B3112}" destId="{A5960CF6-2AFE-446A-8713-399D824EAAC3}" srcOrd="0" destOrd="0" presId="urn:microsoft.com/office/officeart/2008/layout/HexagonCluster"/>
    <dgm:cxn modelId="{B1C6E7D9-A90E-4823-82BE-6876D5FB47A4}" type="presParOf" srcId="{091888DF-876B-4456-99F1-0BB908568E62}" destId="{3290ED63-F142-4A83-8393-3796029993CB}" srcOrd="18" destOrd="0" presId="urn:microsoft.com/office/officeart/2008/layout/HexagonCluster"/>
    <dgm:cxn modelId="{842C6194-1B96-4B78-8B4F-B9DE29C35E69}" type="presParOf" srcId="{3290ED63-F142-4A83-8393-3796029993CB}" destId="{9DF23149-F1B9-4BA9-BC80-7FACE6B3460A}" srcOrd="0" destOrd="0" presId="urn:microsoft.com/office/officeart/2008/layout/HexagonCluster"/>
    <dgm:cxn modelId="{10540BC0-AAA8-487D-A6F1-8D09CAF9F4FB}" type="presParOf" srcId="{091888DF-876B-4456-99F1-0BB908568E62}" destId="{EBD465C6-C470-453E-85C3-B560573FAED7}" srcOrd="19" destOrd="0" presId="urn:microsoft.com/office/officeart/2008/layout/HexagonCluster"/>
    <dgm:cxn modelId="{AA62D053-BC61-49E8-B444-7DAD67147ECC}" type="presParOf" srcId="{EBD465C6-C470-453E-85C3-B560573FAED7}" destId="{50A45843-A8D3-4D36-BDC5-46C6DD2BA539}" srcOrd="0" destOrd="0" presId="urn:microsoft.com/office/officeart/2008/layout/HexagonCluster"/>
    <dgm:cxn modelId="{8A19B9B2-474F-4E7A-9933-F74B2B7B2CFA}" type="presParOf" srcId="{091888DF-876B-4456-99F1-0BB908568E62}" destId="{87AD3E43-4121-4BA0-9FCA-26B0E1417CDC}" srcOrd="20" destOrd="0" presId="urn:microsoft.com/office/officeart/2008/layout/HexagonCluster"/>
    <dgm:cxn modelId="{563B03B3-A939-4191-B5B2-FC3F86CB0D76}" type="presParOf" srcId="{87AD3E43-4121-4BA0-9FCA-26B0E1417CDC}" destId="{4986DCD2-E1F8-42C8-90F4-787C0D9F1F9D}" srcOrd="0" destOrd="0" presId="urn:microsoft.com/office/officeart/2008/layout/HexagonCluster"/>
    <dgm:cxn modelId="{2E1E6D54-A82A-4E0F-938C-9F7396574999}" type="presParOf" srcId="{091888DF-876B-4456-99F1-0BB908568E62}" destId="{01139E11-2336-4010-99AA-9FCBE379D2D4}" srcOrd="21" destOrd="0" presId="urn:microsoft.com/office/officeart/2008/layout/HexagonCluster"/>
    <dgm:cxn modelId="{6A115487-D644-46B5-9C49-E33F84C95754}" type="presParOf" srcId="{01139E11-2336-4010-99AA-9FCBE379D2D4}" destId="{8703E340-2A5B-485E-BEAB-B2AE7ED09A3D}" srcOrd="0" destOrd="0" presId="urn:microsoft.com/office/officeart/2008/layout/HexagonCluster"/>
    <dgm:cxn modelId="{96BDB629-A705-40C0-BDA5-0E33816F3F0F}" type="presParOf" srcId="{091888DF-876B-4456-99F1-0BB908568E62}" destId="{2CD5F050-3768-4282-AD4A-4BC8973DD9D9}" srcOrd="22" destOrd="0" presId="urn:microsoft.com/office/officeart/2008/layout/HexagonCluster"/>
    <dgm:cxn modelId="{3B401E73-E24E-4C98-901E-435D2FD993E3}" type="presParOf" srcId="{2CD5F050-3768-4282-AD4A-4BC8973DD9D9}" destId="{CC70829E-1F55-45F1-AA75-B7B7907F0149}" srcOrd="0" destOrd="0" presId="urn:microsoft.com/office/officeart/2008/layout/HexagonCluster"/>
    <dgm:cxn modelId="{7BC244E7-C18B-4ADA-9E61-7B483B8F6824}" type="presParOf" srcId="{091888DF-876B-4456-99F1-0BB908568E62}" destId="{ABAE569E-4A49-4AE9-8B5D-C1297F6B86D9}" srcOrd="23" destOrd="0" presId="urn:microsoft.com/office/officeart/2008/layout/HexagonCluster"/>
    <dgm:cxn modelId="{C0E359A1-F93D-4DCA-AF82-E222C22FDB71}" type="presParOf" srcId="{ABAE569E-4A49-4AE9-8B5D-C1297F6B86D9}" destId="{EBF0F8D1-A647-48B1-BFB6-3D4D7470619D}" srcOrd="0" destOrd="0" presId="urn:microsoft.com/office/officeart/2008/layout/HexagonCluster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0BEA829-C85B-43F9-A068-9C9C3CE01B12}" type="doc">
      <dgm:prSet loTypeId="urn:microsoft.com/office/officeart/2009/3/layout/StepUpProcess" loCatId="process" qsTypeId="urn:microsoft.com/office/officeart/2005/8/quickstyle/simple5" qsCatId="simple" csTypeId="urn:microsoft.com/office/officeart/2005/8/colors/accent1_3" csCatId="accent1" phldr="1"/>
      <dgm:spPr/>
      <dgm:t>
        <a:bodyPr/>
        <a:lstStyle/>
        <a:p>
          <a:endParaRPr lang="es-UY"/>
        </a:p>
      </dgm:t>
    </dgm:pt>
    <dgm:pt modelId="{7FB7CC71-C425-45F6-B419-9738B75164C6}">
      <dgm:prSet custT="1"/>
      <dgm:spPr/>
      <dgm:t>
        <a:bodyPr/>
        <a:lstStyle/>
        <a:p>
          <a:r>
            <a:rPr lang="es-ES" sz="2000" b="1" kern="1200" dirty="0" smtClean="0">
              <a:solidFill>
                <a:srgbClr val="002060"/>
              </a:solidFill>
              <a:latin typeface="Verdana" pitchFamily="34" charset="0"/>
              <a:ea typeface="+mn-ea"/>
              <a:cs typeface="+mn-cs"/>
            </a:rPr>
            <a:t>Proyectos Regionales y colectivos vinculados a las Aduanas</a:t>
          </a:r>
          <a:endParaRPr lang="es-UY" sz="2000" b="1" kern="1200" dirty="0">
            <a:solidFill>
              <a:srgbClr val="002060"/>
            </a:solidFill>
            <a:latin typeface="Verdana" pitchFamily="34" charset="0"/>
            <a:ea typeface="+mn-ea"/>
            <a:cs typeface="+mn-cs"/>
          </a:endParaRPr>
        </a:p>
      </dgm:t>
    </dgm:pt>
    <dgm:pt modelId="{35D73DEE-5B8A-453E-BACA-7AF6F2163FC3}" type="parTrans" cxnId="{0450BC6D-43A7-4DA7-8146-780CE407B443}">
      <dgm:prSet/>
      <dgm:spPr/>
      <dgm:t>
        <a:bodyPr/>
        <a:lstStyle/>
        <a:p>
          <a:endParaRPr lang="es-UY"/>
        </a:p>
      </dgm:t>
    </dgm:pt>
    <dgm:pt modelId="{C5A4105C-9157-486E-BCA9-2C5381935800}" type="sibTrans" cxnId="{0450BC6D-43A7-4DA7-8146-780CE407B443}">
      <dgm:prSet/>
      <dgm:spPr/>
      <dgm:t>
        <a:bodyPr/>
        <a:lstStyle/>
        <a:p>
          <a:endParaRPr lang="es-UY"/>
        </a:p>
      </dgm:t>
    </dgm:pt>
    <dgm:pt modelId="{6B01153E-A8E8-4BC1-9B3A-E51CC2224D17}">
      <dgm:prSet custT="1"/>
      <dgm:spPr/>
      <dgm:t>
        <a:bodyPr/>
        <a:lstStyle/>
        <a:p>
          <a:r>
            <a:rPr lang="es-ES" sz="1600" b="1" kern="1200" dirty="0" smtClean="0">
              <a:solidFill>
                <a:srgbClr val="000099"/>
              </a:solidFill>
              <a:latin typeface="Verdana" pitchFamily="34" charset="0"/>
              <a:ea typeface="+mn-ea"/>
              <a:cs typeface="+mn-cs"/>
            </a:rPr>
            <a:t>Reforma Postal (SPU)</a:t>
          </a:r>
          <a:endParaRPr lang="es-UY" sz="1600" b="1" kern="1200" dirty="0">
            <a:solidFill>
              <a:srgbClr val="000099"/>
            </a:solidFill>
            <a:latin typeface="Verdana" pitchFamily="34" charset="0"/>
            <a:ea typeface="+mn-ea"/>
            <a:cs typeface="+mn-cs"/>
          </a:endParaRPr>
        </a:p>
      </dgm:t>
    </dgm:pt>
    <dgm:pt modelId="{9331D06C-DE61-4551-9B40-B7DCFB7CA14A}" type="parTrans" cxnId="{70BCB43B-6833-40B0-8CC0-02289F789F88}">
      <dgm:prSet/>
      <dgm:spPr/>
      <dgm:t>
        <a:bodyPr/>
        <a:lstStyle/>
        <a:p>
          <a:endParaRPr lang="es-UY"/>
        </a:p>
      </dgm:t>
    </dgm:pt>
    <dgm:pt modelId="{D59C1F27-18FB-4D32-AB7E-1ECB5EDDE2DF}" type="sibTrans" cxnId="{70BCB43B-6833-40B0-8CC0-02289F789F88}">
      <dgm:prSet/>
      <dgm:spPr/>
      <dgm:t>
        <a:bodyPr/>
        <a:lstStyle/>
        <a:p>
          <a:endParaRPr lang="es-UY"/>
        </a:p>
      </dgm:t>
    </dgm:pt>
    <dgm:pt modelId="{83AB10A9-0200-4654-815C-1E5807EAD382}">
      <dgm:prSet custT="1"/>
      <dgm:spPr/>
      <dgm:t>
        <a:bodyPr/>
        <a:lstStyle/>
        <a:p>
          <a:r>
            <a:rPr lang="es-ES" sz="1600" b="1" kern="1200" dirty="0" smtClean="0">
              <a:solidFill>
                <a:srgbClr val="000099"/>
              </a:solidFill>
              <a:latin typeface="Verdana" pitchFamily="34" charset="0"/>
              <a:ea typeface="+mn-ea"/>
              <a:cs typeface="+mn-cs"/>
            </a:rPr>
            <a:t>Calidad del Servicio</a:t>
          </a:r>
          <a:endParaRPr lang="es-UY" sz="1600" b="1" kern="1200" dirty="0">
            <a:solidFill>
              <a:srgbClr val="000099"/>
            </a:solidFill>
            <a:latin typeface="Verdana" pitchFamily="34" charset="0"/>
            <a:ea typeface="+mn-ea"/>
            <a:cs typeface="+mn-cs"/>
          </a:endParaRPr>
        </a:p>
      </dgm:t>
    </dgm:pt>
    <dgm:pt modelId="{AB4DF6C6-45F3-48E6-A834-F795E05C0D68}" type="parTrans" cxnId="{994AE5E5-C02A-4D7E-9F28-7EC0F4945C25}">
      <dgm:prSet/>
      <dgm:spPr/>
      <dgm:t>
        <a:bodyPr/>
        <a:lstStyle/>
        <a:p>
          <a:endParaRPr lang="es-UY"/>
        </a:p>
      </dgm:t>
    </dgm:pt>
    <dgm:pt modelId="{0F6C9A4F-AE65-4389-9AB6-06D8CD5D8A6F}" type="sibTrans" cxnId="{994AE5E5-C02A-4D7E-9F28-7EC0F4945C25}">
      <dgm:prSet/>
      <dgm:spPr/>
      <dgm:t>
        <a:bodyPr/>
        <a:lstStyle/>
        <a:p>
          <a:endParaRPr lang="es-UY"/>
        </a:p>
      </dgm:t>
    </dgm:pt>
    <dgm:pt modelId="{6F40CCB5-A882-4BA6-B6AB-C9BC7B1EC5D8}">
      <dgm:prSet custT="1"/>
      <dgm:spPr/>
      <dgm:t>
        <a:bodyPr/>
        <a:lstStyle/>
        <a:p>
          <a:r>
            <a:rPr lang="es-ES" sz="1600" b="1" kern="1200" dirty="0" smtClean="0">
              <a:solidFill>
                <a:srgbClr val="000099"/>
              </a:solidFill>
              <a:latin typeface="Verdana" pitchFamily="34" charset="0"/>
              <a:ea typeface="+mn-ea"/>
              <a:cs typeface="+mn-cs"/>
            </a:rPr>
            <a:t>Exporta-Fácil</a:t>
          </a:r>
          <a:endParaRPr lang="es-UY" sz="1600" b="1" kern="1200" dirty="0">
            <a:solidFill>
              <a:srgbClr val="000099"/>
            </a:solidFill>
            <a:latin typeface="Verdana" pitchFamily="34" charset="0"/>
            <a:ea typeface="+mn-ea"/>
            <a:cs typeface="+mn-cs"/>
          </a:endParaRPr>
        </a:p>
      </dgm:t>
    </dgm:pt>
    <dgm:pt modelId="{411AD73C-4448-4D75-A7AC-1A584A8B970E}" type="parTrans" cxnId="{631154CE-D303-4D91-ABBF-1FFDDA750971}">
      <dgm:prSet/>
      <dgm:spPr/>
      <dgm:t>
        <a:bodyPr/>
        <a:lstStyle/>
        <a:p>
          <a:endParaRPr lang="es-UY"/>
        </a:p>
      </dgm:t>
    </dgm:pt>
    <dgm:pt modelId="{BE98D0F2-5F0C-41AE-9456-8021FEAEEE54}" type="sibTrans" cxnId="{631154CE-D303-4D91-ABBF-1FFDDA750971}">
      <dgm:prSet/>
      <dgm:spPr/>
      <dgm:t>
        <a:bodyPr/>
        <a:lstStyle/>
        <a:p>
          <a:endParaRPr lang="es-UY"/>
        </a:p>
      </dgm:t>
    </dgm:pt>
    <dgm:pt modelId="{9F6A1F8E-5B53-4B0F-B93D-CDD3AD51520A}" type="pres">
      <dgm:prSet presAssocID="{00BEA829-C85B-43F9-A068-9C9C3CE01B12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UY"/>
        </a:p>
      </dgm:t>
    </dgm:pt>
    <dgm:pt modelId="{F35459D3-5EC6-431C-8475-13E736B0B062}" type="pres">
      <dgm:prSet presAssocID="{7FB7CC71-C425-45F6-B419-9738B75164C6}" presName="composite" presStyleCnt="0"/>
      <dgm:spPr/>
    </dgm:pt>
    <dgm:pt modelId="{D9003709-12CE-4097-91F5-72360E9E241E}" type="pres">
      <dgm:prSet presAssocID="{7FB7CC71-C425-45F6-B419-9738B75164C6}" presName="LShape" presStyleLbl="alignNode1" presStyleIdx="0" presStyleCnt="1" custLinFactNeighborX="-20913" custLinFactNeighborY="-1229"/>
      <dgm:spPr/>
    </dgm:pt>
    <dgm:pt modelId="{EB62C730-2D60-4D40-A211-E84532FF2FFC}" type="pres">
      <dgm:prSet presAssocID="{7FB7CC71-C425-45F6-B419-9738B75164C6}" presName="ParentText" presStyleLbl="revTx" presStyleIdx="0" presStyleCnt="1" custScaleX="124726" custLinFactNeighborX="-7845" custLinFactNeighborY="-354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UY"/>
        </a:p>
      </dgm:t>
    </dgm:pt>
  </dgm:ptLst>
  <dgm:cxnLst>
    <dgm:cxn modelId="{70BCB43B-6833-40B0-8CC0-02289F789F88}" srcId="{7FB7CC71-C425-45F6-B419-9738B75164C6}" destId="{6B01153E-A8E8-4BC1-9B3A-E51CC2224D17}" srcOrd="0" destOrd="0" parTransId="{9331D06C-DE61-4551-9B40-B7DCFB7CA14A}" sibTransId="{D59C1F27-18FB-4D32-AB7E-1ECB5EDDE2DF}"/>
    <dgm:cxn modelId="{0450BC6D-43A7-4DA7-8146-780CE407B443}" srcId="{00BEA829-C85B-43F9-A068-9C9C3CE01B12}" destId="{7FB7CC71-C425-45F6-B419-9738B75164C6}" srcOrd="0" destOrd="0" parTransId="{35D73DEE-5B8A-453E-BACA-7AF6F2163FC3}" sibTransId="{C5A4105C-9157-486E-BCA9-2C5381935800}"/>
    <dgm:cxn modelId="{F76D812B-6DB0-4831-BC10-709C088A6377}" type="presOf" srcId="{7FB7CC71-C425-45F6-B419-9738B75164C6}" destId="{EB62C730-2D60-4D40-A211-E84532FF2FFC}" srcOrd="0" destOrd="0" presId="urn:microsoft.com/office/officeart/2009/3/layout/StepUpProcess"/>
    <dgm:cxn modelId="{D494436E-7FE8-4D98-B266-A71942DC6664}" type="presOf" srcId="{00BEA829-C85B-43F9-A068-9C9C3CE01B12}" destId="{9F6A1F8E-5B53-4B0F-B93D-CDD3AD51520A}" srcOrd="0" destOrd="0" presId="urn:microsoft.com/office/officeart/2009/3/layout/StepUpProcess"/>
    <dgm:cxn modelId="{994AE5E5-C02A-4D7E-9F28-7EC0F4945C25}" srcId="{7FB7CC71-C425-45F6-B419-9738B75164C6}" destId="{83AB10A9-0200-4654-815C-1E5807EAD382}" srcOrd="1" destOrd="0" parTransId="{AB4DF6C6-45F3-48E6-A834-F795E05C0D68}" sibTransId="{0F6C9A4F-AE65-4389-9AB6-06D8CD5D8A6F}"/>
    <dgm:cxn modelId="{E05A7D03-927B-499C-A3DD-4CE3DB77108E}" type="presOf" srcId="{83AB10A9-0200-4654-815C-1E5807EAD382}" destId="{EB62C730-2D60-4D40-A211-E84532FF2FFC}" srcOrd="0" destOrd="2" presId="urn:microsoft.com/office/officeart/2009/3/layout/StepUpProcess"/>
    <dgm:cxn modelId="{B0428096-7238-4155-926E-60CB3F9263EF}" type="presOf" srcId="{6B01153E-A8E8-4BC1-9B3A-E51CC2224D17}" destId="{EB62C730-2D60-4D40-A211-E84532FF2FFC}" srcOrd="0" destOrd="1" presId="urn:microsoft.com/office/officeart/2009/3/layout/StepUpProcess"/>
    <dgm:cxn modelId="{DB435B97-F5B6-434A-AE49-DA69F2228974}" type="presOf" srcId="{6F40CCB5-A882-4BA6-B6AB-C9BC7B1EC5D8}" destId="{EB62C730-2D60-4D40-A211-E84532FF2FFC}" srcOrd="0" destOrd="3" presId="urn:microsoft.com/office/officeart/2009/3/layout/StepUpProcess"/>
    <dgm:cxn modelId="{631154CE-D303-4D91-ABBF-1FFDDA750971}" srcId="{7FB7CC71-C425-45F6-B419-9738B75164C6}" destId="{6F40CCB5-A882-4BA6-B6AB-C9BC7B1EC5D8}" srcOrd="2" destOrd="0" parTransId="{411AD73C-4448-4D75-A7AC-1A584A8B970E}" sibTransId="{BE98D0F2-5F0C-41AE-9456-8021FEAEEE54}"/>
    <dgm:cxn modelId="{5495B188-A275-4C0B-9AB7-2C66CF454008}" type="presParOf" srcId="{9F6A1F8E-5B53-4B0F-B93D-CDD3AD51520A}" destId="{F35459D3-5EC6-431C-8475-13E736B0B062}" srcOrd="0" destOrd="0" presId="urn:microsoft.com/office/officeart/2009/3/layout/StepUpProcess"/>
    <dgm:cxn modelId="{8741EEE6-507E-40AA-AB5B-158721F1B09D}" type="presParOf" srcId="{F35459D3-5EC6-431C-8475-13E736B0B062}" destId="{D9003709-12CE-4097-91F5-72360E9E241E}" srcOrd="0" destOrd="0" presId="urn:microsoft.com/office/officeart/2009/3/layout/StepUpProcess"/>
    <dgm:cxn modelId="{5D265028-91C7-4191-B175-D0C8325AF5CD}" type="presParOf" srcId="{F35459D3-5EC6-431C-8475-13E736B0B062}" destId="{EB62C730-2D60-4D40-A211-E84532FF2FFC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39386E6-684B-44C9-9A12-BB218730AF7B}" type="doc">
      <dgm:prSet loTypeId="urn:microsoft.com/office/officeart/2005/8/layout/radial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UY"/>
        </a:p>
      </dgm:t>
    </dgm:pt>
    <dgm:pt modelId="{2293C232-C856-4FB1-A11F-6CB5DF3F1F8E}">
      <dgm:prSet phldrT="[Texto]"/>
      <dgm:spPr/>
      <dgm:t>
        <a:bodyPr/>
        <a:lstStyle/>
        <a:p>
          <a:r>
            <a:rPr lang="es-ES" dirty="0" smtClean="0"/>
            <a:t>UPAEP</a:t>
          </a:r>
          <a:endParaRPr lang="es-UY" dirty="0"/>
        </a:p>
      </dgm:t>
    </dgm:pt>
    <dgm:pt modelId="{B4718BFE-C62B-4D08-8A51-0D6FD5917B39}" type="parTrans" cxnId="{415C8C02-8121-4A36-86EA-FDFFF06ADC8F}">
      <dgm:prSet/>
      <dgm:spPr/>
      <dgm:t>
        <a:bodyPr/>
        <a:lstStyle/>
        <a:p>
          <a:endParaRPr lang="es-UY"/>
        </a:p>
      </dgm:t>
    </dgm:pt>
    <dgm:pt modelId="{9A915D9F-AE8C-421F-86AF-FE0BB4307354}" type="sibTrans" cxnId="{415C8C02-8121-4A36-86EA-FDFFF06ADC8F}">
      <dgm:prSet/>
      <dgm:spPr/>
      <dgm:t>
        <a:bodyPr/>
        <a:lstStyle/>
        <a:p>
          <a:endParaRPr lang="es-UY"/>
        </a:p>
      </dgm:t>
    </dgm:pt>
    <dgm:pt modelId="{66E7AB2A-FBFA-4DE2-A2D7-1ECD9C078325}">
      <dgm:prSet phldrT="[Texto]"/>
      <dgm:spPr/>
      <dgm:t>
        <a:bodyPr/>
        <a:lstStyle/>
        <a:p>
          <a:r>
            <a:rPr lang="es-ES" dirty="0" smtClean="0"/>
            <a:t>UPU</a:t>
          </a:r>
          <a:endParaRPr lang="es-UY" dirty="0"/>
        </a:p>
      </dgm:t>
    </dgm:pt>
    <dgm:pt modelId="{D465D466-9963-4077-896B-02D33478EBD8}" type="parTrans" cxnId="{28BD4D5C-0827-4308-90E2-1AE74B03AF94}">
      <dgm:prSet/>
      <dgm:spPr/>
      <dgm:t>
        <a:bodyPr/>
        <a:lstStyle/>
        <a:p>
          <a:endParaRPr lang="es-UY"/>
        </a:p>
      </dgm:t>
    </dgm:pt>
    <dgm:pt modelId="{82738BAA-64C3-417D-8B62-A4559E6C1D7A}" type="sibTrans" cxnId="{28BD4D5C-0827-4308-90E2-1AE74B03AF94}">
      <dgm:prSet/>
      <dgm:spPr/>
      <dgm:t>
        <a:bodyPr/>
        <a:lstStyle/>
        <a:p>
          <a:endParaRPr lang="es-UY"/>
        </a:p>
      </dgm:t>
    </dgm:pt>
    <dgm:pt modelId="{A0076D40-B362-4CEC-9573-7470BFF9E3C1}">
      <dgm:prSet phldrT="[Texto]"/>
      <dgm:spPr/>
      <dgm:t>
        <a:bodyPr/>
        <a:lstStyle/>
        <a:p>
          <a:r>
            <a:rPr lang="es-ES" dirty="0" smtClean="0"/>
            <a:t>Uniones Restringidas</a:t>
          </a:r>
          <a:endParaRPr lang="es-UY" dirty="0"/>
        </a:p>
      </dgm:t>
    </dgm:pt>
    <dgm:pt modelId="{25D80873-4982-4E7D-AD88-629288276BB6}" type="parTrans" cxnId="{4C6E4802-4B91-44EE-B8AD-88AD51312E8F}">
      <dgm:prSet/>
      <dgm:spPr/>
      <dgm:t>
        <a:bodyPr/>
        <a:lstStyle/>
        <a:p>
          <a:endParaRPr lang="es-UY"/>
        </a:p>
      </dgm:t>
    </dgm:pt>
    <dgm:pt modelId="{57C6809F-45C1-4938-B7CF-E9D22674D6A3}" type="sibTrans" cxnId="{4C6E4802-4B91-44EE-B8AD-88AD51312E8F}">
      <dgm:prSet/>
      <dgm:spPr/>
      <dgm:t>
        <a:bodyPr/>
        <a:lstStyle/>
        <a:p>
          <a:endParaRPr lang="es-UY"/>
        </a:p>
      </dgm:t>
    </dgm:pt>
    <dgm:pt modelId="{2F76319D-E852-483C-A7B0-DC1FAB837387}">
      <dgm:prSet phldrT="[Texto]"/>
      <dgm:spPr/>
      <dgm:t>
        <a:bodyPr/>
        <a:lstStyle/>
        <a:p>
          <a:r>
            <a:rPr lang="es-ES" dirty="0" smtClean="0"/>
            <a:t>Correos</a:t>
          </a:r>
          <a:endParaRPr lang="es-UY" dirty="0"/>
        </a:p>
      </dgm:t>
    </dgm:pt>
    <dgm:pt modelId="{E8088B85-EF75-4665-8A17-CA5F8F278D25}" type="parTrans" cxnId="{5B3AEEA7-645C-4BF3-B155-189466AC8EB8}">
      <dgm:prSet/>
      <dgm:spPr/>
      <dgm:t>
        <a:bodyPr/>
        <a:lstStyle/>
        <a:p>
          <a:endParaRPr lang="es-UY"/>
        </a:p>
      </dgm:t>
    </dgm:pt>
    <dgm:pt modelId="{9AC83734-E699-4DE4-82E7-B53F5D59CFE6}" type="sibTrans" cxnId="{5B3AEEA7-645C-4BF3-B155-189466AC8EB8}">
      <dgm:prSet/>
      <dgm:spPr/>
      <dgm:t>
        <a:bodyPr/>
        <a:lstStyle/>
        <a:p>
          <a:endParaRPr lang="es-UY"/>
        </a:p>
      </dgm:t>
    </dgm:pt>
    <dgm:pt modelId="{3C050DCB-8FA1-4DD5-90D5-6970B0368B5B}">
      <dgm:prSet phldrT="[Texto]"/>
      <dgm:spPr/>
      <dgm:t>
        <a:bodyPr/>
        <a:lstStyle/>
        <a:p>
          <a:r>
            <a:rPr lang="es-ES" dirty="0" smtClean="0"/>
            <a:t>BID</a:t>
          </a:r>
          <a:endParaRPr lang="es-UY" dirty="0"/>
        </a:p>
      </dgm:t>
    </dgm:pt>
    <dgm:pt modelId="{7754C92D-94AC-419A-9E97-7A2E72570017}" type="parTrans" cxnId="{65C42836-CA30-4C25-87AF-81B6454A865C}">
      <dgm:prSet/>
      <dgm:spPr/>
      <dgm:t>
        <a:bodyPr/>
        <a:lstStyle/>
        <a:p>
          <a:endParaRPr lang="es-UY"/>
        </a:p>
      </dgm:t>
    </dgm:pt>
    <dgm:pt modelId="{79B3F1B0-90AB-4A02-8BE2-4F6BFC1B5E6B}" type="sibTrans" cxnId="{65C42836-CA30-4C25-87AF-81B6454A865C}">
      <dgm:prSet/>
      <dgm:spPr/>
      <dgm:t>
        <a:bodyPr/>
        <a:lstStyle/>
        <a:p>
          <a:endParaRPr lang="es-UY"/>
        </a:p>
      </dgm:t>
    </dgm:pt>
    <dgm:pt modelId="{C316DA48-1DC3-4A28-9E8E-69B464FA0848}">
      <dgm:prSet phldrT="[Texto]"/>
      <dgm:spPr/>
      <dgm:t>
        <a:bodyPr/>
        <a:lstStyle/>
        <a:p>
          <a:r>
            <a:rPr lang="es-ES" dirty="0" smtClean="0"/>
            <a:t>ALADI</a:t>
          </a:r>
          <a:endParaRPr lang="es-UY" dirty="0"/>
        </a:p>
      </dgm:t>
    </dgm:pt>
    <dgm:pt modelId="{025C3C99-BB0D-449A-B47E-1A4D21A79E02}" type="parTrans" cxnId="{D0E8F17A-DD86-4E64-A0B1-774A1532289D}">
      <dgm:prSet/>
      <dgm:spPr/>
      <dgm:t>
        <a:bodyPr/>
        <a:lstStyle/>
        <a:p>
          <a:endParaRPr lang="es-UY"/>
        </a:p>
      </dgm:t>
    </dgm:pt>
    <dgm:pt modelId="{CB919F74-6259-49BF-BFB2-59E2A8BAE7F0}" type="sibTrans" cxnId="{D0E8F17A-DD86-4E64-A0B1-774A1532289D}">
      <dgm:prSet/>
      <dgm:spPr/>
      <dgm:t>
        <a:bodyPr/>
        <a:lstStyle/>
        <a:p>
          <a:endParaRPr lang="es-UY"/>
        </a:p>
      </dgm:t>
    </dgm:pt>
    <dgm:pt modelId="{CB2383DA-74E0-443A-ABF1-45EACCD85B52}">
      <dgm:prSet phldrT="[Texto]"/>
      <dgm:spPr/>
      <dgm:t>
        <a:bodyPr/>
        <a:lstStyle/>
        <a:p>
          <a:r>
            <a:rPr lang="es-ES" dirty="0" smtClean="0"/>
            <a:t>CITEL</a:t>
          </a:r>
          <a:endParaRPr lang="es-UY" dirty="0"/>
        </a:p>
      </dgm:t>
    </dgm:pt>
    <dgm:pt modelId="{AD2C9931-F036-4594-9194-E3EAAC9B5BD1}" type="parTrans" cxnId="{8880258C-EFE4-4945-8088-35B9C83E5F5A}">
      <dgm:prSet/>
      <dgm:spPr/>
      <dgm:t>
        <a:bodyPr/>
        <a:lstStyle/>
        <a:p>
          <a:endParaRPr lang="es-UY"/>
        </a:p>
      </dgm:t>
    </dgm:pt>
    <dgm:pt modelId="{B62A6E70-1166-4311-B301-5215CB584E5E}" type="sibTrans" cxnId="{8880258C-EFE4-4945-8088-35B9C83E5F5A}">
      <dgm:prSet/>
      <dgm:spPr/>
      <dgm:t>
        <a:bodyPr/>
        <a:lstStyle/>
        <a:p>
          <a:endParaRPr lang="es-UY"/>
        </a:p>
      </dgm:t>
    </dgm:pt>
    <dgm:pt modelId="{A96CF510-B4E0-4B22-8AD7-EAFD007C5D0A}">
      <dgm:prSet phldrT="[Texto]"/>
      <dgm:spPr/>
      <dgm:t>
        <a:bodyPr/>
        <a:lstStyle/>
        <a:p>
          <a:r>
            <a:rPr lang="es-ES" dirty="0" smtClean="0"/>
            <a:t>UNCTAD</a:t>
          </a:r>
          <a:endParaRPr lang="es-UY" dirty="0"/>
        </a:p>
      </dgm:t>
    </dgm:pt>
    <dgm:pt modelId="{550B3F9A-D3CF-4633-BC03-B14C918C8150}" type="parTrans" cxnId="{5BB6C64D-073C-4846-AC78-F355DC55A794}">
      <dgm:prSet/>
      <dgm:spPr/>
      <dgm:t>
        <a:bodyPr/>
        <a:lstStyle/>
        <a:p>
          <a:endParaRPr lang="es-UY"/>
        </a:p>
      </dgm:t>
    </dgm:pt>
    <dgm:pt modelId="{F734DCCD-E904-4B92-B3A3-FDFCDD8A41F8}" type="sibTrans" cxnId="{5BB6C64D-073C-4846-AC78-F355DC55A794}">
      <dgm:prSet/>
      <dgm:spPr/>
      <dgm:t>
        <a:bodyPr/>
        <a:lstStyle/>
        <a:p>
          <a:endParaRPr lang="es-UY"/>
        </a:p>
      </dgm:t>
    </dgm:pt>
    <dgm:pt modelId="{856D05B5-6194-4B8D-96BA-2352F1438075}" type="pres">
      <dgm:prSet presAssocID="{C39386E6-684B-44C9-9A12-BB218730AF7B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UY"/>
        </a:p>
      </dgm:t>
    </dgm:pt>
    <dgm:pt modelId="{39CC70F4-F441-4D25-BBD2-173261F6964C}" type="pres">
      <dgm:prSet presAssocID="{C39386E6-684B-44C9-9A12-BB218730AF7B}" presName="radial" presStyleCnt="0">
        <dgm:presLayoutVars>
          <dgm:animLvl val="ctr"/>
        </dgm:presLayoutVars>
      </dgm:prSet>
      <dgm:spPr/>
    </dgm:pt>
    <dgm:pt modelId="{341686C4-5D0E-405A-A0AE-586C1A4BF4CC}" type="pres">
      <dgm:prSet presAssocID="{2293C232-C856-4FB1-A11F-6CB5DF3F1F8E}" presName="centerShape" presStyleLbl="vennNode1" presStyleIdx="0" presStyleCnt="8"/>
      <dgm:spPr/>
      <dgm:t>
        <a:bodyPr/>
        <a:lstStyle/>
        <a:p>
          <a:endParaRPr lang="es-UY"/>
        </a:p>
      </dgm:t>
    </dgm:pt>
    <dgm:pt modelId="{1DFD38B2-3767-47ED-88A8-A9B4AFFAB929}" type="pres">
      <dgm:prSet presAssocID="{66E7AB2A-FBFA-4DE2-A2D7-1ECD9C078325}" presName="node" presStyleLbl="vennNode1" presStyleIdx="1" presStyleCnt="8">
        <dgm:presLayoutVars>
          <dgm:bulletEnabled val="1"/>
        </dgm:presLayoutVars>
      </dgm:prSet>
      <dgm:spPr/>
      <dgm:t>
        <a:bodyPr/>
        <a:lstStyle/>
        <a:p>
          <a:endParaRPr lang="es-UY"/>
        </a:p>
      </dgm:t>
    </dgm:pt>
    <dgm:pt modelId="{74DD3A9B-77EC-4C64-8782-DCA3A510B6EC}" type="pres">
      <dgm:prSet presAssocID="{A0076D40-B362-4CEC-9573-7470BFF9E3C1}" presName="node" presStyleLbl="vennNode1" presStyleIdx="2" presStyleCnt="8">
        <dgm:presLayoutVars>
          <dgm:bulletEnabled val="1"/>
        </dgm:presLayoutVars>
      </dgm:prSet>
      <dgm:spPr/>
      <dgm:t>
        <a:bodyPr/>
        <a:lstStyle/>
        <a:p>
          <a:endParaRPr lang="es-UY"/>
        </a:p>
      </dgm:t>
    </dgm:pt>
    <dgm:pt modelId="{9BC53C88-77AB-4B5E-AD59-0CFCB60116FD}" type="pres">
      <dgm:prSet presAssocID="{2F76319D-E852-483C-A7B0-DC1FAB837387}" presName="node" presStyleLbl="vennNode1" presStyleIdx="3" presStyleCnt="8">
        <dgm:presLayoutVars>
          <dgm:bulletEnabled val="1"/>
        </dgm:presLayoutVars>
      </dgm:prSet>
      <dgm:spPr/>
      <dgm:t>
        <a:bodyPr/>
        <a:lstStyle/>
        <a:p>
          <a:endParaRPr lang="es-UY"/>
        </a:p>
      </dgm:t>
    </dgm:pt>
    <dgm:pt modelId="{B07574C4-0B86-4898-B9D5-4E0403B6CE23}" type="pres">
      <dgm:prSet presAssocID="{3C050DCB-8FA1-4DD5-90D5-6970B0368B5B}" presName="node" presStyleLbl="vennNode1" presStyleIdx="4" presStyleCnt="8">
        <dgm:presLayoutVars>
          <dgm:bulletEnabled val="1"/>
        </dgm:presLayoutVars>
      </dgm:prSet>
      <dgm:spPr/>
      <dgm:t>
        <a:bodyPr/>
        <a:lstStyle/>
        <a:p>
          <a:endParaRPr lang="es-UY"/>
        </a:p>
      </dgm:t>
    </dgm:pt>
    <dgm:pt modelId="{53CB052F-00EA-452E-963B-6D755CAA22D2}" type="pres">
      <dgm:prSet presAssocID="{C316DA48-1DC3-4A28-9E8E-69B464FA0848}" presName="node" presStyleLbl="vennNode1" presStyleIdx="5" presStyleCnt="8">
        <dgm:presLayoutVars>
          <dgm:bulletEnabled val="1"/>
        </dgm:presLayoutVars>
      </dgm:prSet>
      <dgm:spPr/>
      <dgm:t>
        <a:bodyPr/>
        <a:lstStyle/>
        <a:p>
          <a:endParaRPr lang="es-UY"/>
        </a:p>
      </dgm:t>
    </dgm:pt>
    <dgm:pt modelId="{08304559-84CF-458D-A04F-25A9747E17F3}" type="pres">
      <dgm:prSet presAssocID="{CB2383DA-74E0-443A-ABF1-45EACCD85B52}" presName="node" presStyleLbl="vennNode1" presStyleIdx="6" presStyleCnt="8">
        <dgm:presLayoutVars>
          <dgm:bulletEnabled val="1"/>
        </dgm:presLayoutVars>
      </dgm:prSet>
      <dgm:spPr/>
      <dgm:t>
        <a:bodyPr/>
        <a:lstStyle/>
        <a:p>
          <a:endParaRPr lang="es-UY"/>
        </a:p>
      </dgm:t>
    </dgm:pt>
    <dgm:pt modelId="{B69C1CE7-F181-45F0-B0A2-FC77DAB77CED}" type="pres">
      <dgm:prSet presAssocID="{A96CF510-B4E0-4B22-8AD7-EAFD007C5D0A}" presName="node" presStyleLbl="vennNode1" presStyleIdx="7" presStyleCnt="8">
        <dgm:presLayoutVars>
          <dgm:bulletEnabled val="1"/>
        </dgm:presLayoutVars>
      </dgm:prSet>
      <dgm:spPr/>
      <dgm:t>
        <a:bodyPr/>
        <a:lstStyle/>
        <a:p>
          <a:endParaRPr lang="es-UY"/>
        </a:p>
      </dgm:t>
    </dgm:pt>
  </dgm:ptLst>
  <dgm:cxnLst>
    <dgm:cxn modelId="{5B3AEEA7-645C-4BF3-B155-189466AC8EB8}" srcId="{2293C232-C856-4FB1-A11F-6CB5DF3F1F8E}" destId="{2F76319D-E852-483C-A7B0-DC1FAB837387}" srcOrd="2" destOrd="0" parTransId="{E8088B85-EF75-4665-8A17-CA5F8F278D25}" sibTransId="{9AC83734-E699-4DE4-82E7-B53F5D59CFE6}"/>
    <dgm:cxn modelId="{9D272B86-299B-4263-B75E-B4725D9B247E}" type="presOf" srcId="{C316DA48-1DC3-4A28-9E8E-69B464FA0848}" destId="{53CB052F-00EA-452E-963B-6D755CAA22D2}" srcOrd="0" destOrd="0" presId="urn:microsoft.com/office/officeart/2005/8/layout/radial3"/>
    <dgm:cxn modelId="{12B3EB60-B088-4DA4-9813-E8739DB555D0}" type="presOf" srcId="{CB2383DA-74E0-443A-ABF1-45EACCD85B52}" destId="{08304559-84CF-458D-A04F-25A9747E17F3}" srcOrd="0" destOrd="0" presId="urn:microsoft.com/office/officeart/2005/8/layout/radial3"/>
    <dgm:cxn modelId="{2C5E97F6-E481-4B60-9256-01A17FD2B217}" type="presOf" srcId="{A96CF510-B4E0-4B22-8AD7-EAFD007C5D0A}" destId="{B69C1CE7-F181-45F0-B0A2-FC77DAB77CED}" srcOrd="0" destOrd="0" presId="urn:microsoft.com/office/officeart/2005/8/layout/radial3"/>
    <dgm:cxn modelId="{D7E220DD-D39E-4E1B-A19F-9E646E5DA3E5}" type="presOf" srcId="{C39386E6-684B-44C9-9A12-BB218730AF7B}" destId="{856D05B5-6194-4B8D-96BA-2352F1438075}" srcOrd="0" destOrd="0" presId="urn:microsoft.com/office/officeart/2005/8/layout/radial3"/>
    <dgm:cxn modelId="{99468D66-3C59-4659-8C95-15F3BBF97401}" type="presOf" srcId="{A0076D40-B362-4CEC-9573-7470BFF9E3C1}" destId="{74DD3A9B-77EC-4C64-8782-DCA3A510B6EC}" srcOrd="0" destOrd="0" presId="urn:microsoft.com/office/officeart/2005/8/layout/radial3"/>
    <dgm:cxn modelId="{15941C15-8E59-4B86-9D24-B9DF60976A32}" type="presOf" srcId="{2293C232-C856-4FB1-A11F-6CB5DF3F1F8E}" destId="{341686C4-5D0E-405A-A0AE-586C1A4BF4CC}" srcOrd="0" destOrd="0" presId="urn:microsoft.com/office/officeart/2005/8/layout/radial3"/>
    <dgm:cxn modelId="{7754CDFE-5139-4720-A548-61807CBAA1ED}" type="presOf" srcId="{3C050DCB-8FA1-4DD5-90D5-6970B0368B5B}" destId="{B07574C4-0B86-4898-B9D5-4E0403B6CE23}" srcOrd="0" destOrd="0" presId="urn:microsoft.com/office/officeart/2005/8/layout/radial3"/>
    <dgm:cxn modelId="{65C42836-CA30-4C25-87AF-81B6454A865C}" srcId="{2293C232-C856-4FB1-A11F-6CB5DF3F1F8E}" destId="{3C050DCB-8FA1-4DD5-90D5-6970B0368B5B}" srcOrd="3" destOrd="0" parTransId="{7754C92D-94AC-419A-9E97-7A2E72570017}" sibTransId="{79B3F1B0-90AB-4A02-8BE2-4F6BFC1B5E6B}"/>
    <dgm:cxn modelId="{4C6E4802-4B91-44EE-B8AD-88AD51312E8F}" srcId="{2293C232-C856-4FB1-A11F-6CB5DF3F1F8E}" destId="{A0076D40-B362-4CEC-9573-7470BFF9E3C1}" srcOrd="1" destOrd="0" parTransId="{25D80873-4982-4E7D-AD88-629288276BB6}" sibTransId="{57C6809F-45C1-4938-B7CF-E9D22674D6A3}"/>
    <dgm:cxn modelId="{5BB6C64D-073C-4846-AC78-F355DC55A794}" srcId="{2293C232-C856-4FB1-A11F-6CB5DF3F1F8E}" destId="{A96CF510-B4E0-4B22-8AD7-EAFD007C5D0A}" srcOrd="6" destOrd="0" parTransId="{550B3F9A-D3CF-4633-BC03-B14C918C8150}" sibTransId="{F734DCCD-E904-4B92-B3A3-FDFCDD8A41F8}"/>
    <dgm:cxn modelId="{28BD4D5C-0827-4308-90E2-1AE74B03AF94}" srcId="{2293C232-C856-4FB1-A11F-6CB5DF3F1F8E}" destId="{66E7AB2A-FBFA-4DE2-A2D7-1ECD9C078325}" srcOrd="0" destOrd="0" parTransId="{D465D466-9963-4077-896B-02D33478EBD8}" sibTransId="{82738BAA-64C3-417D-8B62-A4559E6C1D7A}"/>
    <dgm:cxn modelId="{8880258C-EFE4-4945-8088-35B9C83E5F5A}" srcId="{2293C232-C856-4FB1-A11F-6CB5DF3F1F8E}" destId="{CB2383DA-74E0-443A-ABF1-45EACCD85B52}" srcOrd="5" destOrd="0" parTransId="{AD2C9931-F036-4594-9194-E3EAAC9B5BD1}" sibTransId="{B62A6E70-1166-4311-B301-5215CB584E5E}"/>
    <dgm:cxn modelId="{91EDABDC-2670-4C9B-A053-3305D326D482}" type="presOf" srcId="{2F76319D-E852-483C-A7B0-DC1FAB837387}" destId="{9BC53C88-77AB-4B5E-AD59-0CFCB60116FD}" srcOrd="0" destOrd="0" presId="urn:microsoft.com/office/officeart/2005/8/layout/radial3"/>
    <dgm:cxn modelId="{04C512B1-12B0-4426-B05D-216E173B5A21}" type="presOf" srcId="{66E7AB2A-FBFA-4DE2-A2D7-1ECD9C078325}" destId="{1DFD38B2-3767-47ED-88A8-A9B4AFFAB929}" srcOrd="0" destOrd="0" presId="urn:microsoft.com/office/officeart/2005/8/layout/radial3"/>
    <dgm:cxn modelId="{D0E8F17A-DD86-4E64-A0B1-774A1532289D}" srcId="{2293C232-C856-4FB1-A11F-6CB5DF3F1F8E}" destId="{C316DA48-1DC3-4A28-9E8E-69B464FA0848}" srcOrd="4" destOrd="0" parTransId="{025C3C99-BB0D-449A-B47E-1A4D21A79E02}" sibTransId="{CB919F74-6259-49BF-BFB2-59E2A8BAE7F0}"/>
    <dgm:cxn modelId="{415C8C02-8121-4A36-86EA-FDFFF06ADC8F}" srcId="{C39386E6-684B-44C9-9A12-BB218730AF7B}" destId="{2293C232-C856-4FB1-A11F-6CB5DF3F1F8E}" srcOrd="0" destOrd="0" parTransId="{B4718BFE-C62B-4D08-8A51-0D6FD5917B39}" sibTransId="{9A915D9F-AE8C-421F-86AF-FE0BB4307354}"/>
    <dgm:cxn modelId="{8FFF853C-4F6F-4EFA-AC05-271A4FB75768}" type="presParOf" srcId="{856D05B5-6194-4B8D-96BA-2352F1438075}" destId="{39CC70F4-F441-4D25-BBD2-173261F6964C}" srcOrd="0" destOrd="0" presId="urn:microsoft.com/office/officeart/2005/8/layout/radial3"/>
    <dgm:cxn modelId="{F1F57D98-4927-4C16-83B7-39BBDBCBB7A1}" type="presParOf" srcId="{39CC70F4-F441-4D25-BBD2-173261F6964C}" destId="{341686C4-5D0E-405A-A0AE-586C1A4BF4CC}" srcOrd="0" destOrd="0" presId="urn:microsoft.com/office/officeart/2005/8/layout/radial3"/>
    <dgm:cxn modelId="{D7173171-DB21-49EC-BE86-2C274F6411CB}" type="presParOf" srcId="{39CC70F4-F441-4D25-BBD2-173261F6964C}" destId="{1DFD38B2-3767-47ED-88A8-A9B4AFFAB929}" srcOrd="1" destOrd="0" presId="urn:microsoft.com/office/officeart/2005/8/layout/radial3"/>
    <dgm:cxn modelId="{B3DF68D1-811C-4832-8646-8F6A719929F6}" type="presParOf" srcId="{39CC70F4-F441-4D25-BBD2-173261F6964C}" destId="{74DD3A9B-77EC-4C64-8782-DCA3A510B6EC}" srcOrd="2" destOrd="0" presId="urn:microsoft.com/office/officeart/2005/8/layout/radial3"/>
    <dgm:cxn modelId="{37D020AC-30DE-4A1B-9766-ABC4AB125365}" type="presParOf" srcId="{39CC70F4-F441-4D25-BBD2-173261F6964C}" destId="{9BC53C88-77AB-4B5E-AD59-0CFCB60116FD}" srcOrd="3" destOrd="0" presId="urn:microsoft.com/office/officeart/2005/8/layout/radial3"/>
    <dgm:cxn modelId="{06483088-5602-4D95-87AC-2CDD54A61154}" type="presParOf" srcId="{39CC70F4-F441-4D25-BBD2-173261F6964C}" destId="{B07574C4-0B86-4898-B9D5-4E0403B6CE23}" srcOrd="4" destOrd="0" presId="urn:microsoft.com/office/officeart/2005/8/layout/radial3"/>
    <dgm:cxn modelId="{43B3DF2F-521E-4477-ACB9-C958F97E83BE}" type="presParOf" srcId="{39CC70F4-F441-4D25-BBD2-173261F6964C}" destId="{53CB052F-00EA-452E-963B-6D755CAA22D2}" srcOrd="5" destOrd="0" presId="urn:microsoft.com/office/officeart/2005/8/layout/radial3"/>
    <dgm:cxn modelId="{7A6A3841-552C-46A2-8DCD-A9B0971BA5AB}" type="presParOf" srcId="{39CC70F4-F441-4D25-BBD2-173261F6964C}" destId="{08304559-84CF-458D-A04F-25A9747E17F3}" srcOrd="6" destOrd="0" presId="urn:microsoft.com/office/officeart/2005/8/layout/radial3"/>
    <dgm:cxn modelId="{54D715BF-36AF-4FA7-949C-FCA7B24B1C6E}" type="presParOf" srcId="{39CC70F4-F441-4D25-BBD2-173261F6964C}" destId="{B69C1CE7-F181-45F0-B0A2-FC77DAB77CED}" srcOrd="7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405D792-3670-491B-927E-F7935FBC2096}">
      <dsp:nvSpPr>
        <dsp:cNvPr id="0" name=""/>
        <dsp:cNvSpPr/>
      </dsp:nvSpPr>
      <dsp:spPr>
        <a:xfrm>
          <a:off x="1718295" y="1843676"/>
          <a:ext cx="1292416" cy="1109778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accent4">
              <a:hueOff val="0"/>
              <a:satOff val="0"/>
              <a:lumOff val="0"/>
              <a:alphaOff val="0"/>
              <a:satMod val="30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12700" rIns="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kern="1200" dirty="0" smtClean="0"/>
            <a:t>40 millones Km2</a:t>
          </a:r>
          <a:endParaRPr lang="es-UY" sz="1000" kern="1200" dirty="0"/>
        </a:p>
      </dsp:txBody>
      <dsp:txXfrm>
        <a:off x="1718295" y="1843676"/>
        <a:ext cx="1292416" cy="1109778"/>
      </dsp:txXfrm>
    </dsp:sp>
    <dsp:sp modelId="{F43C6D6B-E6BF-4D3C-83C8-D15BD0544EB8}">
      <dsp:nvSpPr>
        <dsp:cNvPr id="0" name=""/>
        <dsp:cNvSpPr/>
      </dsp:nvSpPr>
      <dsp:spPr>
        <a:xfrm>
          <a:off x="1749132" y="2339968"/>
          <a:ext cx="150759" cy="130057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lt1">
              <a:hueOff val="0"/>
              <a:satOff val="0"/>
              <a:lumOff val="0"/>
              <a:alphaOff val="0"/>
              <a:satMod val="300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5D693B26-523A-443C-B2AD-10A12B6133F3}">
      <dsp:nvSpPr>
        <dsp:cNvPr id="0" name=""/>
        <dsp:cNvSpPr/>
      </dsp:nvSpPr>
      <dsp:spPr>
        <a:xfrm>
          <a:off x="606104" y="1230189"/>
          <a:ext cx="1292416" cy="1109778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 t="-22000" b="-22000"/>
          </a:stretch>
        </a:blip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53291A8-21D5-4D32-BAAF-D93FDCE454A8}">
      <dsp:nvSpPr>
        <dsp:cNvPr id="0" name=""/>
        <dsp:cNvSpPr/>
      </dsp:nvSpPr>
      <dsp:spPr>
        <a:xfrm>
          <a:off x="1491471" y="2192759"/>
          <a:ext cx="150759" cy="130057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680453"/>
              <a:satOff val="-3762"/>
              <a:lumOff val="-321"/>
              <a:alphaOff val="0"/>
            </a:schemeClr>
          </a:solidFill>
          <a:prstDash val="solid"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lt1">
              <a:hueOff val="0"/>
              <a:satOff val="0"/>
              <a:lumOff val="0"/>
              <a:alphaOff val="0"/>
              <a:satMod val="300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DE17F049-5C1D-4866-ADA2-FB8615730480}">
      <dsp:nvSpPr>
        <dsp:cNvPr id="0" name=""/>
        <dsp:cNvSpPr/>
      </dsp:nvSpPr>
      <dsp:spPr>
        <a:xfrm>
          <a:off x="2830486" y="1226973"/>
          <a:ext cx="1292416" cy="1109778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4">
                <a:hueOff val="1496996"/>
                <a:satOff val="-8277"/>
                <a:lumOff val="-706"/>
                <a:alphaOff val="0"/>
                <a:shade val="15000"/>
                <a:satMod val="180000"/>
              </a:schemeClr>
            </a:gs>
            <a:gs pos="50000">
              <a:schemeClr val="accent4">
                <a:hueOff val="1496996"/>
                <a:satOff val="-8277"/>
                <a:lumOff val="-706"/>
                <a:alphaOff val="0"/>
                <a:shade val="45000"/>
                <a:satMod val="170000"/>
              </a:schemeClr>
            </a:gs>
            <a:gs pos="70000">
              <a:schemeClr val="accent4">
                <a:hueOff val="1496996"/>
                <a:satOff val="-8277"/>
                <a:lumOff val="-706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1496996"/>
                <a:satOff val="-8277"/>
                <a:lumOff val="-706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hueOff val="1496996"/>
              <a:satOff val="-8277"/>
              <a:lumOff val="-706"/>
              <a:alphaOff val="0"/>
            </a:schemeClr>
          </a:solidFill>
          <a:prstDash val="solid"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accent4">
              <a:hueOff val="1496996"/>
              <a:satOff val="-8277"/>
              <a:lumOff val="-706"/>
              <a:alphaOff val="0"/>
              <a:satMod val="30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12700" rIns="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kern="1200" dirty="0" smtClean="0"/>
            <a:t>954 millones Hab.</a:t>
          </a:r>
          <a:endParaRPr lang="es-UY" sz="1000" kern="1200" dirty="0"/>
        </a:p>
      </dsp:txBody>
      <dsp:txXfrm>
        <a:off x="2830486" y="1226973"/>
        <a:ext cx="1292416" cy="1109778"/>
      </dsp:txXfrm>
    </dsp:sp>
    <dsp:sp modelId="{E220AD19-978D-45B4-AB38-9CAFFED18562}">
      <dsp:nvSpPr>
        <dsp:cNvPr id="0" name=""/>
        <dsp:cNvSpPr/>
      </dsp:nvSpPr>
      <dsp:spPr>
        <a:xfrm>
          <a:off x="3719965" y="2186685"/>
          <a:ext cx="150759" cy="130057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1360905"/>
              <a:satOff val="-7525"/>
              <a:lumOff val="-642"/>
              <a:alphaOff val="0"/>
            </a:schemeClr>
          </a:solidFill>
          <a:prstDash val="solid"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lt1">
              <a:hueOff val="0"/>
              <a:satOff val="0"/>
              <a:lumOff val="0"/>
              <a:alphaOff val="0"/>
              <a:satMod val="300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4E794A9C-1B57-4F52-9584-2D1388DCB139}">
      <dsp:nvSpPr>
        <dsp:cNvPr id="0" name=""/>
        <dsp:cNvSpPr/>
      </dsp:nvSpPr>
      <dsp:spPr>
        <a:xfrm>
          <a:off x="3941992" y="1841532"/>
          <a:ext cx="1292416" cy="1109778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 w="9525" cap="flat" cmpd="sng" algn="ctr">
          <a:solidFill>
            <a:schemeClr val="accent4">
              <a:hueOff val="1496996"/>
              <a:satOff val="-8277"/>
              <a:lumOff val="-706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DBBC2E0-68EE-43DE-A926-E5A479A2FBC9}">
      <dsp:nvSpPr>
        <dsp:cNvPr id="0" name=""/>
        <dsp:cNvSpPr/>
      </dsp:nvSpPr>
      <dsp:spPr>
        <a:xfrm>
          <a:off x="3973514" y="2335323"/>
          <a:ext cx="150759" cy="130057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2041358"/>
              <a:satOff val="-11287"/>
              <a:lumOff val="-962"/>
              <a:alphaOff val="0"/>
            </a:schemeClr>
          </a:solidFill>
          <a:prstDash val="solid"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lt1">
              <a:hueOff val="0"/>
              <a:satOff val="0"/>
              <a:lumOff val="0"/>
              <a:alphaOff val="0"/>
              <a:satMod val="300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789D40C3-53D5-41C6-94D1-E02191768801}">
      <dsp:nvSpPr>
        <dsp:cNvPr id="0" name=""/>
        <dsp:cNvSpPr/>
      </dsp:nvSpPr>
      <dsp:spPr>
        <a:xfrm>
          <a:off x="1718295" y="617059"/>
          <a:ext cx="1292416" cy="1109778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4">
                <a:hueOff val="2993992"/>
                <a:satOff val="-16555"/>
                <a:lumOff val="-1412"/>
                <a:alphaOff val="0"/>
                <a:shade val="15000"/>
                <a:satMod val="180000"/>
              </a:schemeClr>
            </a:gs>
            <a:gs pos="50000">
              <a:schemeClr val="accent4">
                <a:hueOff val="2993992"/>
                <a:satOff val="-16555"/>
                <a:lumOff val="-1412"/>
                <a:alphaOff val="0"/>
                <a:shade val="45000"/>
                <a:satMod val="170000"/>
              </a:schemeClr>
            </a:gs>
            <a:gs pos="70000">
              <a:schemeClr val="accent4">
                <a:hueOff val="2993992"/>
                <a:satOff val="-16555"/>
                <a:lumOff val="-1412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2993992"/>
                <a:satOff val="-16555"/>
                <a:lumOff val="-1412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hueOff val="2993992"/>
              <a:satOff val="-16555"/>
              <a:lumOff val="-1412"/>
              <a:alphaOff val="0"/>
            </a:schemeClr>
          </a:solidFill>
          <a:prstDash val="solid"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accent4">
              <a:hueOff val="2993992"/>
              <a:satOff val="-16555"/>
              <a:lumOff val="-1412"/>
              <a:alphaOff val="0"/>
              <a:satMod val="30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12700" rIns="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kern="1200" dirty="0" smtClean="0"/>
            <a:t>103,553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kern="1200" dirty="0" smtClean="0"/>
            <a:t>Oficinas Correos</a:t>
          </a:r>
          <a:endParaRPr lang="es-UY" sz="1000" kern="1200" dirty="0"/>
        </a:p>
      </dsp:txBody>
      <dsp:txXfrm>
        <a:off x="1718295" y="617059"/>
        <a:ext cx="1292416" cy="1109778"/>
      </dsp:txXfrm>
    </dsp:sp>
    <dsp:sp modelId="{CD5E5EB3-F341-422D-BC75-CD48B732AB66}">
      <dsp:nvSpPr>
        <dsp:cNvPr id="0" name=""/>
        <dsp:cNvSpPr/>
      </dsp:nvSpPr>
      <dsp:spPr>
        <a:xfrm>
          <a:off x="2603662" y="638140"/>
          <a:ext cx="150759" cy="130057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2721811"/>
              <a:satOff val="-15050"/>
              <a:lumOff val="-1283"/>
              <a:alphaOff val="0"/>
            </a:schemeClr>
          </a:solidFill>
          <a:prstDash val="solid"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lt1">
              <a:hueOff val="0"/>
              <a:satOff val="0"/>
              <a:lumOff val="0"/>
              <a:alphaOff val="0"/>
              <a:satMod val="300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8419D53A-AF79-4FC0-B6E3-2DB292722572}">
      <dsp:nvSpPr>
        <dsp:cNvPr id="0" name=""/>
        <dsp:cNvSpPr/>
      </dsp:nvSpPr>
      <dsp:spPr>
        <a:xfrm>
          <a:off x="2830486" y="0"/>
          <a:ext cx="1292416" cy="1109778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 t="-3000" b="-3000"/>
          </a:stretch>
        </a:blipFill>
        <a:ln w="9525" cap="flat" cmpd="sng" algn="ctr">
          <a:solidFill>
            <a:schemeClr val="accent4">
              <a:hueOff val="2993992"/>
              <a:satOff val="-16555"/>
              <a:lumOff val="-1412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86E5FDD-27FA-4F7B-AA23-6EC175893055}">
      <dsp:nvSpPr>
        <dsp:cNvPr id="0" name=""/>
        <dsp:cNvSpPr/>
      </dsp:nvSpPr>
      <dsp:spPr>
        <a:xfrm>
          <a:off x="2866805" y="491647"/>
          <a:ext cx="150759" cy="130057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3402263"/>
              <a:satOff val="-18812"/>
              <a:lumOff val="-1604"/>
              <a:alphaOff val="0"/>
            </a:schemeClr>
          </a:solidFill>
          <a:prstDash val="solid"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lt1">
              <a:hueOff val="0"/>
              <a:satOff val="0"/>
              <a:lumOff val="0"/>
              <a:alphaOff val="0"/>
              <a:satMod val="300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D8502CBD-7CD2-4254-98CE-1FC87DB5427E}">
      <dsp:nvSpPr>
        <dsp:cNvPr id="0" name=""/>
        <dsp:cNvSpPr/>
      </dsp:nvSpPr>
      <dsp:spPr>
        <a:xfrm>
          <a:off x="3941992" y="614558"/>
          <a:ext cx="1292416" cy="1109778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4">
                <a:hueOff val="4490988"/>
                <a:satOff val="-24832"/>
                <a:lumOff val="-2117"/>
                <a:alphaOff val="0"/>
                <a:shade val="15000"/>
                <a:satMod val="180000"/>
              </a:schemeClr>
            </a:gs>
            <a:gs pos="50000">
              <a:schemeClr val="accent4">
                <a:hueOff val="4490988"/>
                <a:satOff val="-24832"/>
                <a:lumOff val="-2117"/>
                <a:alphaOff val="0"/>
                <a:shade val="45000"/>
                <a:satMod val="170000"/>
              </a:schemeClr>
            </a:gs>
            <a:gs pos="70000">
              <a:schemeClr val="accent4">
                <a:hueOff val="4490988"/>
                <a:satOff val="-24832"/>
                <a:lumOff val="-2117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4490988"/>
                <a:satOff val="-24832"/>
                <a:lumOff val="-2117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hueOff val="4490988"/>
              <a:satOff val="-24832"/>
              <a:lumOff val="-2117"/>
              <a:alphaOff val="0"/>
            </a:schemeClr>
          </a:solidFill>
          <a:prstDash val="solid"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accent4">
              <a:hueOff val="4490988"/>
              <a:satOff val="-24832"/>
              <a:lumOff val="-2117"/>
              <a:alphaOff val="0"/>
              <a:satMod val="30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12700" rIns="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kern="1200" dirty="0" smtClean="0"/>
            <a:t>1,1 millones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kern="1200" dirty="0" smtClean="0"/>
            <a:t>Empleados Postales</a:t>
          </a:r>
          <a:endParaRPr lang="es-UY" sz="1000" kern="1200" dirty="0"/>
        </a:p>
      </dsp:txBody>
      <dsp:txXfrm>
        <a:off x="3941992" y="614558"/>
        <a:ext cx="1292416" cy="1109778"/>
      </dsp:txXfrm>
    </dsp:sp>
    <dsp:sp modelId="{F97EF443-CB61-4C8F-AA3B-2A87CBCF4EA0}">
      <dsp:nvSpPr>
        <dsp:cNvPr id="0" name=""/>
        <dsp:cNvSpPr/>
      </dsp:nvSpPr>
      <dsp:spPr>
        <a:xfrm>
          <a:off x="5060351" y="1106205"/>
          <a:ext cx="150759" cy="130057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4082716"/>
              <a:satOff val="-22575"/>
              <a:lumOff val="-1925"/>
              <a:alphaOff val="0"/>
            </a:schemeClr>
          </a:solidFill>
          <a:prstDash val="solid"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lt1">
              <a:hueOff val="0"/>
              <a:satOff val="0"/>
              <a:lumOff val="0"/>
              <a:alphaOff val="0"/>
              <a:satMod val="300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7DC4D810-87CD-4FB6-BEFE-91E1562BCAE8}">
      <dsp:nvSpPr>
        <dsp:cNvPr id="0" name=""/>
        <dsp:cNvSpPr/>
      </dsp:nvSpPr>
      <dsp:spPr>
        <a:xfrm>
          <a:off x="5054183" y="1238407"/>
          <a:ext cx="1292416" cy="1109778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 t="-32000" b="-32000"/>
          </a:stretch>
        </a:blipFill>
        <a:ln w="9525" cap="flat" cmpd="sng" algn="ctr">
          <a:solidFill>
            <a:schemeClr val="accent4">
              <a:hueOff val="4490988"/>
              <a:satOff val="-24832"/>
              <a:lumOff val="-2117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352B3F2-B852-4E38-B4E1-574DCD7C21FA}">
      <dsp:nvSpPr>
        <dsp:cNvPr id="0" name=""/>
        <dsp:cNvSpPr/>
      </dsp:nvSpPr>
      <dsp:spPr>
        <a:xfrm>
          <a:off x="5306362" y="1258416"/>
          <a:ext cx="150759" cy="130057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4763168"/>
              <a:satOff val="-26337"/>
              <a:lumOff val="-2246"/>
              <a:alphaOff val="0"/>
            </a:schemeClr>
          </a:solidFill>
          <a:prstDash val="solid"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lt1">
              <a:hueOff val="0"/>
              <a:satOff val="0"/>
              <a:lumOff val="0"/>
              <a:alphaOff val="0"/>
              <a:satMod val="300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D560D9DE-D391-4651-8BC8-1907F0E744FF}">
      <dsp:nvSpPr>
        <dsp:cNvPr id="0" name=""/>
        <dsp:cNvSpPr/>
      </dsp:nvSpPr>
      <dsp:spPr>
        <a:xfrm>
          <a:off x="5054183" y="11790"/>
          <a:ext cx="1292416" cy="1109778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4">
                <a:hueOff val="5987983"/>
                <a:satOff val="-33110"/>
                <a:lumOff val="-2823"/>
                <a:alphaOff val="0"/>
                <a:shade val="15000"/>
                <a:satMod val="180000"/>
              </a:schemeClr>
            </a:gs>
            <a:gs pos="50000">
              <a:schemeClr val="accent4">
                <a:hueOff val="5987983"/>
                <a:satOff val="-33110"/>
                <a:lumOff val="-2823"/>
                <a:alphaOff val="0"/>
                <a:shade val="45000"/>
                <a:satMod val="170000"/>
              </a:schemeClr>
            </a:gs>
            <a:gs pos="70000">
              <a:schemeClr val="accent4">
                <a:hueOff val="5987983"/>
                <a:satOff val="-33110"/>
                <a:lumOff val="-2823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5987983"/>
                <a:satOff val="-33110"/>
                <a:lumOff val="-2823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hueOff val="5987983"/>
              <a:satOff val="-33110"/>
              <a:lumOff val="-2823"/>
              <a:alphaOff val="0"/>
            </a:schemeClr>
          </a:solidFill>
          <a:prstDash val="solid"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accent4">
              <a:hueOff val="5987983"/>
              <a:satOff val="-33110"/>
              <a:lumOff val="-2823"/>
              <a:alphaOff val="0"/>
              <a:satMod val="30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12700" rIns="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kern="1200" dirty="0" smtClean="0"/>
            <a:t>22,3 millones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kern="1200" dirty="0" smtClean="0"/>
            <a:t>Buzones Postales</a:t>
          </a:r>
          <a:endParaRPr lang="es-UY" sz="1000" kern="1200" dirty="0"/>
        </a:p>
      </dsp:txBody>
      <dsp:txXfrm>
        <a:off x="5054183" y="11790"/>
        <a:ext cx="1292416" cy="1109778"/>
      </dsp:txXfrm>
    </dsp:sp>
    <dsp:sp modelId="{A5960CF6-2AFE-446A-8713-399D824EAAC3}">
      <dsp:nvSpPr>
        <dsp:cNvPr id="0" name=""/>
        <dsp:cNvSpPr/>
      </dsp:nvSpPr>
      <dsp:spPr>
        <a:xfrm>
          <a:off x="6172542" y="509154"/>
          <a:ext cx="150759" cy="130057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5443621"/>
              <a:satOff val="-30100"/>
              <a:lumOff val="-2567"/>
              <a:alphaOff val="0"/>
            </a:schemeClr>
          </a:solidFill>
          <a:prstDash val="solid"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lt1">
              <a:hueOff val="0"/>
              <a:satOff val="0"/>
              <a:lumOff val="0"/>
              <a:alphaOff val="0"/>
              <a:satMod val="300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9DF23149-F1B9-4BA9-BC80-7FACE6B3460A}">
      <dsp:nvSpPr>
        <dsp:cNvPr id="0" name=""/>
        <dsp:cNvSpPr/>
      </dsp:nvSpPr>
      <dsp:spPr>
        <a:xfrm>
          <a:off x="6166374" y="630994"/>
          <a:ext cx="1292416" cy="1109778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 t="-10000" b="-10000"/>
          </a:stretch>
        </a:blipFill>
        <a:ln w="9525" cap="flat" cmpd="sng" algn="ctr">
          <a:solidFill>
            <a:schemeClr val="accent4">
              <a:hueOff val="5987983"/>
              <a:satOff val="-33110"/>
              <a:lumOff val="-2823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0A45843-A8D3-4D36-BDC5-46C6DD2BA539}">
      <dsp:nvSpPr>
        <dsp:cNvPr id="0" name=""/>
        <dsp:cNvSpPr/>
      </dsp:nvSpPr>
      <dsp:spPr>
        <a:xfrm>
          <a:off x="6424035" y="655648"/>
          <a:ext cx="150759" cy="130057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6124074"/>
              <a:satOff val="-33862"/>
              <a:lumOff val="-2887"/>
              <a:alphaOff val="0"/>
            </a:schemeClr>
          </a:solidFill>
          <a:prstDash val="solid"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lt1">
              <a:hueOff val="0"/>
              <a:satOff val="0"/>
              <a:lumOff val="0"/>
              <a:alphaOff val="0"/>
              <a:satMod val="300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4986DCD2-E1F8-42C8-90F4-787C0D9F1F9D}">
      <dsp:nvSpPr>
        <dsp:cNvPr id="0" name=""/>
        <dsp:cNvSpPr/>
      </dsp:nvSpPr>
      <dsp:spPr>
        <a:xfrm>
          <a:off x="6166374" y="1855824"/>
          <a:ext cx="1292416" cy="1109778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4">
                <a:hueOff val="7484979"/>
                <a:satOff val="-41387"/>
                <a:lumOff val="-3529"/>
                <a:alphaOff val="0"/>
                <a:shade val="15000"/>
                <a:satMod val="180000"/>
              </a:schemeClr>
            </a:gs>
            <a:gs pos="50000">
              <a:schemeClr val="accent4">
                <a:hueOff val="7484979"/>
                <a:satOff val="-41387"/>
                <a:lumOff val="-3529"/>
                <a:alphaOff val="0"/>
                <a:shade val="45000"/>
                <a:satMod val="170000"/>
              </a:schemeClr>
            </a:gs>
            <a:gs pos="70000">
              <a:schemeClr val="accent4">
                <a:hueOff val="7484979"/>
                <a:satOff val="-41387"/>
                <a:lumOff val="-3529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7484979"/>
                <a:satOff val="-41387"/>
                <a:lumOff val="-3529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 w="9525" cap="flat" cmpd="sng" algn="ctr">
          <a:solidFill>
            <a:schemeClr val="accent4">
              <a:hueOff val="7484979"/>
              <a:satOff val="-41387"/>
              <a:lumOff val="-3529"/>
              <a:alphaOff val="0"/>
            </a:schemeClr>
          </a:solidFill>
          <a:prstDash val="solid"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accent4">
              <a:hueOff val="7484979"/>
              <a:satOff val="-41387"/>
              <a:lumOff val="-3529"/>
              <a:alphaOff val="0"/>
              <a:satMod val="30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12700" rIns="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kern="1200" dirty="0" smtClean="0"/>
            <a:t>409 millones</a:t>
          </a:r>
          <a:br>
            <a:rPr lang="es-ES" sz="1000" kern="1200" dirty="0" smtClean="0"/>
          </a:br>
          <a:r>
            <a:rPr lang="es-ES" sz="1000" kern="1200" dirty="0" smtClean="0"/>
            <a:t>Envíos Postales/año</a:t>
          </a:r>
          <a:endParaRPr lang="es-UY" sz="1000" kern="1200" dirty="0"/>
        </a:p>
      </dsp:txBody>
      <dsp:txXfrm>
        <a:off x="6166374" y="1855824"/>
        <a:ext cx="1292416" cy="1109778"/>
      </dsp:txXfrm>
    </dsp:sp>
    <dsp:sp modelId="{8703E340-2A5B-485E-BEAB-B2AE7ED09A3D}">
      <dsp:nvSpPr>
        <dsp:cNvPr id="0" name=""/>
        <dsp:cNvSpPr/>
      </dsp:nvSpPr>
      <dsp:spPr>
        <a:xfrm>
          <a:off x="6422665" y="2827684"/>
          <a:ext cx="150759" cy="130057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6804527"/>
              <a:satOff val="-37625"/>
              <a:lumOff val="-3208"/>
              <a:alphaOff val="0"/>
            </a:schemeClr>
          </a:solidFill>
          <a:prstDash val="solid"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lt1">
              <a:hueOff val="0"/>
              <a:satOff val="0"/>
              <a:lumOff val="0"/>
              <a:alphaOff val="0"/>
              <a:satMod val="300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CC70829E-1F55-45F1-AA75-B7B7907F0149}">
      <dsp:nvSpPr>
        <dsp:cNvPr id="0" name=""/>
        <dsp:cNvSpPr/>
      </dsp:nvSpPr>
      <dsp:spPr>
        <a:xfrm>
          <a:off x="5054183" y="2463237"/>
          <a:ext cx="1292416" cy="1109778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  <a:ln w="9525" cap="flat" cmpd="sng" algn="ctr">
          <a:solidFill>
            <a:schemeClr val="accent4">
              <a:hueOff val="7484979"/>
              <a:satOff val="-41387"/>
              <a:lumOff val="-3529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BF0F8D1-A647-48B1-BFB6-3D4D7470619D}">
      <dsp:nvSpPr>
        <dsp:cNvPr id="0" name=""/>
        <dsp:cNvSpPr/>
      </dsp:nvSpPr>
      <dsp:spPr>
        <a:xfrm>
          <a:off x="6182821" y="2950239"/>
          <a:ext cx="150759" cy="130057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7484979"/>
              <a:satOff val="-41387"/>
              <a:lumOff val="-3529"/>
              <a:alphaOff val="0"/>
            </a:schemeClr>
          </a:solidFill>
          <a:prstDash val="solid"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lt1">
              <a:hueOff val="0"/>
              <a:satOff val="0"/>
              <a:lumOff val="0"/>
              <a:alphaOff val="0"/>
              <a:satMod val="300000"/>
            </a:schemeClr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9003709-12CE-4097-91F5-72360E9E241E}">
      <dsp:nvSpPr>
        <dsp:cNvPr id="0" name=""/>
        <dsp:cNvSpPr/>
      </dsp:nvSpPr>
      <dsp:spPr>
        <a:xfrm rot="5400000">
          <a:off x="967459" y="-241774"/>
          <a:ext cx="2065872" cy="3437565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shade val="80000"/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shade val="80000"/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shade val="80000"/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381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glow" dir="t">
            <a:rot lat="0" lon="0" rev="6360000"/>
          </a:lightRig>
        </a:scene3d>
        <a:sp3d contourW="1000" prstMaterial="flat">
          <a:bevelT w="95250" h="101600"/>
          <a:contourClr>
            <a:schemeClr val="accent1">
              <a:shade val="80000"/>
              <a:hueOff val="0"/>
              <a:satOff val="0"/>
              <a:lumOff val="0"/>
              <a:alphaOff val="0"/>
              <a:satMod val="30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EB62C730-2D60-4D40-A211-E84532FF2FFC}">
      <dsp:nvSpPr>
        <dsp:cNvPr id="0" name=""/>
        <dsp:cNvSpPr/>
      </dsp:nvSpPr>
      <dsp:spPr>
        <a:xfrm>
          <a:off x="714366" y="714379"/>
          <a:ext cx="3870813" cy="27203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>
              <a:solidFill>
                <a:srgbClr val="002060"/>
              </a:solidFill>
              <a:latin typeface="Verdana" pitchFamily="34" charset="0"/>
              <a:ea typeface="+mn-ea"/>
              <a:cs typeface="+mn-cs"/>
            </a:rPr>
            <a:t>Proyectos Regionales y colectivos vinculados a las Aduanas</a:t>
          </a:r>
          <a:endParaRPr lang="es-UY" sz="2000" b="1" kern="1200" dirty="0">
            <a:solidFill>
              <a:srgbClr val="002060"/>
            </a:solidFill>
            <a:latin typeface="Verdana" pitchFamily="34" charset="0"/>
            <a:ea typeface="+mn-ea"/>
            <a:cs typeface="+mn-cs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b="1" kern="1200" dirty="0" smtClean="0">
              <a:solidFill>
                <a:srgbClr val="000099"/>
              </a:solidFill>
              <a:latin typeface="Verdana" pitchFamily="34" charset="0"/>
              <a:ea typeface="+mn-ea"/>
              <a:cs typeface="+mn-cs"/>
            </a:rPr>
            <a:t>Reforma Postal (SPU)</a:t>
          </a:r>
          <a:endParaRPr lang="es-UY" sz="1600" b="1" kern="1200" dirty="0">
            <a:solidFill>
              <a:srgbClr val="000099"/>
            </a:solidFill>
            <a:latin typeface="Verdana" pitchFamily="34" charset="0"/>
            <a:ea typeface="+mn-ea"/>
            <a:cs typeface="+mn-cs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b="1" kern="1200" dirty="0" smtClean="0">
              <a:solidFill>
                <a:srgbClr val="000099"/>
              </a:solidFill>
              <a:latin typeface="Verdana" pitchFamily="34" charset="0"/>
              <a:ea typeface="+mn-ea"/>
              <a:cs typeface="+mn-cs"/>
            </a:rPr>
            <a:t>Calidad del Servicio</a:t>
          </a:r>
          <a:endParaRPr lang="es-UY" sz="1600" b="1" kern="1200" dirty="0">
            <a:solidFill>
              <a:srgbClr val="000099"/>
            </a:solidFill>
            <a:latin typeface="Verdana" pitchFamily="34" charset="0"/>
            <a:ea typeface="+mn-ea"/>
            <a:cs typeface="+mn-cs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600" b="1" kern="1200" dirty="0" smtClean="0">
              <a:solidFill>
                <a:srgbClr val="000099"/>
              </a:solidFill>
              <a:latin typeface="Verdana" pitchFamily="34" charset="0"/>
              <a:ea typeface="+mn-ea"/>
              <a:cs typeface="+mn-cs"/>
            </a:rPr>
            <a:t>Exporta-Fácil</a:t>
          </a:r>
          <a:endParaRPr lang="es-UY" sz="1600" b="1" kern="1200" dirty="0">
            <a:solidFill>
              <a:srgbClr val="000099"/>
            </a:solidFill>
            <a:latin typeface="Verdana" pitchFamily="34" charset="0"/>
            <a:ea typeface="+mn-ea"/>
            <a:cs typeface="+mn-cs"/>
          </a:endParaRPr>
        </a:p>
      </dsp:txBody>
      <dsp:txXfrm>
        <a:off x="714366" y="714379"/>
        <a:ext cx="3870813" cy="2720359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41686C4-5D0E-405A-A0AE-586C1A4BF4CC}">
      <dsp:nvSpPr>
        <dsp:cNvPr id="0" name=""/>
        <dsp:cNvSpPr/>
      </dsp:nvSpPr>
      <dsp:spPr>
        <a:xfrm>
          <a:off x="1483026" y="910342"/>
          <a:ext cx="2177450" cy="217745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46990" tIns="46990" rIns="46990" bIns="4699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700" kern="1200" dirty="0" smtClean="0"/>
            <a:t>UPAEP</a:t>
          </a:r>
          <a:endParaRPr lang="es-UY" sz="3700" kern="1200" dirty="0"/>
        </a:p>
      </dsp:txBody>
      <dsp:txXfrm>
        <a:off x="1483026" y="910342"/>
        <a:ext cx="2177450" cy="2177450"/>
      </dsp:txXfrm>
    </dsp:sp>
    <dsp:sp modelId="{1DFD38B2-3767-47ED-88A8-A9B4AFFAB929}">
      <dsp:nvSpPr>
        <dsp:cNvPr id="0" name=""/>
        <dsp:cNvSpPr/>
      </dsp:nvSpPr>
      <dsp:spPr>
        <a:xfrm>
          <a:off x="2027389" y="35884"/>
          <a:ext cx="1088725" cy="108872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900" kern="1200" dirty="0" smtClean="0"/>
            <a:t>UPU</a:t>
          </a:r>
          <a:endParaRPr lang="es-UY" sz="900" kern="1200" dirty="0"/>
        </a:p>
      </dsp:txBody>
      <dsp:txXfrm>
        <a:off x="2027389" y="35884"/>
        <a:ext cx="1088725" cy="1088725"/>
      </dsp:txXfrm>
    </dsp:sp>
    <dsp:sp modelId="{74DD3A9B-77EC-4C64-8782-DCA3A510B6EC}">
      <dsp:nvSpPr>
        <dsp:cNvPr id="0" name=""/>
        <dsp:cNvSpPr/>
      </dsp:nvSpPr>
      <dsp:spPr>
        <a:xfrm>
          <a:off x="3136668" y="570084"/>
          <a:ext cx="1088725" cy="108872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900" kern="1200" dirty="0" smtClean="0"/>
            <a:t>Uniones Restringidas</a:t>
          </a:r>
          <a:endParaRPr lang="es-UY" sz="900" kern="1200" dirty="0"/>
        </a:p>
      </dsp:txBody>
      <dsp:txXfrm>
        <a:off x="3136668" y="570084"/>
        <a:ext cx="1088725" cy="1088725"/>
      </dsp:txXfrm>
    </dsp:sp>
    <dsp:sp modelId="{9BC53C88-77AB-4B5E-AD59-0CFCB60116FD}">
      <dsp:nvSpPr>
        <dsp:cNvPr id="0" name=""/>
        <dsp:cNvSpPr/>
      </dsp:nvSpPr>
      <dsp:spPr>
        <a:xfrm>
          <a:off x="3410637" y="1770422"/>
          <a:ext cx="1088725" cy="108872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900" kern="1200" dirty="0" smtClean="0"/>
            <a:t>Correos</a:t>
          </a:r>
          <a:endParaRPr lang="es-UY" sz="900" kern="1200" dirty="0"/>
        </a:p>
      </dsp:txBody>
      <dsp:txXfrm>
        <a:off x="3410637" y="1770422"/>
        <a:ext cx="1088725" cy="1088725"/>
      </dsp:txXfrm>
    </dsp:sp>
    <dsp:sp modelId="{B07574C4-0B86-4898-B9D5-4E0403B6CE23}">
      <dsp:nvSpPr>
        <dsp:cNvPr id="0" name=""/>
        <dsp:cNvSpPr/>
      </dsp:nvSpPr>
      <dsp:spPr>
        <a:xfrm>
          <a:off x="2642992" y="2733018"/>
          <a:ext cx="1088725" cy="108872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900" kern="1200" dirty="0" smtClean="0"/>
            <a:t>BID</a:t>
          </a:r>
          <a:endParaRPr lang="es-UY" sz="900" kern="1200" dirty="0"/>
        </a:p>
      </dsp:txBody>
      <dsp:txXfrm>
        <a:off x="2642992" y="2733018"/>
        <a:ext cx="1088725" cy="1088725"/>
      </dsp:txXfrm>
    </dsp:sp>
    <dsp:sp modelId="{53CB052F-00EA-452E-963B-6D755CAA22D2}">
      <dsp:nvSpPr>
        <dsp:cNvPr id="0" name=""/>
        <dsp:cNvSpPr/>
      </dsp:nvSpPr>
      <dsp:spPr>
        <a:xfrm>
          <a:off x="1411786" y="2733018"/>
          <a:ext cx="1088725" cy="108872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900" kern="1200" dirty="0" smtClean="0"/>
            <a:t>ALADI</a:t>
          </a:r>
          <a:endParaRPr lang="es-UY" sz="900" kern="1200" dirty="0"/>
        </a:p>
      </dsp:txBody>
      <dsp:txXfrm>
        <a:off x="1411786" y="2733018"/>
        <a:ext cx="1088725" cy="1088725"/>
      </dsp:txXfrm>
    </dsp:sp>
    <dsp:sp modelId="{08304559-84CF-458D-A04F-25A9747E17F3}">
      <dsp:nvSpPr>
        <dsp:cNvPr id="0" name=""/>
        <dsp:cNvSpPr/>
      </dsp:nvSpPr>
      <dsp:spPr>
        <a:xfrm>
          <a:off x="644141" y="1770422"/>
          <a:ext cx="1088725" cy="108872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900" kern="1200" dirty="0" smtClean="0"/>
            <a:t>CITEL</a:t>
          </a:r>
          <a:endParaRPr lang="es-UY" sz="900" kern="1200" dirty="0"/>
        </a:p>
      </dsp:txBody>
      <dsp:txXfrm>
        <a:off x="644141" y="1770422"/>
        <a:ext cx="1088725" cy="1088725"/>
      </dsp:txXfrm>
    </dsp:sp>
    <dsp:sp modelId="{B69C1CE7-F181-45F0-B0A2-FC77DAB77CED}">
      <dsp:nvSpPr>
        <dsp:cNvPr id="0" name=""/>
        <dsp:cNvSpPr/>
      </dsp:nvSpPr>
      <dsp:spPr>
        <a:xfrm>
          <a:off x="918110" y="570084"/>
          <a:ext cx="1088725" cy="108872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900" kern="1200" dirty="0" smtClean="0"/>
            <a:t>UNCTAD</a:t>
          </a:r>
          <a:endParaRPr lang="es-UY" sz="900" kern="1200" dirty="0"/>
        </a:p>
      </dsp:txBody>
      <dsp:txXfrm>
        <a:off x="918110" y="570084"/>
        <a:ext cx="1088725" cy="10887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exagonCluster">
  <dgm:title val=""/>
  <dgm:desc val=""/>
  <dgm:catLst>
    <dgm:cat type="picture" pri="21000"/>
    <dgm:cat type="relationship" pri="3200"/>
    <dgm:cat type="pictureconvert" pri="2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21"/>
      <dgm:chPref val="21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3871"/>
        </dgm:alg>
        <dgm:constrLst>
          <dgm:constr type="primFontSz" for="des" ptType="node" op="equ" val="65"/>
          <dgm:constr type="l" for="ch" forName="text1" refType="w" fact="0.4525"/>
          <dgm:constr type="t" for="ch" forName="text1" refType="h" fact="0.346"/>
          <dgm:constr type="w" for="ch" forName="text1" refType="w" fact="0.5475"/>
          <dgm:constr type="h" for="ch" forName="text1" refType="h" fact="0.654"/>
          <dgm:constr type="l" for="ch" forName="textaccent1" refType="w" fact="0.4652"/>
          <dgm:constr type="t" for="ch" forName="textaccent1" refType="h" fact="0.6348"/>
          <dgm:constr type="w" for="ch" forName="textaccent1" refType="w" fact="0.0639"/>
          <dgm:constr type="h" for="ch" forName="textaccent1" refType="h" fact="0.0765"/>
          <dgm:constr type="l" for="ch" forName="image1" refType="w" fact="0"/>
          <dgm:constr type="t" for="ch" forName="image1" refType="h" fact="0"/>
          <dgm:constr type="w" for="ch" forName="image1" refType="w" fact="0.5468"/>
          <dgm:constr type="h" for="ch" forName="image1" refType="h" fact="0.6538"/>
          <dgm:constr type="l" for="ch" forName="imageaccent1" refType="w" fact="0.3702"/>
          <dgm:constr type="t" for="ch" forName="imageaccent1" refType="h" fact="0.5633"/>
          <dgm:constr type="w" for="ch" forName="imageaccent1" refType="w" fact="0.0639"/>
          <dgm:constr type="h" for="ch" forName="imageaccent1" refType="h" fact="0.0765"/>
        </dgm:constrLst>
      </dgm:if>
      <dgm:if name="Name3" axis="ch" ptType="node" func="cnt" op="equ" val="2">
        <dgm:alg type="composite">
          <dgm:param type="ar" val="2.6443"/>
        </dgm:alg>
        <dgm:constrLst>
          <dgm:constr type="primFontSz" for="des" ptType="node" op="equ" val="65"/>
          <dgm:constr type="l" for="ch" forName="text1" refType="w" fact="0.2383"/>
          <dgm:constr type="t" for="ch" forName="text1" refType="h" fact="0.3501"/>
          <dgm:constr type="w" for="ch" forName="text1" refType="w" fact="0.285"/>
          <dgm:constr type="h" for="ch" forName="text1" refType="h" fact="0.6499"/>
          <dgm:constr type="l" for="ch" forName="textaccent1" refType="w" fact="0.2472"/>
          <dgm:constr type="t" for="ch" forName="textaccent1" refType="h" fact="0.6371"/>
          <dgm:constr type="w" for="ch" forName="textaccent1" refType="w" fact="0.0333"/>
          <dgm:constr type="h" for="ch" forName="textaccent1" refType="h" fact="0.076"/>
          <dgm:constr type="l" for="ch" forName="image1" refType="w" fact="0"/>
          <dgm:constr type="t" for="ch" forName="image1" refType="h" fact="0"/>
          <dgm:constr type="w" for="ch" forName="image1" refType="w" fact="0.285"/>
          <dgm:constr type="h" for="ch" forName="image1" refType="h" fact="0.6499"/>
          <dgm:constr type="l" for="ch" forName="imageaccent1" refType="w" fact="0.1942"/>
          <dgm:constr type="t" for="ch" forName="imageaccent1" refType="h" fact="0.5602"/>
          <dgm:constr type="w" for="ch" forName="imageaccent1" refType="w" fact="0.0333"/>
          <dgm:constr type="h" for="ch" forName="imageaccent1" refType="h" fact="0.076"/>
          <dgm:constr type="l" for="ch" forName="text2" refType="w" fact="0.4767"/>
          <dgm:constr type="t" for="ch" forName="text2" refType="h" fact="0"/>
          <dgm:constr type="w" for="ch" forName="text2" refType="w" fact="0.285"/>
          <dgm:constr type="h" for="ch" forName="text2" refType="h" fact="0.6499"/>
          <dgm:constr type="l" for="ch" forName="textaccent2" refType="w" fact="0.6709"/>
          <dgm:constr type="t" for="ch" forName="textaccent2" refType="h" fact="0.5602"/>
          <dgm:constr type="w" for="ch" forName="textaccent2" refType="w" fact="0.0333"/>
          <dgm:constr type="h" for="ch" forName="textaccent2" refType="h" fact="0.076"/>
          <dgm:constr type="l" for="ch" forName="image2" refType="w" fact="0.715"/>
          <dgm:constr type="t" for="ch" forName="image2" refType="h" fact="0.3501"/>
          <dgm:constr type="w" for="ch" forName="image2" refType="w" fact="0.285"/>
          <dgm:constr type="h" for="ch" forName="image2" refType="h" fact="0.6499"/>
          <dgm:constr type="l" for="ch" forName="imageaccent2" refType="w" fact="0.7239"/>
          <dgm:constr type="t" for="ch" forName="imageaccent2" refType="h" fact="0.6371"/>
          <dgm:constr type="w" for="ch" forName="imageaccent2" refType="w" fact="0.0333"/>
          <dgm:constr type="h" for="ch" forName="imageaccent2" refType="h" fact="0.076"/>
        </dgm:constrLst>
      </dgm:if>
      <dgm:if name="Name4" axis="ch" ptType="node" func="cnt" op="equ" val="3">
        <dgm:alg type="composite">
          <dgm:param type="ar" val="1.5623"/>
        </dgm:alg>
        <dgm:constrLst>
          <dgm:constr type="primFontSz" for="des" ptType="node" op="equ" val="65"/>
          <dgm:constr type="l" for="ch" forName="text1" refType="w" fact="0.2402"/>
          <dgm:constr type="t" for="ch" forName="text1" refType="h" fact="0.6215"/>
          <dgm:constr type="w" for="ch" forName="text1" refType="w" fact="0.281"/>
          <dgm:constr type="h" for="ch" forName="text1" refType="h" fact="0.3785"/>
          <dgm:constr type="l" for="ch" forName="textaccent1" refType="w" fact="0.2475"/>
          <dgm:constr type="t" for="ch" forName="textaccent1" refType="h" fact="0.7886"/>
          <dgm:constr type="w" for="ch" forName="textaccent1" refType="w" fact="0.0329"/>
          <dgm:constr type="h" for="ch" forName="textaccent1" refType="h" fact="0.0443"/>
          <dgm:constr type="l" for="ch" forName="image1" refType="w" fact="0"/>
          <dgm:constr type="t" for="ch" forName="image1" refType="h" fact="0.4182"/>
          <dgm:constr type="w" for="ch" forName="image1" refType="w" fact="0.281"/>
          <dgm:constr type="h" for="ch" forName="image1" refType="h" fact="0.3785"/>
          <dgm:constr type="l" for="ch" forName="imageaccent1" refType="w" fact="0.1913"/>
          <dgm:constr type="t" for="ch" forName="imageaccent1" refType="h" fact="0.7467"/>
          <dgm:constr type="w" for="ch" forName="imageaccent1" refType="w" fact="0.0329"/>
          <dgm:constr type="h" for="ch" forName="imageaccent1" refType="h" fact="0.0443"/>
          <dgm:constr type="l" for="ch" forName="text2" refType="w" fact="0.4796"/>
          <dgm:constr type="t" for="ch" forName="text2" refType="h" fact="0.4137"/>
          <dgm:constr type="w" for="ch" forName="text2" refType="w" fact="0.281"/>
          <dgm:constr type="h" for="ch" forName="text2" refType="h" fact="0.3785"/>
          <dgm:constr type="l" for="ch" forName="textaccent2" refType="w" fact="0.6717"/>
          <dgm:constr type="t" for="ch" forName="textaccent2" refType="h" fact="0.7418"/>
          <dgm:constr type="w" for="ch" forName="textaccent2" refType="w" fact="0.0329"/>
          <dgm:constr type="h" for="ch" forName="textaccent2" refType="h" fact="0.0443"/>
          <dgm:constr type="l" for="ch" forName="image2" refType="w" fact="0.719"/>
          <dgm:constr type="t" for="ch" forName="image2" refType="h" fact="0.6215"/>
          <dgm:constr type="w" for="ch" forName="image2" refType="w" fact="0.281"/>
          <dgm:constr type="h" for="ch" forName="image2" refType="h" fact="0.3785"/>
          <dgm:constr type="l" for="ch" forName="imageaccent2" refType="w" fact="0.7263"/>
          <dgm:constr type="t" for="ch" forName="imageaccent2" refType="h" fact="0.7886"/>
          <dgm:constr type="w" for="ch" forName="imageaccent2" refType="w" fact="0.0329"/>
          <dgm:constr type="h" for="ch" forName="imageaccent2" refType="h" fact="0.0443"/>
          <dgm:constr type="l" for="ch" forName="text3" refType="w" fact="0.2402"/>
          <dgm:constr type="t" for="ch" forName="text3" refType="h" fact="0.2068"/>
          <dgm:constr type="w" for="ch" forName="text3" refType="w" fact="0.281"/>
          <dgm:constr type="h" for="ch" forName="text3" refType="h" fact="0.3785"/>
          <dgm:constr type="l" for="ch" forName="textaccent3" refType="w" fact="0.4307"/>
          <dgm:constr type="t" for="ch" forName="textaccent3" refType="h" fact="0.215"/>
          <dgm:constr type="w" for="ch" forName="textaccent3" refType="w" fact="0.0329"/>
          <dgm:constr type="h" for="ch" forName="textaccent3" refType="h" fact="0.0443"/>
          <dgm:constr type="l" for="ch" forName="image3" refType="w" fact="0.4796"/>
          <dgm:constr type="t" for="ch" forName="image3" refType="h" fact="0"/>
          <dgm:constr type="w" for="ch" forName="image3" refType="w" fact="0.281"/>
          <dgm:constr type="h" for="ch" forName="image3" refType="h" fact="0.3785"/>
          <dgm:constr type="l" for="ch" forName="imageaccent3" refType="w" fact="0.4879"/>
          <dgm:constr type="t" for="ch" forName="imageaccent3" refType="h" fact="0.1662"/>
          <dgm:constr type="w" for="ch" forName="imageaccent3" refType="w" fact="0.0329"/>
          <dgm:constr type="h" for="ch" forName="imageaccent3" refType="h" fact="0.0443"/>
        </dgm:constrLst>
      </dgm:if>
      <dgm:if name="Name5" axis="ch" ptType="node" func="cnt" op="equ" val="4">
        <dgm:alg type="composite">
          <dgm:param type="ar" val="1.943"/>
        </dgm:alg>
        <dgm:constrLst>
          <dgm:constr type="primFontSz" for="des" ptType="node" op="equ" val="65"/>
          <dgm:constr type="l" for="ch" forName="image2" refType="w" fact="0.5787"/>
          <dgm:constr type="t" for="ch" forName="image2" refType="h" fact="0.6208"/>
          <dgm:constr type="w" for="ch" forName="image2" refType="w" fact="0.227"/>
          <dgm:constr type="h" for="ch" forName="image2" refType="h" fact="0.3786"/>
          <dgm:constr type="l" for="ch" forName="text4" refType="w" fact="0.5787"/>
          <dgm:constr type="t" for="ch" forName="text4" refType="h" fact="0.2081"/>
          <dgm:constr type="w" for="ch" forName="text4" refType="w" fact="0.227"/>
          <dgm:constr type="h" for="ch" forName="text4" refType="h" fact="0.3786"/>
          <dgm:constr type="l" for="ch" forName="text2" refType="w" fact="0.3852"/>
          <dgm:constr type="t" for="ch" forName="text2" refType="h" fact="0.4127"/>
          <dgm:constr type="w" for="ch" forName="text2" refType="w" fact="0.227"/>
          <dgm:constr type="h" for="ch" forName="text2" refType="h" fact="0.3786"/>
          <dgm:constr type="l" for="ch" forName="image3" refType="w" fact="0.3852"/>
          <dgm:constr type="t" for="ch" forName="image3" refType="h" fact="0"/>
          <dgm:constr type="w" for="ch" forName="image3" refType="w" fact="0.227"/>
          <dgm:constr type="h" for="ch" forName="image3" refType="h" fact="0.3786"/>
          <dgm:constr type="l" for="ch" forName="text1" refType="w" fact="0.1927"/>
          <dgm:constr type="t" for="ch" forName="text1" refType="h" fact="0.6214"/>
          <dgm:constr type="w" for="ch" forName="text1" refType="w" fact="0.227"/>
          <dgm:constr type="h" for="ch" forName="text1" refType="h" fact="0.3786"/>
          <dgm:constr type="l" for="ch" forName="textaccent1" refType="w" fact="0.1998"/>
          <dgm:constr type="t" for="ch" forName="textaccent1" refType="h" fact="0.7887"/>
          <dgm:constr type="w" for="ch" forName="textaccent1" refType="w" fact="0.0265"/>
          <dgm:constr type="h" for="ch" forName="textaccent1" refType="h" fact="0.0444"/>
          <dgm:constr type="l" for="ch" forName="image1" refType="w" fact="0"/>
          <dgm:constr type="t" for="ch" forName="image1" refType="h" fact="0.4156"/>
          <dgm:constr type="w" for="ch" forName="image1" refType="w" fact="0.227"/>
          <dgm:constr type="h" for="ch" forName="image1" refType="h" fact="0.3786"/>
          <dgm:constr type="l" for="ch" forName="imageaccent1" refType="w" fact="0.1537"/>
          <dgm:constr type="t" for="ch" forName="imageaccent1" refType="h" fact="0.7417"/>
          <dgm:constr type="w" for="ch" forName="imageaccent1" refType="w" fact="0.0265"/>
          <dgm:constr type="h" for="ch" forName="imageaccent1" refType="h" fact="0.0444"/>
          <dgm:constr type="l" for="ch" forName="textaccent2" refType="w" fact="0.5407"/>
          <dgm:constr type="t" for="ch" forName="textaccent2" refType="h" fact="0.7384"/>
          <dgm:constr type="w" for="ch" forName="textaccent2" refType="w" fact="0.0265"/>
          <dgm:constr type="h" for="ch" forName="textaccent2" refType="h" fact="0.0444"/>
          <dgm:constr type="l" for="ch" forName="imageaccent2" refType="w" fact="0.5839"/>
          <dgm:constr type="t" for="ch" forName="imageaccent2" refType="h" fact="0.7904"/>
          <dgm:constr type="w" for="ch" forName="imageaccent2" refType="w" fact="0.0265"/>
          <dgm:constr type="h" for="ch" forName="imageaccent2" refType="h" fact="0.0444"/>
          <dgm:constr type="l" for="ch" forName="text3" refType="w" fact="0.1927"/>
          <dgm:constr type="t" for="ch" forName="text3" refType="h" fact="0.2087"/>
          <dgm:constr type="w" for="ch" forName="text3" refType="w" fact="0.227"/>
          <dgm:constr type="h" for="ch" forName="text3" refType="h" fact="0.3786"/>
          <dgm:constr type="l" for="ch" forName="textaccent3" refType="w" fact="0.3472"/>
          <dgm:constr type="t" for="ch" forName="textaccent3" refType="h" fact="0.2165"/>
          <dgm:constr type="w" for="ch" forName="textaccent3" refType="w" fact="0.0265"/>
          <dgm:constr type="h" for="ch" forName="textaccent3" refType="h" fact="0.0444"/>
          <dgm:constr type="l" for="ch" forName="imageaccent3" refType="w" fact="0.3904"/>
          <dgm:constr type="t" for="ch" forName="imageaccent3" refType="h" fact="0.1678"/>
          <dgm:constr type="w" for="ch" forName="imageaccent3" refType="w" fact="0.0265"/>
          <dgm:constr type="h" for="ch" forName="imageaccent3" refType="h" fact="0.0444"/>
          <dgm:constr type="l" for="ch" forName="textaccent4" refType="w" fact="0.7739"/>
          <dgm:constr type="t" for="ch" forName="textaccent4" refType="h" fact="0.3752"/>
          <dgm:constr type="w" for="ch" forName="textaccent4" refType="w" fact="0.0265"/>
          <dgm:constr type="h" for="ch" forName="textaccent4" refType="h" fact="0.0444"/>
          <dgm:constr type="l" for="ch" forName="image4" refType="w" fact="0.773"/>
          <dgm:constr type="t" for="ch" forName="image4" refType="h" fact="0.4162"/>
          <dgm:constr type="w" for="ch" forName="image4" refType="w" fact="0.227"/>
          <dgm:constr type="h" for="ch" forName="image4" refType="h" fact="0.3786"/>
          <dgm:constr type="l" for="ch" forName="imageaccent4" refType="w" fact="0.8188"/>
          <dgm:constr type="t" for="ch" forName="imageaccent4" refType="h" fact="0.4229"/>
          <dgm:constr type="w" for="ch" forName="imageaccent4" refType="w" fact="0.0265"/>
          <dgm:constr type="h" for="ch" forName="imageaccent4" refType="h" fact="0.0444"/>
        </dgm:constrLst>
      </dgm:if>
      <dgm:if name="Name6" axis="ch" ptType="node" func="cnt" op="equ" val="5">
        <dgm:alg type="composite">
          <dgm:param type="ar" val="2.3203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4193"/>
          <dgm:constr type="w" for="ch" forName="image4" refType="w" fact="0.1886"/>
          <dgm:constr type="h" for="ch" forName="image4" refType="h" fact="0.3757"/>
          <dgm:constr type="l" for="ch" forName="text5" refType="w" fact="0.6491"/>
          <dgm:constr type="t" for="ch" forName="text5" refType="h" fact="0.004"/>
          <dgm:constr type="w" for="ch" forName="text5" refType="w" fact="0.1886"/>
          <dgm:constr type="h" for="ch" forName="text5" refType="h" fact="0.3757"/>
          <dgm:constr type="l" for="ch" forName="image5" refType="w" fact="0.8114"/>
          <dgm:constr type="t" for="ch" forName="image5" refType="h" fact="0.2136"/>
          <dgm:constr type="w" for="ch" forName="image5" refType="w" fact="0.1886"/>
          <dgm:constr type="h" for="ch" forName="image5" refType="h" fact="0.3757"/>
          <dgm:constr type="l" for="ch" forName="image2" refType="w" fact="0.4868"/>
          <dgm:constr type="t" for="ch" forName="image2" refType="h" fact="0.6235"/>
          <dgm:constr type="w" for="ch" forName="image2" refType="w" fact="0.1886"/>
          <dgm:constr type="h" for="ch" forName="image2" refType="h" fact="0.3757"/>
          <dgm:constr type="l" for="ch" forName="text4" refType="w" fact="0.4868"/>
          <dgm:constr type="t" for="ch" forName="text4" refType="h" fact="0.2081"/>
          <dgm:constr type="w" for="ch" forName="text4" refType="w" fact="0.1886"/>
          <dgm:constr type="h" for="ch" forName="text4" refType="h" fact="0.3757"/>
          <dgm:constr type="l" for="ch" forName="text2" refType="w" fact="0.3246"/>
          <dgm:constr type="t" for="ch" forName="text2" refType="h" fact="0.4154"/>
          <dgm:constr type="w" for="ch" forName="text2" refType="w" fact="0.1886"/>
          <dgm:constr type="h" for="ch" forName="text2" refType="h" fact="0.3757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757"/>
          <dgm:constr type="l" for="ch" forName="text1" refType="w" fact="0.1623"/>
          <dgm:constr type="t" for="ch" forName="text1" refType="h" fact="0.6243"/>
          <dgm:constr type="w" for="ch" forName="text1" refType="w" fact="0.1886"/>
          <dgm:constr type="h" for="ch" forName="text1" refType="h" fact="0.3757"/>
          <dgm:constr type="l" for="ch" forName="text3" refType="w" fact="0.1623"/>
          <dgm:constr type="t" for="ch" forName="text3" refType="h" fact="0.2089"/>
          <dgm:constr type="w" for="ch" forName="text3" refType="w" fact="0.1886"/>
          <dgm:constr type="h" for="ch" forName="text3" refType="h" fact="0.3757"/>
          <dgm:constr type="l" for="ch" forName="textaccent1" refType="w" fact="0.1668"/>
          <dgm:constr type="t" for="ch" forName="textaccent1" refType="h" fact="0.7923"/>
          <dgm:constr type="w" for="ch" forName="textaccent1" refType="w" fact="0.022"/>
          <dgm:constr type="h" for="ch" forName="textaccent1" refType="h" fact="0.044"/>
          <dgm:constr type="l" for="ch" forName="image1" refType="w" fact="0"/>
          <dgm:constr type="t" for="ch" forName="image1" refType="h" fact="0.4166"/>
          <dgm:constr type="w" for="ch" forName="image1" refType="w" fact="0.1886"/>
          <dgm:constr type="h" for="ch" forName="image1" refType="h" fact="0.3757"/>
          <dgm:constr type="l" for="ch" forName="imageaccent1" refType="w" fact="0.1292"/>
          <dgm:constr type="t" for="ch" forName="imageaccent1" refType="h" fact="0.7424"/>
          <dgm:constr type="w" for="ch" forName="imageaccent1" refType="w" fact="0.022"/>
          <dgm:constr type="h" for="ch" forName="imageaccent1" refType="h" fact="0.044"/>
          <dgm:constr type="l" for="ch" forName="textaccent2" refType="w" fact="0.4544"/>
          <dgm:constr type="t" for="ch" forName="textaccent2" refType="h" fact="0.7404"/>
          <dgm:constr type="w" for="ch" forName="textaccent2" refType="w" fact="0.022"/>
          <dgm:constr type="h" for="ch" forName="textaccent2" refType="h" fact="0.044"/>
          <dgm:constr type="l" for="ch" forName="imageaccent2" refType="w" fact="0.4914"/>
          <dgm:constr type="t" for="ch" forName="imageaccent2" refType="h" fact="0.7907"/>
          <dgm:constr type="w" for="ch" forName="imageaccent2" refType="w" fact="0.022"/>
          <dgm:constr type="h" for="ch" forName="imageaccent2" refType="h" fact="0.044"/>
          <dgm:constr type="l" for="ch" forName="textaccent3" refType="w" fact="0.2915"/>
          <dgm:constr type="t" for="ch" forName="textaccent3" refType="h" fact="0.216"/>
          <dgm:constr type="w" for="ch" forName="textaccent3" refType="w" fact="0.022"/>
          <dgm:constr type="h" for="ch" forName="textaccent3" refType="h" fact="0.044"/>
          <dgm:constr type="l" for="ch" forName="imageaccent3" refType="w" fact="0.3299"/>
          <dgm:constr type="t" for="ch" forName="imageaccent3" refType="h" fact="0.1665"/>
          <dgm:constr type="w" for="ch" forName="imageaccent3" refType="w" fact="0.022"/>
          <dgm:constr type="h" for="ch" forName="imageaccent3" refType="h" fact="0.044"/>
          <dgm:constr type="l" for="ch" forName="textaccent4" refType="w" fact="0.65"/>
          <dgm:constr type="t" for="ch" forName="textaccent4" refType="h" fact="0.3746"/>
          <dgm:constr type="w" for="ch" forName="textaccent4" refType="w" fact="0.022"/>
          <dgm:constr type="h" for="ch" forName="textaccent4" refType="h" fact="0.044"/>
          <dgm:constr type="l" for="ch" forName="imageaccent4" refType="w" fact="0.6859"/>
          <dgm:constr type="t" for="ch" forName="imageaccent4" refType="h" fact="0.4261"/>
          <dgm:constr type="w" for="ch" forName="imageaccent4" refType="w" fact="0.022"/>
          <dgm:constr type="h" for="ch" forName="imageaccent4" refType="h" fact="0.044"/>
          <dgm:constr type="l" for="ch" forName="textaccent5" refType="w" fact="0.8123"/>
          <dgm:constr type="t" for="ch" forName="textaccent5" refType="h" fact="0.1724"/>
          <dgm:constr type="w" for="ch" forName="textaccent5" refType="w" fact="0.022"/>
          <dgm:constr type="h" for="ch" forName="textaccent5" refType="h" fact="0.044"/>
          <dgm:constr type="l" for="ch" forName="imageaccent5" refType="w" fact="0.849"/>
          <dgm:constr type="t" for="ch" forName="imageaccent5" refType="h" fact="0.222"/>
          <dgm:constr type="w" for="ch" forName="imageaccent5" refType="w" fact="0.022"/>
          <dgm:constr type="h" for="ch" forName="imageaccent5" refType="h" fact="0.044"/>
        </dgm:constrLst>
      </dgm:if>
      <dgm:if name="Name7" axis="ch" ptType="node" func="cnt" op="equ" val="6">
        <dgm:alg type="composite">
          <dgm:param type="ar" val="1.9179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3466"/>
          <dgm:constr type="w" for="ch" forName="image4" refType="w" fact="0.1886"/>
          <dgm:constr type="h" for="ch" forName="image4" refType="h" fact="0.3106"/>
          <dgm:constr type="l" for="ch" forName="text5" refType="w" fact="0.6491"/>
          <dgm:constr type="t" for="ch" forName="text5" refType="h" fact="0.0033"/>
          <dgm:constr type="w" for="ch" forName="text5" refType="w" fact="0.1886"/>
          <dgm:constr type="h" for="ch" forName="text5" refType="h" fact="0.3106"/>
          <dgm:constr type="l" for="ch" forName="image5" refType="w" fact="0.8114"/>
          <dgm:constr type="t" for="ch" forName="image5" refType="h" fact="0.1766"/>
          <dgm:constr type="w" for="ch" forName="image5" refType="w" fact="0.1886"/>
          <dgm:constr type="h" for="ch" forName="image5" refType="h" fact="0.3106"/>
          <dgm:constr type="l" for="ch" forName="image2" refType="w" fact="0.4868"/>
          <dgm:constr type="t" for="ch" forName="image2" refType="h" fact="0.5154"/>
          <dgm:constr type="w" for="ch" forName="image2" refType="w" fact="0.1886"/>
          <dgm:constr type="h" for="ch" forName="image2" refType="h" fact="0.3106"/>
          <dgm:constr type="l" for="ch" forName="text4" refType="w" fact="0.4868"/>
          <dgm:constr type="t" for="ch" forName="text4" refType="h" fact="0.172"/>
          <dgm:constr type="w" for="ch" forName="text4" refType="w" fact="0.1886"/>
          <dgm:constr type="h" for="ch" forName="text4" refType="h" fact="0.3106"/>
          <dgm:constr type="l" for="ch" forName="text2" refType="w" fact="0.3246"/>
          <dgm:constr type="t" for="ch" forName="text2" refType="h" fact="0.3434"/>
          <dgm:constr type="w" for="ch" forName="text2" refType="w" fact="0.1886"/>
          <dgm:constr type="h" for="ch" forName="text2" refType="h" fact="0.3106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106"/>
          <dgm:constr type="l" for="ch" forName="text1" refType="w" fact="0.1623"/>
          <dgm:constr type="t" for="ch" forName="text1" refType="h" fact="0.516"/>
          <dgm:constr type="w" for="ch" forName="text1" refType="w" fact="0.1886"/>
          <dgm:constr type="h" for="ch" forName="text1" refType="h" fact="0.3106"/>
          <dgm:constr type="l" for="ch" forName="text3" refType="w" fact="0.1623"/>
          <dgm:constr type="t" for="ch" forName="text3" refType="h" fact="0.1727"/>
          <dgm:constr type="w" for="ch" forName="text3" refType="w" fact="0.1886"/>
          <dgm:constr type="h" for="ch" forName="text3" refType="h" fact="0.3106"/>
          <dgm:constr type="l" for="ch" forName="textaccent1" refType="w" fact="0.1668"/>
          <dgm:constr type="t" for="ch" forName="textaccent1" refType="h" fact="0.6549"/>
          <dgm:constr type="w" for="ch" forName="textaccent1" refType="w" fact="0.022"/>
          <dgm:constr type="h" for="ch" forName="textaccent1" refType="h" fact="0.0364"/>
          <dgm:constr type="l" for="ch" forName="image1" refType="w" fact="0"/>
          <dgm:constr type="t" for="ch" forName="image1" refType="h" fact="0.3443"/>
          <dgm:constr type="w" for="ch" forName="image1" refType="w" fact="0.1886"/>
          <dgm:constr type="h" for="ch" forName="image1" refType="h" fact="0.3106"/>
          <dgm:constr type="l" for="ch" forName="imageaccent1" refType="w" fact="0.1292"/>
          <dgm:constr type="t" for="ch" forName="imageaccent1" refType="h" fact="0.6137"/>
          <dgm:constr type="w" for="ch" forName="imageaccent1" refType="w" fact="0.022"/>
          <dgm:constr type="h" for="ch" forName="imageaccent1" refType="h" fact="0.0364"/>
          <dgm:constr type="l" for="ch" forName="textaccent2" refType="w" fact="0.4544"/>
          <dgm:constr type="t" for="ch" forName="textaccent2" refType="h" fact="0.612"/>
          <dgm:constr type="w" for="ch" forName="textaccent2" refType="w" fact="0.022"/>
          <dgm:constr type="h" for="ch" forName="textaccent2" refType="h" fact="0.0364"/>
          <dgm:constr type="l" for="ch" forName="imageaccent2" refType="w" fact="0.4914"/>
          <dgm:constr type="t" for="ch" forName="imageaccent2" refType="h" fact="0.6536"/>
          <dgm:constr type="w" for="ch" forName="imageaccent2" refType="w" fact="0.022"/>
          <dgm:constr type="h" for="ch" forName="imageaccent2" refType="h" fact="0.0364"/>
          <dgm:constr type="l" for="ch" forName="textaccent3" refType="w" fact="0.2915"/>
          <dgm:constr type="t" for="ch" forName="textaccent3" refType="h" fact="0.1786"/>
          <dgm:constr type="w" for="ch" forName="textaccent3" refType="w" fact="0.022"/>
          <dgm:constr type="h" for="ch" forName="textaccent3" refType="h" fact="0.0364"/>
          <dgm:constr type="l" for="ch" forName="imageaccent3" refType="w" fact="0.3299"/>
          <dgm:constr type="t" for="ch" forName="imageaccent3" refType="h" fact="0.1376"/>
          <dgm:constr type="w" for="ch" forName="imageaccent3" refType="w" fact="0.022"/>
          <dgm:constr type="h" for="ch" forName="imageaccent3" refType="h" fact="0.0364"/>
          <dgm:constr type="l" for="ch" forName="textaccent4" refType="w" fact="0.65"/>
          <dgm:constr type="t" for="ch" forName="textaccent4" refType="h" fact="0.3096"/>
          <dgm:constr type="w" for="ch" forName="textaccent4" refType="w" fact="0.022"/>
          <dgm:constr type="h" for="ch" forName="textaccent4" refType="h" fact="0.0364"/>
          <dgm:constr type="l" for="ch" forName="imageaccent4" refType="w" fact="0.6859"/>
          <dgm:constr type="t" for="ch" forName="imageaccent4" refType="h" fact="0.3522"/>
          <dgm:constr type="w" for="ch" forName="imageaccent4" refType="w" fact="0.022"/>
          <dgm:constr type="h" for="ch" forName="imageaccent4" refType="h" fact="0.0364"/>
          <dgm:constr type="l" for="ch" forName="textaccent5" refType="w" fact="0.8123"/>
          <dgm:constr type="t" for="ch" forName="textaccent5" refType="h" fact="0.1425"/>
          <dgm:constr type="w" for="ch" forName="textaccent5" refType="w" fact="0.022"/>
          <dgm:constr type="h" for="ch" forName="textaccent5" refType="h" fact="0.0364"/>
          <dgm:constr type="l" for="ch" forName="imageaccent5" refType="w" fact="0.849"/>
          <dgm:constr type="t" for="ch" forName="imageaccent5" refType="h" fact="0.1835"/>
          <dgm:constr type="w" for="ch" forName="imageaccent5" refType="w" fact="0.022"/>
          <dgm:constr type="h" for="ch" forName="imageaccent5" refType="h" fact="0.0364"/>
          <dgm:constr type="l" for="ch" forName="image6" refType="w" fact="0.6491"/>
          <dgm:constr type="t" for="ch" forName="image6" refType="h" fact="0.6894"/>
          <dgm:constr type="w" for="ch" forName="image6" refType="w" fact="0.1886"/>
          <dgm:constr type="h" for="ch" forName="image6" refType="h" fact="0.3106"/>
          <dgm:constr type="l" for="ch" forName="text6" refType="w" fact="0.8114"/>
          <dgm:constr type="t" for="ch" forName="text6" refType="h" fact="0.5194"/>
          <dgm:constr type="w" for="ch" forName="text6" refType="w" fact="0.1886"/>
          <dgm:constr type="h" for="ch" forName="text6" refType="h" fact="0.3106"/>
          <dgm:constr type="l" for="ch" forName="imageaccent6" refType="w" fact="0.8138"/>
          <dgm:constr type="t" for="ch" forName="imageaccent6" refType="h" fact="0.8257"/>
          <dgm:constr type="w" for="ch" forName="imageaccent6" refType="w" fact="0.022"/>
          <dgm:constr type="h" for="ch" forName="imageaccent6" refType="h" fact="0.0364"/>
          <dgm:constr type="l" for="ch" forName="textaccent6" refType="w" fact="0.8488"/>
          <dgm:constr type="t" for="ch" forName="textaccent6" refType="h" fact="0.7914"/>
          <dgm:constr type="w" for="ch" forName="textaccent6" refType="w" fact="0.022"/>
          <dgm:constr type="h" for="ch" forName="textaccent6" refType="h" fact="0.0364"/>
        </dgm:constrLst>
      </dgm:if>
      <dgm:if name="Name8" axis="ch" ptType="node" func="cnt" op="equ" val="7">
        <dgm:alg type="composite">
          <dgm:param type="ar" val="1.6382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2961"/>
          <dgm:constr type="w" for="ch" forName="image4" refType="w" fact="0.1886"/>
          <dgm:constr type="h" for="ch" forName="image4" refType="h" fact="0.2653"/>
          <dgm:constr type="l" for="ch" forName="text5" refType="w" fact="0.6491"/>
          <dgm:constr type="t" for="ch" forName="text5" refType="h" fact="0.0028"/>
          <dgm:constr type="w" for="ch" forName="text5" refType="w" fact="0.1886"/>
          <dgm:constr type="h" for="ch" forName="text5" refType="h" fact="0.2653"/>
          <dgm:constr type="l" for="ch" forName="image5" refType="w" fact="0.8114"/>
          <dgm:constr type="t" for="ch" forName="image5" refType="h" fact="0.1508"/>
          <dgm:constr type="w" for="ch" forName="image5" refType="w" fact="0.1886"/>
          <dgm:constr type="h" for="ch" forName="image5" refType="h" fact="0.2653"/>
          <dgm:constr type="l" for="ch" forName="image2" refType="w" fact="0.4868"/>
          <dgm:constr type="t" for="ch" forName="image2" refType="h" fact="0.4402"/>
          <dgm:constr type="w" for="ch" forName="image2" refType="w" fact="0.1886"/>
          <dgm:constr type="h" for="ch" forName="image2" refType="h" fact="0.2653"/>
          <dgm:constr type="l" for="ch" forName="text4" refType="w" fact="0.4868"/>
          <dgm:constr type="t" for="ch" forName="text4" refType="h" fact="0.1469"/>
          <dgm:constr type="w" for="ch" forName="text4" refType="w" fact="0.1886"/>
          <dgm:constr type="h" for="ch" forName="text4" refType="h" fact="0.2653"/>
          <dgm:constr type="l" for="ch" forName="text2" refType="w" fact="0.3246"/>
          <dgm:constr type="t" for="ch" forName="text2" refType="h" fact="0.2933"/>
          <dgm:constr type="w" for="ch" forName="text2" refType="w" fact="0.1886"/>
          <dgm:constr type="h" for="ch" forName="text2" refType="h" fact="0.2653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2653"/>
          <dgm:constr type="l" for="ch" forName="text1" refType="w" fact="0.1623"/>
          <dgm:constr type="t" for="ch" forName="text1" refType="h" fact="0.4408"/>
          <dgm:constr type="w" for="ch" forName="text1" refType="w" fact="0.1886"/>
          <dgm:constr type="h" for="ch" forName="text1" refType="h" fact="0.2653"/>
          <dgm:constr type="l" for="ch" forName="text3" refType="w" fact="0.1623"/>
          <dgm:constr type="t" for="ch" forName="text3" refType="h" fact="0.1475"/>
          <dgm:constr type="w" for="ch" forName="text3" refType="w" fact="0.1886"/>
          <dgm:constr type="h" for="ch" forName="text3" refType="h" fact="0.2653"/>
          <dgm:constr type="l" for="ch" forName="textaccent1" refType="w" fact="0.1668"/>
          <dgm:constr type="t" for="ch" forName="textaccent1" refType="h" fact="0.5594"/>
          <dgm:constr type="w" for="ch" forName="textaccent1" refType="w" fact="0.022"/>
          <dgm:constr type="h" for="ch" forName="textaccent1" refType="h" fact="0.0311"/>
          <dgm:constr type="l" for="ch" forName="image1" refType="w" fact="0"/>
          <dgm:constr type="t" for="ch" forName="image1" refType="h" fact="0.2941"/>
          <dgm:constr type="w" for="ch" forName="image1" refType="w" fact="0.1886"/>
          <dgm:constr type="h" for="ch" forName="image1" refType="h" fact="0.2653"/>
          <dgm:constr type="l" for="ch" forName="imageaccent1" refType="w" fact="0.1292"/>
          <dgm:constr type="t" for="ch" forName="imageaccent1" refType="h" fact="0.5242"/>
          <dgm:constr type="w" for="ch" forName="imageaccent1" refType="w" fact="0.022"/>
          <dgm:constr type="h" for="ch" forName="imageaccent1" refType="h" fact="0.0311"/>
          <dgm:constr type="l" for="ch" forName="textaccent2" refType="w" fact="0.4544"/>
          <dgm:constr type="t" for="ch" forName="textaccent2" refType="h" fact="0.5228"/>
          <dgm:constr type="w" for="ch" forName="textaccent2" refType="w" fact="0.022"/>
          <dgm:constr type="h" for="ch" forName="textaccent2" refType="h" fact="0.0311"/>
          <dgm:constr type="l" for="ch" forName="imageaccent2" refType="w" fact="0.4914"/>
          <dgm:constr type="t" for="ch" forName="imageaccent2" refType="h" fact="0.5583"/>
          <dgm:constr type="w" for="ch" forName="imageaccent2" refType="w" fact="0.022"/>
          <dgm:constr type="h" for="ch" forName="imageaccent2" refType="h" fact="0.0311"/>
          <dgm:constr type="l" for="ch" forName="textaccent3" refType="w" fact="0.2907"/>
          <dgm:constr type="t" for="ch" forName="textaccent3" refType="h" fact="0.1511"/>
          <dgm:constr type="w" for="ch" forName="textaccent3" refType="w" fact="0.022"/>
          <dgm:constr type="h" for="ch" forName="textaccent3" refType="h" fact="0.0311"/>
          <dgm:constr type="l" for="ch" forName="imageaccent3" refType="w" fact="0.3299"/>
          <dgm:constr type="t" for="ch" forName="imageaccent3" refType="h" fact="0.1175"/>
          <dgm:constr type="w" for="ch" forName="imageaccent3" refType="w" fact="0.022"/>
          <dgm:constr type="h" for="ch" forName="imageaccent3" refType="h" fact="0.0311"/>
          <dgm:constr type="l" for="ch" forName="textaccent4" refType="w" fact="0.65"/>
          <dgm:constr type="t" for="ch" forName="textaccent4" refType="h" fact="0.2645"/>
          <dgm:constr type="w" for="ch" forName="textaccent4" refType="w" fact="0.022"/>
          <dgm:constr type="h" for="ch" forName="textaccent4" refType="h" fact="0.0311"/>
          <dgm:constr type="l" for="ch" forName="imageaccent4" refType="w" fact="0.6859"/>
          <dgm:constr type="t" for="ch" forName="imageaccent4" refType="h" fact="0.3008"/>
          <dgm:constr type="w" for="ch" forName="imageaccent4" refType="w" fact="0.022"/>
          <dgm:constr type="h" for="ch" forName="imageaccent4" refType="h" fact="0.0311"/>
          <dgm:constr type="l" for="ch" forName="textaccent5" refType="w" fact="0.8123"/>
          <dgm:constr type="t" for="ch" forName="textaccent5" refType="h" fact="0.1217"/>
          <dgm:constr type="w" for="ch" forName="textaccent5" refType="w" fact="0.022"/>
          <dgm:constr type="h" for="ch" forName="textaccent5" refType="h" fact="0.0311"/>
          <dgm:constr type="l" for="ch" forName="imageaccent5" refType="w" fact="0.849"/>
          <dgm:constr type="t" for="ch" forName="imageaccent5" refType="h" fact="0.1567"/>
          <dgm:constr type="w" for="ch" forName="imageaccent5" refType="w" fact="0.022"/>
          <dgm:constr type="h" for="ch" forName="imageaccent5" refType="h" fact="0.0311"/>
          <dgm:constr type="l" for="ch" forName="image6" refType="w" fact="0.6491"/>
          <dgm:constr type="t" for="ch" forName="image6" refType="h" fact="0.5889"/>
          <dgm:constr type="w" for="ch" forName="image6" refType="w" fact="0.1886"/>
          <dgm:constr type="h" for="ch" forName="image6" refType="h" fact="0.2653"/>
          <dgm:constr type="l" for="ch" forName="text6" refType="w" fact="0.8114"/>
          <dgm:constr type="t" for="ch" forName="text6" refType="h" fact="0.4436"/>
          <dgm:constr type="w" for="ch" forName="text6" refType="w" fact="0.1886"/>
          <dgm:constr type="h" for="ch" forName="text6" refType="h" fact="0.2653"/>
          <dgm:constr type="l" for="ch" forName="imageaccent6" refType="w" fact="0.8138"/>
          <dgm:constr type="t" for="ch" forName="imageaccent6" refType="h" fact="0.7053"/>
          <dgm:constr type="w" for="ch" forName="imageaccent6" refType="w" fact="0.022"/>
          <dgm:constr type="h" for="ch" forName="imageaccent6" refType="h" fact="0.0311"/>
          <dgm:constr type="l" for="ch" forName="textaccent6" refType="w" fact="0.8488"/>
          <dgm:constr type="t" for="ch" forName="textaccent6" refType="h" fact="0.676"/>
          <dgm:constr type="w" for="ch" forName="textaccent6" refType="w" fact="0.022"/>
          <dgm:constr type="h" for="ch" forName="textaccent6" refType="h" fact="0.0311"/>
          <dgm:constr type="l" for="ch" forName="text7" refType="w" fact="0.3244"/>
          <dgm:constr type="t" for="ch" forName="text7" refType="h" fact="0.5872"/>
          <dgm:constr type="w" for="ch" forName="text7" refType="w" fact="0.1886"/>
          <dgm:constr type="h" for="ch" forName="text7" refType="h" fact="0.2653"/>
          <dgm:constr type="l" for="ch" forName="image7" refType="w" fact="0.1622"/>
          <dgm:constr type="t" for="ch" forName="image7" refType="h" fact="0.7347"/>
          <dgm:constr type="w" for="ch" forName="image7" refType="w" fact="0.1886"/>
          <dgm:constr type="h" for="ch" forName="image7" refType="h" fact="0.2653"/>
          <dgm:constr type="l" for="ch" forName="imageaccent7" refType="w" fact="0.2905"/>
          <dgm:constr type="t" for="ch" forName="imageaccent7" refType="h" fact="0.7384"/>
          <dgm:constr type="w" for="ch" forName="imageaccent7" refType="w" fact="0.022"/>
          <dgm:constr type="h" for="ch" forName="imageaccent7" refType="h" fact="0.0311"/>
          <dgm:constr type="l" for="ch" forName="textaccent7" refType="w" fact="0.3298"/>
          <dgm:constr type="t" for="ch" forName="textaccent7" refType="h" fact="0.7048"/>
          <dgm:constr type="w" for="ch" forName="textaccent7" refType="w" fact="0.022"/>
          <dgm:constr type="h" for="ch" forName="textaccent7" refType="h" fact="0.0311"/>
        </dgm:constrLst>
      </dgm:if>
      <dgm:if name="Name9" axis="ch" ptType="node" func="cnt" op="equ" val="8">
        <dgm:alg type="composite">
          <dgm:param type="ar" val="1.8974"/>
        </dgm:alg>
        <dgm:constrLst>
          <dgm:constr type="primFontSz" for="des" ptType="node" op="equ" val="65"/>
          <dgm:constr type="l" for="ch" forName="image4" refType="w" fact="0.5589"/>
          <dgm:constr type="t" for="ch" forName="image4" refType="h" fact="0.2952"/>
          <dgm:constr type="w" for="ch" forName="image4" refType="w" fact="0.1624"/>
          <dgm:constr type="h" for="ch" forName="image4" refType="h" fact="0.2645"/>
          <dgm:constr type="l" for="ch" forName="text5" refType="w" fact="0.5589"/>
          <dgm:constr type="t" for="ch" forName="text5" refType="h" fact="0.0028"/>
          <dgm:constr type="w" for="ch" forName="text5" refType="w" fact="0.1624"/>
          <dgm:constr type="h" for="ch" forName="text5" refType="h" fact="0.2645"/>
          <dgm:constr type="l" for="ch" forName="image5" refType="w" fact="0.6986"/>
          <dgm:constr type="t" for="ch" forName="image5" refType="h" fact="0.1504"/>
          <dgm:constr type="w" for="ch" forName="image5" refType="w" fact="0.1624"/>
          <dgm:constr type="h" for="ch" forName="image5" refType="h" fact="0.2645"/>
          <dgm:constr type="l" for="ch" forName="image2" refType="w" fact="0.4192"/>
          <dgm:constr type="t" for="ch" forName="image2" refType="h" fact="0.439"/>
          <dgm:constr type="w" for="ch" forName="image2" refType="w" fact="0.1624"/>
          <dgm:constr type="h" for="ch" forName="image2" refType="h" fact="0.2645"/>
          <dgm:constr type="l" for="ch" forName="text4" refType="w" fact="0.4192"/>
          <dgm:constr type="t" for="ch" forName="text4" refType="h" fact="0.1465"/>
          <dgm:constr type="w" for="ch" forName="text4" refType="w" fact="0.1624"/>
          <dgm:constr type="h" for="ch" forName="text4" refType="h" fact="0.2645"/>
          <dgm:constr type="l" for="ch" forName="text2" refType="w" fact="0.2794"/>
          <dgm:constr type="t" for="ch" forName="text2" refType="h" fact="0.2925"/>
          <dgm:constr type="w" for="ch" forName="text2" refType="w" fact="0.1624"/>
          <dgm:constr type="h" for="ch" forName="text2" refType="h" fact="0.2645"/>
          <dgm:constr type="l" for="ch" forName="image3" refType="w" fact="0.2794"/>
          <dgm:constr type="t" for="ch" forName="image3" refType="h" fact="0"/>
          <dgm:constr type="w" for="ch" forName="image3" refType="w" fact="0.1624"/>
          <dgm:constr type="h" for="ch" forName="image3" refType="h" fact="0.2645"/>
          <dgm:constr type="l" for="ch" forName="text1" refType="w" fact="0.1397"/>
          <dgm:constr type="t" for="ch" forName="text1" refType="h" fact="0.4395"/>
          <dgm:constr type="w" for="ch" forName="text1" refType="w" fact="0.1624"/>
          <dgm:constr type="h" for="ch" forName="text1" refType="h" fact="0.2645"/>
          <dgm:constr type="l" for="ch" forName="text3" refType="w" fact="0.1397"/>
          <dgm:constr type="t" for="ch" forName="text3" refType="h" fact="0.1471"/>
          <dgm:constr type="w" for="ch" forName="text3" refType="w" fact="0.1624"/>
          <dgm:constr type="h" for="ch" forName="text3" refType="h" fact="0.2645"/>
          <dgm:constr type="l" for="ch" forName="textaccent1" refType="w" fact="0.1436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4"/>
          <dgm:constr type="h" for="ch" forName="image1" refType="h" fact="0.2645"/>
          <dgm:constr type="l" for="ch" forName="imageaccent1" refType="w" fact="0.1112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2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31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2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41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6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5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93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1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9"/>
          <dgm:constr type="t" for="ch" forName="image6" refType="h" fact="0.5872"/>
          <dgm:constr type="w" for="ch" forName="image6" refType="w" fact="0.1624"/>
          <dgm:constr type="h" for="ch" forName="image6" refType="h" fact="0.2645"/>
          <dgm:constr type="l" for="ch" forName="text6" refType="w" fact="0.6986"/>
          <dgm:constr type="t" for="ch" forName="text6" refType="h" fact="0.4424"/>
          <dgm:constr type="w" for="ch" forName="text6" refType="w" fact="0.1624"/>
          <dgm:constr type="h" for="ch" forName="text6" refType="h" fact="0.2645"/>
          <dgm:constr type="l" for="ch" forName="imageaccent6" refType="w" fact="0.7007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8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3"/>
          <dgm:constr type="t" for="ch" forName="text7" refType="h" fact="0.5856"/>
          <dgm:constr type="w" for="ch" forName="text7" refType="w" fact="0.1624"/>
          <dgm:constr type="h" for="ch" forName="text7" refType="h" fact="0.2645"/>
          <dgm:constr type="l" for="ch" forName="image7" refType="w" fact="0.1396"/>
          <dgm:constr type="t" for="ch" forName="image7" refType="h" fact="0.7326"/>
          <dgm:constr type="w" for="ch" forName="image7" refType="w" fact="0.1624"/>
          <dgm:constr type="h" for="ch" forName="image7" refType="h" fact="0.2645"/>
          <dgm:constr type="l" for="ch" forName="imageaccent7" refType="w" fact="0.2501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4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9"/>
          <dgm:constr type="t" for="ch" forName="image8" refType="h" fact="0.7355"/>
          <dgm:constr type="w" for="ch" forName="image8" refType="w" fact="0.1624"/>
          <dgm:constr type="h" for="ch" forName="image8" refType="h" fact="0.2645"/>
          <dgm:constr type="l" for="ch" forName="text8" refType="w" fact="0.8376"/>
          <dgm:constr type="t" for="ch" forName="text8" refType="h" fact="0.5906"/>
          <dgm:constr type="w" for="ch" forName="text8" refType="w" fact="0.1624"/>
          <dgm:constr type="h" for="ch" forName="text8" refType="h" fact="0.2645"/>
          <dgm:constr type="l" for="ch" forName="imageaccent8" refType="w" fact="0.8397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8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</dgm:constrLst>
      </dgm:if>
      <dgm:if name="Name10" axis="ch" ptType="node" func="cnt" op="equ" val="9">
        <dgm:alg type="composite">
          <dgm:param type="ar" val="1.8986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952"/>
          <dgm:constr type="w" for="ch" forName="image4" refType="w" fact="0.1623"/>
          <dgm:constr type="h" for="ch" forName="image4" refType="h" fact="0.2645"/>
          <dgm:constr type="l" for="ch" forName="text5" refType="w" fact="0.5585"/>
          <dgm:constr type="t" for="ch" forName="text5" refType="h" fact="0.0028"/>
          <dgm:constr type="w" for="ch" forName="text5" refType="w" fact="0.1623"/>
          <dgm:constr type="h" for="ch" forName="text5" refType="h" fact="0.2645"/>
          <dgm:constr type="l" for="ch" forName="image5" refType="w" fact="0.6982"/>
          <dgm:constr type="t" for="ch" forName="image5" refType="h" fact="0.1504"/>
          <dgm:constr type="w" for="ch" forName="image5" refType="w" fact="0.1623"/>
          <dgm:constr type="h" for="ch" forName="image5" refType="h" fact="0.2645"/>
          <dgm:constr type="l" for="ch" forName="image2" refType="w" fact="0.4189"/>
          <dgm:constr type="t" for="ch" forName="image2" refType="h" fact="0.439"/>
          <dgm:constr type="w" for="ch" forName="image2" refType="w" fact="0.1623"/>
          <dgm:constr type="h" for="ch" forName="image2" refType="h" fact="0.2645"/>
          <dgm:constr type="l" for="ch" forName="text4" refType="w" fact="0.4189"/>
          <dgm:constr type="t" for="ch" forName="text4" refType="h" fact="0.1465"/>
          <dgm:constr type="w" for="ch" forName="text4" refType="w" fact="0.1623"/>
          <dgm:constr type="h" for="ch" forName="text4" refType="h" fact="0.2645"/>
          <dgm:constr type="l" for="ch" forName="text2" refType="w" fact="0.2793"/>
          <dgm:constr type="t" for="ch" forName="text2" refType="h" fact="0.2925"/>
          <dgm:constr type="w" for="ch" forName="text2" refType="w" fact="0.1623"/>
          <dgm:constr type="h" for="ch" forName="text2" refType="h" fact="0.2645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645"/>
          <dgm:constr type="l" for="ch" forName="text1" refType="w" fact="0.1396"/>
          <dgm:constr type="t" for="ch" forName="text1" refType="h" fact="0.4395"/>
          <dgm:constr type="w" for="ch" forName="text1" refType="w" fact="0.1623"/>
          <dgm:constr type="h" for="ch" forName="text1" refType="h" fact="0.2645"/>
          <dgm:constr type="l" for="ch" forName="text3" refType="w" fact="0.1396"/>
          <dgm:constr type="t" for="ch" forName="text3" refType="h" fact="0.1471"/>
          <dgm:constr type="w" for="ch" forName="text3" refType="w" fact="0.1623"/>
          <dgm:constr type="h" for="ch" forName="text3" refType="h" fact="0.2645"/>
          <dgm:constr type="l" for="ch" forName="textaccent1" refType="w" fact="0.1435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3"/>
          <dgm:constr type="h" for="ch" forName="image1" refType="h" fact="0.2645"/>
          <dgm:constr type="l" for="ch" forName="imageaccent1" refType="w" fact="0.1111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28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1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39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3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1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89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05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5"/>
          <dgm:constr type="t" for="ch" forName="image6" refType="h" fact="0.5872"/>
          <dgm:constr type="w" for="ch" forName="image6" refType="w" fact="0.1623"/>
          <dgm:constr type="h" for="ch" forName="image6" refType="h" fact="0.2645"/>
          <dgm:constr type="l" for="ch" forName="text6" refType="w" fact="0.6982"/>
          <dgm:constr type="t" for="ch" forName="text6" refType="h" fact="0.4424"/>
          <dgm:constr type="w" for="ch" forName="text6" refType="w" fact="0.1623"/>
          <dgm:constr type="h" for="ch" forName="text6" refType="h" fact="0.2645"/>
          <dgm:constr type="l" for="ch" forName="imageaccent6" refType="w" fact="0.7002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3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2"/>
          <dgm:constr type="t" for="ch" forName="text7" refType="h" fact="0.5856"/>
          <dgm:constr type="w" for="ch" forName="text7" refType="w" fact="0.1623"/>
          <dgm:constr type="h" for="ch" forName="text7" refType="h" fact="0.2645"/>
          <dgm:constr type="l" for="ch" forName="image7" refType="w" fact="0.1395"/>
          <dgm:constr type="t" for="ch" forName="image7" refType="h" fact="0.7326"/>
          <dgm:constr type="w" for="ch" forName="image7" refType="w" fact="0.1623"/>
          <dgm:constr type="h" for="ch" forName="image7" refType="h" fact="0.2645"/>
          <dgm:constr type="l" for="ch" forName="imageaccent7" refType="w" fact="0.25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38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5"/>
          <dgm:constr type="t" for="ch" forName="image8" refType="h" fact="0.7355"/>
          <dgm:constr type="w" for="ch" forName="image8" refType="w" fact="0.1623"/>
          <dgm:constr type="h" for="ch" forName="image8" refType="h" fact="0.2645"/>
          <dgm:constr type="l" for="ch" forName="text8" refType="w" fact="0.8371"/>
          <dgm:constr type="t" for="ch" forName="text8" refType="h" fact="0.5906"/>
          <dgm:constr type="w" for="ch" forName="text8" refType="w" fact="0.1623"/>
          <dgm:constr type="h" for="ch" forName="text8" refType="h" fact="0.2645"/>
          <dgm:constr type="l" for="ch" forName="imageaccent8" refType="w" fact="0.8392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3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  <dgm:constr type="l" for="ch" forName="text9" refType="w" fact="0.8377"/>
          <dgm:constr type="t" for="ch" forName="text9" refType="h" fact="0.0057"/>
          <dgm:constr type="w" for="ch" forName="text9" refType="w" fact="0.1623"/>
          <dgm:constr type="h" for="ch" forName="text9" refType="h" fact="0.2645"/>
          <dgm:constr type="l" for="ch" forName="textaccent9" refType="w" fact="0.95"/>
          <dgm:constr type="t" for="ch" forName="textaccent9" refType="h" fact="0.2383"/>
          <dgm:constr type="w" for="ch" forName="textaccent9" refType="w" fact="0.0189"/>
          <dgm:constr type="h" for="ch" forName="textaccent9" refType="h" fact="0.031"/>
          <dgm:constr type="l" for="ch" forName="image9" refType="w" fact="0.8377"/>
          <dgm:constr type="t" for="ch" forName="image9" refType="h" fact="0.2977"/>
          <dgm:constr type="w" for="ch" forName="image9" refType="w" fact="0.1623"/>
          <dgm:constr type="h" for="ch" forName="image9" refType="h" fact="0.2645"/>
          <dgm:constr type="l" for="ch" forName="imageaccent9" refType="w" fact="0.95"/>
          <dgm:constr type="t" for="ch" forName="imageaccent9" refType="h" fact="0.2993"/>
          <dgm:constr type="w" for="ch" forName="imageaccent9" refType="w" fact="0.0189"/>
          <dgm:constr type="h" for="ch" forName="imageaccent9" refType="h" fact="0.031"/>
        </dgm:constrLst>
      </dgm:if>
      <dgm:if name="Name11" axis="ch" ptType="node" func="cnt" op="equ" val="10">
        <dgm:alg type="composite">
          <dgm:param type="ar" val="1.6608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583"/>
          <dgm:constr type="w" for="ch" forName="image4" refType="w" fact="0.1623"/>
          <dgm:constr type="h" for="ch" forName="image4" refType="h" fact="0.2314"/>
          <dgm:constr type="l" for="ch" forName="text5" refType="w" fact="0.5585"/>
          <dgm:constr type="t" for="ch" forName="text5" refType="h" fact="0.0024"/>
          <dgm:constr type="w" for="ch" forName="text5" refType="w" fact="0.1623"/>
          <dgm:constr type="h" for="ch" forName="text5" refType="h" fact="0.2314"/>
          <dgm:constr type="l" for="ch" forName="image5" refType="w" fact="0.6982"/>
          <dgm:constr type="t" for="ch" forName="image5" refType="h" fact="0.1316"/>
          <dgm:constr type="w" for="ch" forName="image5" refType="w" fact="0.1623"/>
          <dgm:constr type="h" for="ch" forName="image5" refType="h" fact="0.2314"/>
          <dgm:constr type="l" for="ch" forName="image2" refType="w" fact="0.4189"/>
          <dgm:constr type="t" for="ch" forName="image2" refType="h" fact="0.384"/>
          <dgm:constr type="w" for="ch" forName="image2" refType="w" fact="0.1623"/>
          <dgm:constr type="h" for="ch" forName="image2" refType="h" fact="0.2314"/>
          <dgm:constr type="l" for="ch" forName="text4" refType="w" fact="0.4189"/>
          <dgm:constr type="t" for="ch" forName="text4" refType="h" fact="0.1282"/>
          <dgm:constr type="w" for="ch" forName="text4" refType="w" fact="0.1623"/>
          <dgm:constr type="h" for="ch" forName="text4" refType="h" fact="0.2314"/>
          <dgm:constr type="l" for="ch" forName="text2" refType="w" fact="0.2793"/>
          <dgm:constr type="t" for="ch" forName="text2" refType="h" fact="0.2558"/>
          <dgm:constr type="w" for="ch" forName="text2" refType="w" fact="0.1623"/>
          <dgm:constr type="h" for="ch" forName="text2" refType="h" fact="0.2314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314"/>
          <dgm:constr type="l" for="ch" forName="text1" refType="w" fact="0.1396"/>
          <dgm:constr type="t" for="ch" forName="text1" refType="h" fact="0.3845"/>
          <dgm:constr type="w" for="ch" forName="text1" refType="w" fact="0.1623"/>
          <dgm:constr type="h" for="ch" forName="text1" refType="h" fact="0.2314"/>
          <dgm:constr type="l" for="ch" forName="text3" refType="w" fact="0.1396"/>
          <dgm:constr type="t" for="ch" forName="text3" refType="h" fact="0.1286"/>
          <dgm:constr type="w" for="ch" forName="text3" refType="w" fact="0.1623"/>
          <dgm:constr type="h" for="ch" forName="text3" refType="h" fact="0.2314"/>
          <dgm:constr type="l" for="ch" forName="textaccent1" refType="w" fact="0.1435"/>
          <dgm:constr type="t" for="ch" forName="textaccent1" refType="h" fact="0.488"/>
          <dgm:constr type="w" for="ch" forName="textaccent1" refType="w" fact="0.0189"/>
          <dgm:constr type="h" for="ch" forName="textaccent1" refType="h" fact="0.0271"/>
          <dgm:constr type="l" for="ch" forName="image1" refType="w" fact="0"/>
          <dgm:constr type="t" for="ch" forName="image1" refType="h" fact="0.2566"/>
          <dgm:constr type="w" for="ch" forName="image1" refType="w" fact="0.1623"/>
          <dgm:constr type="h" for="ch" forName="image1" refType="h" fact="0.2314"/>
          <dgm:constr type="l" for="ch" forName="imageaccent1" refType="w" fact="0.1111"/>
          <dgm:constr type="t" for="ch" forName="imageaccent1" refType="h" fact="0.4572"/>
          <dgm:constr type="w" for="ch" forName="imageaccent1" refType="w" fact="0.0189"/>
          <dgm:constr type="h" for="ch" forName="imageaccent1" refType="h" fact="0.0271"/>
          <dgm:constr type="l" for="ch" forName="textaccent2" refType="w" fact="0.391"/>
          <dgm:constr type="t" for="ch" forName="textaccent2" refType="h" fact="0.456"/>
          <dgm:constr type="w" for="ch" forName="textaccent2" refType="w" fact="0.0189"/>
          <dgm:constr type="h" for="ch" forName="textaccent2" refType="h" fact="0.0271"/>
          <dgm:constr type="l" for="ch" forName="imageaccent2" refType="w" fact="0.4228"/>
          <dgm:constr type="t" for="ch" forName="imageaccent2" refType="h" fact="0.487"/>
          <dgm:constr type="w" for="ch" forName="imageaccent2" refType="w" fact="0.0189"/>
          <dgm:constr type="h" for="ch" forName="imageaccent2" refType="h" fact="0.0271"/>
          <dgm:constr type="l" for="ch" forName="textaccent3" refType="w" fact="0.2501"/>
          <dgm:constr type="t" for="ch" forName="textaccent3" refType="h" fact="0.1318"/>
          <dgm:constr type="w" for="ch" forName="textaccent3" refType="w" fact="0.0189"/>
          <dgm:constr type="h" for="ch" forName="textaccent3" refType="h" fact="0.0271"/>
          <dgm:constr type="l" for="ch" forName="imageaccent3" refType="w" fact="0.2839"/>
          <dgm:constr type="t" for="ch" forName="imageaccent3" refType="h" fact="0.1025"/>
          <dgm:constr type="w" for="ch" forName="imageaccent3" refType="w" fact="0.0189"/>
          <dgm:constr type="h" for="ch" forName="imageaccent3" refType="h" fact="0.0271"/>
          <dgm:constr type="l" for="ch" forName="textaccent4" refType="w" fact="0.5593"/>
          <dgm:constr type="t" for="ch" forName="textaccent4" refType="h" fact="0.2307"/>
          <dgm:constr type="w" for="ch" forName="textaccent4" refType="w" fact="0.0189"/>
          <dgm:constr type="h" for="ch" forName="textaccent4" refType="h" fact="0.0271"/>
          <dgm:constr type="l" for="ch" forName="imageaccent4" refType="w" fact="0.5901"/>
          <dgm:constr type="t" for="ch" forName="imageaccent4" refType="h" fact="0.2624"/>
          <dgm:constr type="w" for="ch" forName="imageaccent4" refType="w" fact="0.0189"/>
          <dgm:constr type="h" for="ch" forName="imageaccent4" refType="h" fact="0.0271"/>
          <dgm:constr type="l" for="ch" forName="textaccent5" refType="w" fact="0.6989"/>
          <dgm:constr type="t" for="ch" forName="textaccent5" refType="h" fact="0.1062"/>
          <dgm:constr type="w" for="ch" forName="textaccent5" refType="w" fact="0.0189"/>
          <dgm:constr type="h" for="ch" forName="textaccent5" refType="h" fact="0.0271"/>
          <dgm:constr type="l" for="ch" forName="imageaccent5" refType="w" fact="0.7305"/>
          <dgm:constr type="t" for="ch" forName="imageaccent5" refType="h" fact="0.1367"/>
          <dgm:constr type="w" for="ch" forName="imageaccent5" refType="w" fact="0.0189"/>
          <dgm:constr type="h" for="ch" forName="imageaccent5" refType="h" fact="0.0271"/>
          <dgm:constr type="l" for="ch" forName="image6" refType="w" fact="0.5585"/>
          <dgm:constr type="t" for="ch" forName="image6" refType="h" fact="0.5137"/>
          <dgm:constr type="w" for="ch" forName="image6" refType="w" fact="0.1623"/>
          <dgm:constr type="h" for="ch" forName="image6" refType="h" fact="0.2314"/>
          <dgm:constr type="l" for="ch" forName="text6" refType="w" fact="0.6982"/>
          <dgm:constr type="t" for="ch" forName="text6" refType="h" fact="0.387"/>
          <dgm:constr type="w" for="ch" forName="text6" refType="w" fact="0.1623"/>
          <dgm:constr type="h" for="ch" forName="text6" refType="h" fact="0.2314"/>
          <dgm:constr type="l" for="ch" forName="imageaccent6" refType="w" fact="0.7002"/>
          <dgm:constr type="t" for="ch" forName="imageaccent6" refType="h" fact="0.6152"/>
          <dgm:constr type="w" for="ch" forName="imageaccent6" refType="w" fact="0.0189"/>
          <dgm:constr type="h" for="ch" forName="imageaccent6" refType="h" fact="0.0271"/>
          <dgm:constr type="l" for="ch" forName="textaccent6" refType="w" fact="0.7303"/>
          <dgm:constr type="t" for="ch" forName="textaccent6" refType="h" fact="0.5897"/>
          <dgm:constr type="w" for="ch" forName="textaccent6" refType="w" fact="0.0189"/>
          <dgm:constr type="h" for="ch" forName="textaccent6" refType="h" fact="0.0271"/>
          <dgm:constr type="l" for="ch" forName="text7" refType="w" fact="0.2792"/>
          <dgm:constr type="t" for="ch" forName="text7" refType="h" fact="0.5122"/>
          <dgm:constr type="w" for="ch" forName="text7" refType="w" fact="0.1623"/>
          <dgm:constr type="h" for="ch" forName="text7" refType="h" fact="0.2314"/>
          <dgm:constr type="l" for="ch" forName="image7" refType="w" fact="0.1395"/>
          <dgm:constr type="t" for="ch" forName="image7" refType="h" fact="0.6409"/>
          <dgm:constr type="w" for="ch" forName="image7" refType="w" fact="0.1623"/>
          <dgm:constr type="h" for="ch" forName="image7" refType="h" fact="0.2314"/>
          <dgm:constr type="l" for="ch" forName="imageaccent7" refType="w" fact="0.25"/>
          <dgm:constr type="t" for="ch" forName="imageaccent7" refType="h" fact="0.6441"/>
          <dgm:constr type="w" for="ch" forName="imageaccent7" refType="w" fact="0.0189"/>
          <dgm:constr type="h" for="ch" forName="imageaccent7" refType="h" fact="0.0271"/>
          <dgm:constr type="l" for="ch" forName="textaccent7" refType="w" fact="0.2838"/>
          <dgm:constr type="t" for="ch" forName="textaccent7" refType="h" fact="0.6148"/>
          <dgm:constr type="w" for="ch" forName="textaccent7" refType="w" fact="0.0189"/>
          <dgm:constr type="h" for="ch" forName="textaccent7" refType="h" fact="0.0271"/>
          <dgm:constr type="l" for="ch" forName="image8" refType="w" fact="0.6975"/>
          <dgm:constr type="t" for="ch" forName="image8" refType="h" fact="0.6433"/>
          <dgm:constr type="w" for="ch" forName="image8" refType="w" fact="0.1623"/>
          <dgm:constr type="h" for="ch" forName="image8" refType="h" fact="0.2314"/>
          <dgm:constr type="l" for="ch" forName="text8" refType="w" fact="0.8371"/>
          <dgm:constr type="t" for="ch" forName="text8" refType="h" fact="0.5167"/>
          <dgm:constr type="w" for="ch" forName="text8" refType="w" fact="0.1623"/>
          <dgm:constr type="h" for="ch" forName="text8" refType="h" fact="0.2314"/>
          <dgm:constr type="l" for="ch" forName="imageaccent8" refType="w" fact="0.8392"/>
          <dgm:constr type="t" for="ch" forName="imageaccent8" refType="h" fact="0.7449"/>
          <dgm:constr type="w" for="ch" forName="imageaccent8" refType="w" fact="0.0189"/>
          <dgm:constr type="h" for="ch" forName="imageaccent8" refType="h" fact="0.0271"/>
          <dgm:constr type="l" for="ch" forName="textaccent8" refType="w" fact="0.8693"/>
          <dgm:constr type="t" for="ch" forName="textaccent8" refType="h" fact="0.7194"/>
          <dgm:constr type="w" for="ch" forName="textaccent8" refType="w" fact="0.0189"/>
          <dgm:constr type="h" for="ch" forName="textaccent8" refType="h" fact="0.0271"/>
          <dgm:constr type="l" for="ch" forName="text9" refType="w" fact="0.8377"/>
          <dgm:constr type="t" for="ch" forName="text9" refType="h" fact="0.005"/>
          <dgm:constr type="w" for="ch" forName="text9" refType="w" fact="0.1623"/>
          <dgm:constr type="h" for="ch" forName="text9" refType="h" fact="0.2314"/>
          <dgm:constr type="l" for="ch" forName="textaccent9" refType="w" fact="0.95"/>
          <dgm:constr type="t" for="ch" forName="textaccent9" refType="h" fact="0.2084"/>
          <dgm:constr type="w" for="ch" forName="textaccent9" refType="w" fact="0.0189"/>
          <dgm:constr type="h" for="ch" forName="textaccent9" refType="h" fact="0.0271"/>
          <dgm:constr type="l" for="ch" forName="image9" refType="w" fact="0.8377"/>
          <dgm:constr type="t" for="ch" forName="image9" refType="h" fact="0.2604"/>
          <dgm:constr type="w" for="ch" forName="image9" refType="w" fact="0.1623"/>
          <dgm:constr type="h" for="ch" forName="image9" refType="h" fact="0.2314"/>
          <dgm:constr type="l" for="ch" forName="imageaccent9" refType="w" fact="0.95"/>
          <dgm:constr type="t" for="ch" forName="imageaccent9" refType="h" fact="0.2618"/>
          <dgm:constr type="w" for="ch" forName="imageaccent9" refType="w" fact="0.0189"/>
          <dgm:constr type="h" for="ch" forName="imageaccent9" refType="h" fact="0.0271"/>
          <dgm:constr type="l" for="ch" forName="image10" refType="w" fact="0.2786"/>
          <dgm:constr type="t" for="ch" forName="image10" refType="h" fact="0.7686"/>
          <dgm:constr type="w" for="ch" forName="image10" refType="w" fact="0.1623"/>
          <dgm:constr type="h" for="ch" forName="image10" refType="h" fact="0.2314"/>
          <dgm:constr type="l" for="ch" forName="text10" refType="w" fact="0.4183"/>
          <dgm:constr type="t" for="ch" forName="text10" refType="h" fact="0.6419"/>
          <dgm:constr type="w" for="ch" forName="text10" refType="w" fact="0.1623"/>
          <dgm:constr type="h" for="ch" forName="text10" refType="h" fact="0.2314"/>
          <dgm:constr type="l" for="ch" forName="imageaccent10" refType="w" fact="0.4203"/>
          <dgm:constr type="t" for="ch" forName="imageaccent10" refType="h" fact="0.8701"/>
          <dgm:constr type="w" for="ch" forName="imageaccent10" refType="w" fact="0.0189"/>
          <dgm:constr type="h" for="ch" forName="imageaccent10" refType="h" fact="0.0271"/>
          <dgm:constr type="l" for="ch" forName="textaccent10" refType="w" fact="0.4504"/>
          <dgm:constr type="t" for="ch" forName="textaccent10" refType="h" fact="0.8446"/>
          <dgm:constr type="w" for="ch" forName="textaccent10" refType="w" fact="0.0189"/>
          <dgm:constr type="h" for="ch" forName="textaccent10" refType="h" fact="0.0271"/>
        </dgm:constrLst>
      </dgm:if>
      <dgm:if name="Name12" axis="ch" ptType="node" func="cnt" op="equ" val="11">
        <dgm:alg type="composite">
          <dgm:param type="ar" val="1.4704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287"/>
          <dgm:constr type="w" for="ch" forName="image4" refType="w" fact="0.1623"/>
          <dgm:constr type="h" for="ch" forName="image4" refType="h" fact="0.2049"/>
          <dgm:constr type="l" for="ch" forName="text5" refType="w" fact="0.5585"/>
          <dgm:constr type="t" for="ch" forName="text5" refType="h" fact="0.0022"/>
          <dgm:constr type="w" for="ch" forName="text5" refType="w" fact="0.1623"/>
          <dgm:constr type="h" for="ch" forName="text5" refType="h" fact="0.2049"/>
          <dgm:constr type="l" for="ch" forName="image5" refType="w" fact="0.6982"/>
          <dgm:constr type="t" for="ch" forName="image5" refType="h" fact="0.1165"/>
          <dgm:constr type="w" for="ch" forName="image5" refType="w" fact="0.1623"/>
          <dgm:constr type="h" for="ch" forName="image5" refType="h" fact="0.2049"/>
          <dgm:constr type="l" for="ch" forName="image2" refType="w" fact="0.4189"/>
          <dgm:constr type="t" for="ch" forName="image2" refType="h" fact="0.34"/>
          <dgm:constr type="w" for="ch" forName="image2" refType="w" fact="0.1623"/>
          <dgm:constr type="h" for="ch" forName="image2" refType="h" fact="0.2049"/>
          <dgm:constr type="l" for="ch" forName="text4" refType="w" fact="0.4189"/>
          <dgm:constr type="t" for="ch" forName="text4" refType="h" fact="0.1135"/>
          <dgm:constr type="w" for="ch" forName="text4" refType="w" fact="0.1623"/>
          <dgm:constr type="h" for="ch" forName="text4" refType="h" fact="0.2049"/>
          <dgm:constr type="l" for="ch" forName="text2" refType="w" fact="0.2793"/>
          <dgm:constr type="t" for="ch" forName="text2" refType="h" fact="0.2265"/>
          <dgm:constr type="w" for="ch" forName="text2" refType="w" fact="0.1623"/>
          <dgm:constr type="h" for="ch" forName="text2" refType="h" fact="0.2049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049"/>
          <dgm:constr type="l" for="ch" forName="text1" refType="w" fact="0.1396"/>
          <dgm:constr type="t" for="ch" forName="text1" refType="h" fact="0.3404"/>
          <dgm:constr type="w" for="ch" forName="text1" refType="w" fact="0.1623"/>
          <dgm:constr type="h" for="ch" forName="text1" refType="h" fact="0.2049"/>
          <dgm:constr type="l" for="ch" forName="text3" refType="w" fact="0.1396"/>
          <dgm:constr type="t" for="ch" forName="text3" refType="h" fact="0.1139"/>
          <dgm:constr type="w" for="ch" forName="text3" refType="w" fact="0.1623"/>
          <dgm:constr type="h" for="ch" forName="text3" refType="h" fact="0.2049"/>
          <dgm:constr type="l" for="ch" forName="textaccent1" refType="w" fact="0.1435"/>
          <dgm:constr type="t" for="ch" forName="textaccent1" refType="h" fact="0.432"/>
          <dgm:constr type="w" for="ch" forName="textaccent1" refType="w" fact="0.0189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623"/>
          <dgm:constr type="h" for="ch" forName="image1" refType="h" fact="0.2049"/>
          <dgm:constr type="l" for="ch" forName="imageaccent1" refType="w" fact="0.1111"/>
          <dgm:constr type="t" for="ch" forName="imageaccent1" refType="h" fact="0.4048"/>
          <dgm:constr type="w" for="ch" forName="imageaccent1" refType="w" fact="0.0189"/>
          <dgm:constr type="h" for="ch" forName="imageaccent1" refType="h" fact="0.024"/>
          <dgm:constr type="l" for="ch" forName="textaccent2" refType="w" fact="0.391"/>
          <dgm:constr type="t" for="ch" forName="textaccent2" refType="h" fact="0.4038"/>
          <dgm:constr type="w" for="ch" forName="textaccent2" refType="w" fact="0.0189"/>
          <dgm:constr type="h" for="ch" forName="textaccent2" refType="h" fact="0.024"/>
          <dgm:constr type="l" for="ch" forName="imageaccent2" refType="w" fact="0.4228"/>
          <dgm:constr type="t" for="ch" forName="imageaccent2" refType="h" fact="0.4312"/>
          <dgm:constr type="w" for="ch" forName="imageaccent2" refType="w" fact="0.0189"/>
          <dgm:constr type="h" for="ch" forName="imageaccent2" refType="h" fact="0.024"/>
          <dgm:constr type="l" for="ch" forName="textaccent3" refType="w" fact="0.2501"/>
          <dgm:constr type="t" for="ch" forName="textaccent3" refType="h" fact="0.1167"/>
          <dgm:constr type="w" for="ch" forName="textaccent3" refType="w" fact="0.0189"/>
          <dgm:constr type="h" for="ch" forName="textaccent3" refType="h" fact="0.024"/>
          <dgm:constr type="l" for="ch" forName="imageaccent3" refType="w" fact="0.2839"/>
          <dgm:constr type="t" for="ch" forName="imageaccent3" refType="h" fact="0.0908"/>
          <dgm:constr type="w" for="ch" forName="imageaccent3" refType="w" fact="0.0189"/>
          <dgm:constr type="h" for="ch" forName="imageaccent3" refType="h" fact="0.024"/>
          <dgm:constr type="l" for="ch" forName="textaccent4" refType="w" fact="0.5593"/>
          <dgm:constr type="t" for="ch" forName="textaccent4" refType="h" fact="0.2042"/>
          <dgm:constr type="w" for="ch" forName="textaccent4" refType="w" fact="0.0189"/>
          <dgm:constr type="h" for="ch" forName="textaccent4" refType="h" fact="0.024"/>
          <dgm:constr type="l" for="ch" forName="imageaccent4" refType="w" fact="0.5901"/>
          <dgm:constr type="t" for="ch" forName="imageaccent4" refType="h" fact="0.2323"/>
          <dgm:constr type="w" for="ch" forName="imageaccent4" refType="w" fact="0.0189"/>
          <dgm:constr type="h" for="ch" forName="imageaccent4" refType="h" fact="0.024"/>
          <dgm:constr type="l" for="ch" forName="textaccent5" refType="w" fact="0.6989"/>
          <dgm:constr type="t" for="ch" forName="textaccent5" refType="h" fact="0.094"/>
          <dgm:constr type="w" for="ch" forName="textaccent5" refType="w" fact="0.0189"/>
          <dgm:constr type="h" for="ch" forName="textaccent5" refType="h" fact="0.024"/>
          <dgm:constr type="l" for="ch" forName="imageaccent5" refType="w" fact="0.7305"/>
          <dgm:constr type="t" for="ch" forName="imageaccent5" refType="h" fact="0.121"/>
          <dgm:constr type="w" for="ch" forName="imageaccent5" refType="w" fact="0.0189"/>
          <dgm:constr type="h" for="ch" forName="imageaccent5" refType="h" fact="0.024"/>
          <dgm:constr type="l" for="ch" forName="image6" refType="w" fact="0.5585"/>
          <dgm:constr type="t" for="ch" forName="image6" refType="h" fact="0.4548"/>
          <dgm:constr type="w" for="ch" forName="image6" refType="w" fact="0.1623"/>
          <dgm:constr type="h" for="ch" forName="image6" refType="h" fact="0.2049"/>
          <dgm:constr type="l" for="ch" forName="text6" refType="w" fact="0.6982"/>
          <dgm:constr type="t" for="ch" forName="text6" refType="h" fact="0.3426"/>
          <dgm:constr type="w" for="ch" forName="text6" refType="w" fact="0.1623"/>
          <dgm:constr type="h" for="ch" forName="text6" refType="h" fact="0.2049"/>
          <dgm:constr type="l" for="ch" forName="imageaccent6" refType="w" fact="0.7002"/>
          <dgm:constr type="t" for="ch" forName="imageaccent6" refType="h" fact="0.5447"/>
          <dgm:constr type="w" for="ch" forName="imageaccent6" refType="w" fact="0.0189"/>
          <dgm:constr type="h" for="ch" forName="imageaccent6" refType="h" fact="0.024"/>
          <dgm:constr type="l" for="ch" forName="textaccent6" refType="w" fact="0.7303"/>
          <dgm:constr type="t" for="ch" forName="textaccent6" refType="h" fact="0.5221"/>
          <dgm:constr type="w" for="ch" forName="textaccent6" refType="w" fact="0.0189"/>
          <dgm:constr type="h" for="ch" forName="textaccent6" refType="h" fact="0.024"/>
          <dgm:constr type="l" for="ch" forName="text7" refType="w" fact="0.2792"/>
          <dgm:constr type="t" for="ch" forName="text7" refType="h" fact="0.4535"/>
          <dgm:constr type="w" for="ch" forName="text7" refType="w" fact="0.1623"/>
          <dgm:constr type="h" for="ch" forName="text7" refType="h" fact="0.2049"/>
          <dgm:constr type="l" for="ch" forName="image7" refType="w" fact="0.1395"/>
          <dgm:constr type="t" for="ch" forName="image7" refType="h" fact="0.5674"/>
          <dgm:constr type="w" for="ch" forName="image7" refType="w" fact="0.1623"/>
          <dgm:constr type="h" for="ch" forName="image7" refType="h" fact="0.2049"/>
          <dgm:constr type="l" for="ch" forName="imageaccent7" refType="w" fact="0.25"/>
          <dgm:constr type="t" for="ch" forName="imageaccent7" refType="h" fact="0.5703"/>
          <dgm:constr type="w" for="ch" forName="imageaccent7" refType="w" fact="0.0189"/>
          <dgm:constr type="h" for="ch" forName="imageaccent7" refType="h" fact="0.024"/>
          <dgm:constr type="l" for="ch" forName="textaccent7" refType="w" fact="0.2838"/>
          <dgm:constr type="t" for="ch" forName="textaccent7" refType="h" fact="0.5443"/>
          <dgm:constr type="w" for="ch" forName="textaccent7" refType="w" fact="0.0189"/>
          <dgm:constr type="h" for="ch" forName="textaccent7" refType="h" fact="0.024"/>
          <dgm:constr type="l" for="ch" forName="image8" refType="w" fact="0.6975"/>
          <dgm:constr type="t" for="ch" forName="image8" refType="h" fact="0.5696"/>
          <dgm:constr type="w" for="ch" forName="image8" refType="w" fact="0.1623"/>
          <dgm:constr type="h" for="ch" forName="image8" refType="h" fact="0.2049"/>
          <dgm:constr type="l" for="ch" forName="text8" refType="w" fact="0.8371"/>
          <dgm:constr type="t" for="ch" forName="text8" refType="h" fact="0.4574"/>
          <dgm:constr type="w" for="ch" forName="text8" refType="w" fact="0.1623"/>
          <dgm:constr type="h" for="ch" forName="text8" refType="h" fact="0.2049"/>
          <dgm:constr type="l" for="ch" forName="imageaccent8" refType="w" fact="0.8392"/>
          <dgm:constr type="t" for="ch" forName="imageaccent8" refType="h" fact="0.6595"/>
          <dgm:constr type="w" for="ch" forName="imageaccent8" refType="w" fact="0.0189"/>
          <dgm:constr type="h" for="ch" forName="imageaccent8" refType="h" fact="0.024"/>
          <dgm:constr type="l" for="ch" forName="textaccent8" refType="w" fact="0.8693"/>
          <dgm:constr type="t" for="ch" forName="textaccent8" refType="h" fact="0.6369"/>
          <dgm:constr type="w" for="ch" forName="textaccent8" refType="w" fact="0.0189"/>
          <dgm:constr type="h" for="ch" forName="textaccent8" refType="h" fact="0.024"/>
          <dgm:constr type="l" for="ch" forName="text9" refType="w" fact="0.8377"/>
          <dgm:constr type="t" for="ch" forName="text9" refType="h" fact="0.0044"/>
          <dgm:constr type="w" for="ch" forName="text9" refType="w" fact="0.1623"/>
          <dgm:constr type="h" for="ch" forName="text9" refType="h" fact="0.2049"/>
          <dgm:constr type="l" for="ch" forName="textaccent9" refType="w" fact="0.95"/>
          <dgm:constr type="t" for="ch" forName="textaccent9" refType="h" fact="0.1846"/>
          <dgm:constr type="w" for="ch" forName="textaccent9" refType="w" fact="0.0189"/>
          <dgm:constr type="h" for="ch" forName="textaccent9" refType="h" fact="0.024"/>
          <dgm:constr type="l" for="ch" forName="image9" refType="w" fact="0.8377"/>
          <dgm:constr type="t" for="ch" forName="image9" refType="h" fact="0.2306"/>
          <dgm:constr type="w" for="ch" forName="image9" refType="w" fact="0.1623"/>
          <dgm:constr type="h" for="ch" forName="image9" refType="h" fact="0.2049"/>
          <dgm:constr type="l" for="ch" forName="imageaccent9" refType="w" fact="0.95"/>
          <dgm:constr type="t" for="ch" forName="imageaccent9" refType="h" fact="0.2318"/>
          <dgm:constr type="w" for="ch" forName="imageaccent9" refType="w" fact="0.0189"/>
          <dgm:constr type="h" for="ch" forName="imageaccent9" refType="h" fact="0.024"/>
          <dgm:constr type="l" for="ch" forName="image10" refType="w" fact="0.2786"/>
          <dgm:constr type="t" for="ch" forName="image10" refType="h" fact="0.6805"/>
          <dgm:constr type="w" for="ch" forName="image10" refType="w" fact="0.1623"/>
          <dgm:constr type="h" for="ch" forName="image10" refType="h" fact="0.2049"/>
          <dgm:constr type="l" for="ch" forName="text10" refType="w" fact="0.4183"/>
          <dgm:constr type="t" for="ch" forName="text10" refType="h" fact="0.5683"/>
          <dgm:constr type="w" for="ch" forName="text10" refType="w" fact="0.1623"/>
          <dgm:constr type="h" for="ch" forName="text10" refType="h" fact="0.2049"/>
          <dgm:constr type="l" for="ch" forName="imageaccent10" refType="w" fact="0.4203"/>
          <dgm:constr type="t" for="ch" forName="imageaccent10" refType="h" fact="0.7704"/>
          <dgm:constr type="w" for="ch" forName="imageaccent10" refType="w" fact="0.0189"/>
          <dgm:constr type="h" for="ch" forName="imageaccent10" refType="h" fact="0.024"/>
          <dgm:constr type="l" for="ch" forName="textaccent10" refType="w" fact="0.4504"/>
          <dgm:constr type="t" for="ch" forName="textaccent10" refType="h" fact="0.7478"/>
          <dgm:constr type="w" for="ch" forName="textaccent10" refType="w" fact="0.0189"/>
          <dgm:constr type="h" for="ch" forName="textaccent10" refType="h" fact="0.024"/>
          <dgm:constr type="l" for="ch" forName="text11" refType="w" fact="0.6971"/>
          <dgm:constr type="t" for="ch" forName="text11" refType="h" fact="0.7951"/>
          <dgm:constr type="w" for="ch" forName="text11" refType="w" fact="0.1623"/>
          <dgm:constr type="h" for="ch" forName="text11" refType="h" fact="0.2049"/>
          <dgm:constr type="l" for="ch" forName="image11" refType="w" fact="0.5575"/>
          <dgm:constr type="t" for="ch" forName="image11" refType="h" fact="0.6816"/>
          <dgm:constr type="w" for="ch" forName="image11" refType="w" fact="0.1623"/>
          <dgm:constr type="h" for="ch" forName="image11" refType="h" fact="0.2049"/>
          <dgm:constr type="l" for="ch" forName="imageaccent11" refType="w" fact="0.6692"/>
          <dgm:constr type="t" for="ch" forName="imageaccent11" refType="h" fact="0.8589"/>
          <dgm:constr type="w" for="ch" forName="imageaccent11" refType="w" fact="0.0189"/>
          <dgm:constr type="h" for="ch" forName="imageaccent11" refType="h" fact="0.024"/>
          <dgm:constr type="l" for="ch" forName="textaccent11" refType="w" fact="0.701"/>
          <dgm:constr type="t" for="ch" forName="textaccent11" refType="h" fact="0.8863"/>
          <dgm:constr type="w" for="ch" forName="textaccent11" refType="w" fact="0.0189"/>
          <dgm:constr type="h" for="ch" forName="textaccent11" refType="h" fact="0.024"/>
        </dgm:constrLst>
      </dgm:if>
      <dgm:else name="Name13">
        <dgm:alg type="composite">
          <dgm:param type="ar" val="1.675"/>
        </dgm:alg>
        <dgm:constrLst>
          <dgm:constr type="primFontSz" for="des" ptType="node" op="equ" val="65"/>
          <dgm:constr type="l" for="ch" forName="image4" refType="w" fact="0.4903"/>
          <dgm:constr type="t" for="ch" forName="image4" refType="h" fact="0.2287"/>
          <dgm:constr type="w" for="ch" forName="image4" refType="w" fact="0.1425"/>
          <dgm:constr type="h" for="ch" forName="image4" refType="h" fact="0.2049"/>
          <dgm:constr type="l" for="ch" forName="text5" refType="w" fact="0.4903"/>
          <dgm:constr type="t" for="ch" forName="text5" refType="h" fact="0.0022"/>
          <dgm:constr type="w" for="ch" forName="text5" refType="w" fact="0.1425"/>
          <dgm:constr type="h" for="ch" forName="text5" refType="h" fact="0.2049"/>
          <dgm:constr type="l" for="ch" forName="image5" refType="w" fact="0.6129"/>
          <dgm:constr type="t" for="ch" forName="image5" refType="h" fact="0.1165"/>
          <dgm:constr type="w" for="ch" forName="image5" refType="w" fact="0.1425"/>
          <dgm:constr type="h" for="ch" forName="image5" refType="h" fact="0.2049"/>
          <dgm:constr type="l" for="ch" forName="image2" refType="w" fact="0.3677"/>
          <dgm:constr type="t" for="ch" forName="image2" refType="h" fact="0.34"/>
          <dgm:constr type="w" for="ch" forName="image2" refType="w" fact="0.1425"/>
          <dgm:constr type="h" for="ch" forName="image2" refType="h" fact="0.2049"/>
          <dgm:constr type="l" for="ch" forName="text4" refType="w" fact="0.3677"/>
          <dgm:constr type="t" for="ch" forName="text4" refType="h" fact="0.1135"/>
          <dgm:constr type="w" for="ch" forName="text4" refType="w" fact="0.1425"/>
          <dgm:constr type="h" for="ch" forName="text4" refType="h" fact="0.2049"/>
          <dgm:constr type="l" for="ch" forName="text2" refType="w" fact="0.2452"/>
          <dgm:constr type="t" for="ch" forName="text2" refType="h" fact="0.2265"/>
          <dgm:constr type="w" for="ch" forName="text2" refType="w" fact="0.1425"/>
          <dgm:constr type="h" for="ch" forName="text2" refType="h" fact="0.2049"/>
          <dgm:constr type="l" for="ch" forName="image3" refType="w" fact="0.2452"/>
          <dgm:constr type="t" for="ch" forName="image3" refType="h" fact="0"/>
          <dgm:constr type="w" for="ch" forName="image3" refType="w" fact="0.1425"/>
          <dgm:constr type="h" for="ch" forName="image3" refType="h" fact="0.2049"/>
          <dgm:constr type="l" for="ch" forName="text1" refType="w" fact="0.1226"/>
          <dgm:constr type="t" for="ch" forName="text1" refType="h" fact="0.3404"/>
          <dgm:constr type="w" for="ch" forName="text1" refType="w" fact="0.1425"/>
          <dgm:constr type="h" for="ch" forName="text1" refType="h" fact="0.2049"/>
          <dgm:constr type="l" for="ch" forName="text3" refType="w" fact="0.1226"/>
          <dgm:constr type="t" for="ch" forName="text3" refType="h" fact="0.1139"/>
          <dgm:constr type="w" for="ch" forName="text3" refType="w" fact="0.1425"/>
          <dgm:constr type="h" for="ch" forName="text3" refType="h" fact="0.2049"/>
          <dgm:constr type="l" for="ch" forName="textaccent1" refType="w" fact="0.126"/>
          <dgm:constr type="t" for="ch" forName="textaccent1" refType="h" fact="0.432"/>
          <dgm:constr type="w" for="ch" forName="textaccent1" refType="w" fact="0.0166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425"/>
          <dgm:constr type="h" for="ch" forName="image1" refType="h" fact="0.2049"/>
          <dgm:constr type="l" for="ch" forName="imageaccent1" refType="w" fact="0.0976"/>
          <dgm:constr type="t" for="ch" forName="imageaccent1" refType="h" fact="0.4048"/>
          <dgm:constr type="w" for="ch" forName="imageaccent1" refType="w" fact="0.0166"/>
          <dgm:constr type="h" for="ch" forName="imageaccent1" refType="h" fact="0.024"/>
          <dgm:constr type="l" for="ch" forName="textaccent2" refType="w" fact="0.3432"/>
          <dgm:constr type="t" for="ch" forName="textaccent2" refType="h" fact="0.4038"/>
          <dgm:constr type="w" for="ch" forName="textaccent2" refType="w" fact="0.0166"/>
          <dgm:constr type="h" for="ch" forName="textaccent2" refType="h" fact="0.024"/>
          <dgm:constr type="l" for="ch" forName="imageaccent2" refType="w" fact="0.3712"/>
          <dgm:constr type="t" for="ch" forName="imageaccent2" refType="h" fact="0.4312"/>
          <dgm:constr type="w" for="ch" forName="imageaccent2" refType="w" fact="0.0166"/>
          <dgm:constr type="h" for="ch" forName="imageaccent2" refType="h" fact="0.024"/>
          <dgm:constr type="l" for="ch" forName="textaccent3" refType="w" fact="0.2196"/>
          <dgm:constr type="t" for="ch" forName="textaccent3" refType="h" fact="0.1167"/>
          <dgm:constr type="w" for="ch" forName="textaccent3" refType="w" fact="0.0166"/>
          <dgm:constr type="h" for="ch" forName="textaccent3" refType="h" fact="0.024"/>
          <dgm:constr type="l" for="ch" forName="imageaccent3" refType="w" fact="0.2492"/>
          <dgm:constr type="t" for="ch" forName="imageaccent3" refType="h" fact="0.0908"/>
          <dgm:constr type="w" for="ch" forName="imageaccent3" refType="w" fact="0.0166"/>
          <dgm:constr type="h" for="ch" forName="imageaccent3" refType="h" fact="0.024"/>
          <dgm:constr type="l" for="ch" forName="textaccent4" refType="w" fact="0.491"/>
          <dgm:constr type="t" for="ch" forName="textaccent4" refType="h" fact="0.2042"/>
          <dgm:constr type="w" for="ch" forName="textaccent4" refType="w" fact="0.0166"/>
          <dgm:constr type="h" for="ch" forName="textaccent4" refType="h" fact="0.024"/>
          <dgm:constr type="l" for="ch" forName="imageaccent4" refType="w" fact="0.5181"/>
          <dgm:constr type="t" for="ch" forName="imageaccent4" refType="h" fact="0.2323"/>
          <dgm:constr type="w" for="ch" forName="imageaccent4" refType="w" fact="0.0166"/>
          <dgm:constr type="h" for="ch" forName="imageaccent4" refType="h" fact="0.024"/>
          <dgm:constr type="l" for="ch" forName="textaccent5" refType="w" fact="0.6136"/>
          <dgm:constr type="t" for="ch" forName="textaccent5" refType="h" fact="0.094"/>
          <dgm:constr type="w" for="ch" forName="textaccent5" refType="w" fact="0.0166"/>
          <dgm:constr type="h" for="ch" forName="textaccent5" refType="h" fact="0.024"/>
          <dgm:constr type="l" for="ch" forName="imageaccent5" refType="w" fact="0.6413"/>
          <dgm:constr type="t" for="ch" forName="imageaccent5" refType="h" fact="0.121"/>
          <dgm:constr type="w" for="ch" forName="imageaccent5" refType="w" fact="0.0166"/>
          <dgm:constr type="h" for="ch" forName="imageaccent5" refType="h" fact="0.024"/>
          <dgm:constr type="l" for="ch" forName="image6" refType="w" fact="0.4903"/>
          <dgm:constr type="t" for="ch" forName="image6" refType="h" fact="0.4548"/>
          <dgm:constr type="w" for="ch" forName="image6" refType="w" fact="0.1425"/>
          <dgm:constr type="h" for="ch" forName="image6" refType="h" fact="0.2049"/>
          <dgm:constr type="l" for="ch" forName="text6" refType="w" fact="0.6129"/>
          <dgm:constr type="t" for="ch" forName="text6" refType="h" fact="0.3426"/>
          <dgm:constr type="w" for="ch" forName="text6" refType="w" fact="0.1425"/>
          <dgm:constr type="h" for="ch" forName="text6" refType="h" fact="0.2049"/>
          <dgm:constr type="l" for="ch" forName="imageaccent6" refType="w" fact="0.6147"/>
          <dgm:constr type="t" for="ch" forName="imageaccent6" refType="h" fact="0.5447"/>
          <dgm:constr type="w" for="ch" forName="imageaccent6" refType="w" fact="0.0166"/>
          <dgm:constr type="h" for="ch" forName="imageaccent6" refType="h" fact="0.024"/>
          <dgm:constr type="l" for="ch" forName="textaccent6" refType="w" fact="0.6411"/>
          <dgm:constr type="t" for="ch" forName="textaccent6" refType="h" fact="0.5221"/>
          <dgm:constr type="w" for="ch" forName="textaccent6" refType="w" fact="0.0166"/>
          <dgm:constr type="h" for="ch" forName="textaccent6" refType="h" fact="0.024"/>
          <dgm:constr type="l" for="ch" forName="text7" refType="w" fact="0.2451"/>
          <dgm:constr type="t" for="ch" forName="text7" refType="h" fact="0.4535"/>
          <dgm:constr type="w" for="ch" forName="text7" refType="w" fact="0.1425"/>
          <dgm:constr type="h" for="ch" forName="text7" refType="h" fact="0.2049"/>
          <dgm:constr type="l" for="ch" forName="image7" refType="w" fact="0.1225"/>
          <dgm:constr type="t" for="ch" forName="image7" refType="h" fact="0.5674"/>
          <dgm:constr type="w" for="ch" forName="image7" refType="w" fact="0.1425"/>
          <dgm:constr type="h" for="ch" forName="image7" refType="h" fact="0.2049"/>
          <dgm:constr type="l" for="ch" forName="imageaccent7" refType="w" fact="0.2195"/>
          <dgm:constr type="t" for="ch" forName="imageaccent7" refType="h" fact="0.5703"/>
          <dgm:constr type="w" for="ch" forName="imageaccent7" refType="w" fact="0.0166"/>
          <dgm:constr type="h" for="ch" forName="imageaccent7" refType="h" fact="0.024"/>
          <dgm:constr type="l" for="ch" forName="textaccent7" refType="w" fact="0.2491"/>
          <dgm:constr type="t" for="ch" forName="textaccent7" refType="h" fact="0.5443"/>
          <dgm:constr type="w" for="ch" forName="textaccent7" refType="w" fact="0.0166"/>
          <dgm:constr type="h" for="ch" forName="textaccent7" refType="h" fact="0.024"/>
          <dgm:constr type="l" for="ch" forName="image8" refType="w" fact="0.6123"/>
          <dgm:constr type="t" for="ch" forName="image8" refType="h" fact="0.5696"/>
          <dgm:constr type="w" for="ch" forName="image8" refType="w" fact="0.1425"/>
          <dgm:constr type="h" for="ch" forName="image8" refType="h" fact="0.2049"/>
          <dgm:constr type="l" for="ch" forName="text8" refType="w" fact="0.7349"/>
          <dgm:constr type="t" for="ch" forName="text8" refType="h" fact="0.4574"/>
          <dgm:constr type="w" for="ch" forName="text8" refType="w" fact="0.1425"/>
          <dgm:constr type="h" for="ch" forName="text8" refType="h" fact="0.2049"/>
          <dgm:constr type="l" for="ch" forName="imageaccent8" refType="w" fact="0.7367"/>
          <dgm:constr type="t" for="ch" forName="imageaccent8" refType="h" fact="0.6595"/>
          <dgm:constr type="w" for="ch" forName="imageaccent8" refType="w" fact="0.0166"/>
          <dgm:constr type="h" for="ch" forName="imageaccent8" refType="h" fact="0.024"/>
          <dgm:constr type="l" for="ch" forName="textaccent8" refType="w" fact="0.7631"/>
          <dgm:constr type="t" for="ch" forName="textaccent8" refType="h" fact="0.6369"/>
          <dgm:constr type="w" for="ch" forName="textaccent8" refType="w" fact="0.0166"/>
          <dgm:constr type="h" for="ch" forName="textaccent8" refType="h" fact="0.024"/>
          <dgm:constr type="l" for="ch" forName="text9" refType="w" fact="0.7354"/>
          <dgm:constr type="t" for="ch" forName="text9" refType="h" fact="0.0044"/>
          <dgm:constr type="w" for="ch" forName="text9" refType="w" fact="0.1425"/>
          <dgm:constr type="h" for="ch" forName="text9" refType="h" fact="0.2049"/>
          <dgm:constr type="l" for="ch" forName="textaccent9" refType="w" fact="0.8339"/>
          <dgm:constr type="t" for="ch" forName="textaccent9" refType="h" fact="0.1846"/>
          <dgm:constr type="w" for="ch" forName="textaccent9" refType="w" fact="0.0166"/>
          <dgm:constr type="h" for="ch" forName="textaccent9" refType="h" fact="0.024"/>
          <dgm:constr type="l" for="ch" forName="image9" refType="w" fact="0.7354"/>
          <dgm:constr type="t" for="ch" forName="image9" refType="h" fact="0.2306"/>
          <dgm:constr type="w" for="ch" forName="image9" refType="w" fact="0.1425"/>
          <dgm:constr type="h" for="ch" forName="image9" refType="h" fact="0.2049"/>
          <dgm:constr type="l" for="ch" forName="imageaccent9" refType="w" fact="0.8339"/>
          <dgm:constr type="t" for="ch" forName="imageaccent9" refType="h" fact="0.2318"/>
          <dgm:constr type="w" for="ch" forName="imageaccent9" refType="w" fact="0.0166"/>
          <dgm:constr type="h" for="ch" forName="imageaccent9" refType="h" fact="0.024"/>
          <dgm:constr type="l" for="ch" forName="image10" refType="w" fact="0.2446"/>
          <dgm:constr type="t" for="ch" forName="image10" refType="h" fact="0.6805"/>
          <dgm:constr type="w" for="ch" forName="image10" refType="w" fact="0.1425"/>
          <dgm:constr type="h" for="ch" forName="image10" refType="h" fact="0.2049"/>
          <dgm:constr type="l" for="ch" forName="text10" refType="w" fact="0.3672"/>
          <dgm:constr type="t" for="ch" forName="text10" refType="h" fact="0.5683"/>
          <dgm:constr type="w" for="ch" forName="text10" refType="w" fact="0.1425"/>
          <dgm:constr type="h" for="ch" forName="text10" refType="h" fact="0.2049"/>
          <dgm:constr type="l" for="ch" forName="imageaccent10" refType="w" fact="0.369"/>
          <dgm:constr type="t" for="ch" forName="imageaccent10" refType="h" fact="0.7704"/>
          <dgm:constr type="w" for="ch" forName="imageaccent10" refType="w" fact="0.0166"/>
          <dgm:constr type="h" for="ch" forName="imageaccent10" refType="h" fact="0.024"/>
          <dgm:constr type="l" for="ch" forName="textaccent10" refType="w" fact="0.3954"/>
          <dgm:constr type="t" for="ch" forName="textaccent10" refType="h" fact="0.7478"/>
          <dgm:constr type="w" for="ch" forName="textaccent10" refType="w" fact="0.0166"/>
          <dgm:constr type="h" for="ch" forName="textaccent10" refType="h" fact="0.024"/>
          <dgm:constr type="l" for="ch" forName="text11" refType="w" fact="0.612"/>
          <dgm:constr type="t" for="ch" forName="text11" refType="h" fact="0.7951"/>
          <dgm:constr type="w" for="ch" forName="text11" refType="w" fact="0.1425"/>
          <dgm:constr type="h" for="ch" forName="text11" refType="h" fact="0.2049"/>
          <dgm:constr type="l" for="ch" forName="image11" refType="w" fact="0.4894"/>
          <dgm:constr type="t" for="ch" forName="image11" refType="h" fact="0.6816"/>
          <dgm:constr type="w" for="ch" forName="image11" refType="w" fact="0.1425"/>
          <dgm:constr type="h" for="ch" forName="image11" refType="h" fact="0.2049"/>
          <dgm:constr type="l" for="ch" forName="imageaccent11" refType="w" fact="0.5874"/>
          <dgm:constr type="t" for="ch" forName="imageaccent11" refType="h" fact="0.8589"/>
          <dgm:constr type="w" for="ch" forName="imageaccent11" refType="w" fact="0.0166"/>
          <dgm:constr type="h" for="ch" forName="imageaccent11" refType="h" fact="0.024"/>
          <dgm:constr type="l" for="ch" forName="textaccent11" refType="w" fact="0.6154"/>
          <dgm:constr type="t" for="ch" forName="textaccent11" refType="h" fact="0.8863"/>
          <dgm:constr type="w" for="ch" forName="textaccent11" refType="w" fact="0.0166"/>
          <dgm:constr type="h" for="ch" forName="textaccent11" refType="h" fact="0.024"/>
          <dgm:constr type="l" for="ch" forName="text12" refType="w" fact="0.735"/>
          <dgm:constr type="t" for="ch" forName="text12" refType="h" fact="0.684"/>
          <dgm:constr type="w" for="ch" forName="text12" refType="w" fact="0.1425"/>
          <dgm:constr type="h" for="ch" forName="text12" refType="h" fact="0.2049"/>
          <dgm:constr type="l" for="ch" forName="image12" refType="w" fact="0.8575"/>
          <dgm:constr type="t" for="ch" forName="image12" refType="h" fact="0.5718"/>
          <dgm:constr type="w" for="ch" forName="image12" refType="w" fact="0.1425"/>
          <dgm:constr type="h" for="ch" forName="image12" refType="h" fact="0.2049"/>
          <dgm:constr type="l" for="ch" forName="textaccent12" refType="w" fact="0.8594"/>
          <dgm:constr type="t" for="ch" forName="textaccent12" refType="h" fact="0.7739"/>
          <dgm:constr type="w" for="ch" forName="textaccent12" refType="w" fact="0.0166"/>
          <dgm:constr type="h" for="ch" forName="textaccent12" refType="h" fact="0.024"/>
          <dgm:constr type="l" for="ch" forName="imageaccent12" refType="w" fact="0.8858"/>
          <dgm:constr type="t" for="ch" forName="imageaccent12" refType="h" fact="0.7513"/>
          <dgm:constr type="w" for="ch" forName="imageaccent12" refType="w" fact="0.0166"/>
          <dgm:constr type="h" for="ch" forName="imageaccent12" refType="h" fact="0.024"/>
        </dgm:constrLst>
      </dgm:else>
    </dgm:choose>
    <dgm:forEach name="wrapper" axis="self" ptType="parTrans">
      <dgm:forEach name="wrapper2" axis="self" ptType="sibTrans" st="2">
        <dgm:forEach name="textRepeat" axis="self">
          <dgm:layoutNode name="textRepeatNode" styleLbl="alignNode1">
            <dgm:varLst>
              <dgm:chMax val="0"/>
              <dgm:chPref val="0"/>
              <dgm:bulletEnabled val="1"/>
            </dgm:varLst>
            <dgm:alg type="tx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.1"/>
              <dgm:constr type="bMarg" refType="primFontSz" fact="0.1"/>
            </dgm:constrLst>
            <dgm:ruleLst>
              <dgm:rule type="primFontSz" val="5" fact="NaN" max="NaN"/>
            </dgm:ruleLst>
          </dgm:layoutNode>
        </dgm:forEach>
        <dgm:forEach name="accentRepeat" axis="self">
          <dgm:layoutNode name="accentRepeatNode" styleLbl="solidAlignAcc1">
            <dgm:alg type="sp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/>
          </dgm:layoutNode>
        </dgm:forEach>
        <dgm:forEach name="imageRepeat" axis="self">
          <dgm:layoutNode name="imageRepeatNode" styleLbl="alignAcc1">
            <dgm:alg type="sp"/>
            <dgm:shape xmlns:r="http://schemas.openxmlformats.org/officeDocument/2006/relationships" type="hexagon" r:blip="" blipPhldr="1">
              <dgm:adjLst>
                <dgm:adj idx="1" val="0.25"/>
                <dgm:adj idx="2" val="1.1547"/>
              </dgm:adjLst>
            </dgm:shape>
            <dgm:presOf axis="self"/>
          </dgm:layoutNode>
        </dgm:forEach>
      </dgm:forEach>
    </dgm:forEach>
    <dgm:forEach name="Name14" axis="ch" ptType="node" cnt="1">
      <dgm:layoutNode name="text1">
        <dgm:alg type="sp"/>
        <dgm:shape xmlns:r="http://schemas.openxmlformats.org/officeDocument/2006/relationships" r:blip="">
          <dgm:adjLst/>
        </dgm:shape>
        <dgm:presOf/>
        <dgm:constrLst/>
        <dgm:forEach name="Name15" ref="textRepeat"/>
      </dgm:layoutNode>
      <dgm:layoutNode name="textaccent1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"/>
      </dgm:layoutNode>
    </dgm:forEach>
    <dgm:forEach name="Name17" axis="ch" ptType="sibTrans" hideLastTrans="0" cnt="1">
      <dgm:layoutNode name="image1">
        <dgm:alg type="sp"/>
        <dgm:shape xmlns:r="http://schemas.openxmlformats.org/officeDocument/2006/relationships" r:blip="">
          <dgm:adjLst/>
        </dgm:shape>
        <dgm:presOf/>
        <dgm:constrLst/>
        <dgm:forEach name="Name18" ref="imageRepeat"/>
      </dgm:layoutNode>
      <dgm:layoutNode name="imageaccent1">
        <dgm:alg type="sp"/>
        <dgm:shape xmlns:r="http://schemas.openxmlformats.org/officeDocument/2006/relationships" r:blip="">
          <dgm:adjLst/>
        </dgm:shape>
        <dgm:presOf/>
        <dgm:constrLst/>
        <dgm:forEach name="Name19" ref="accentRepeat"/>
      </dgm:layoutNode>
    </dgm:forEach>
    <dgm:forEach name="Name20" axis="ch" ptType="node" st="2" cnt="1">
      <dgm:layoutNode name="text2">
        <dgm:alg type="sp"/>
        <dgm:shape xmlns:r="http://schemas.openxmlformats.org/officeDocument/2006/relationships" r:blip="">
          <dgm:adjLst/>
        </dgm:shape>
        <dgm:presOf/>
        <dgm:constrLst/>
        <dgm:forEach name="Name21" ref="textRepeat"/>
      </dgm:layoutNode>
      <dgm:layoutNode name="textaccent2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"/>
      </dgm:layoutNode>
    </dgm:forEach>
    <dgm:forEach name="Name23" axis="ch" ptType="sibTrans" hideLastTrans="0" st="2" cnt="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24" ref="imageRepeat"/>
      </dgm:layoutNode>
      <dgm:layoutNode name="imageaccent2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"/>
      </dgm:layoutNode>
    </dgm:forEach>
    <dgm:forEach name="Name26" axis="ch" ptType="node" st="3" cnt="1">
      <dgm:layoutNode name="text3">
        <dgm:alg type="sp"/>
        <dgm:shape xmlns:r="http://schemas.openxmlformats.org/officeDocument/2006/relationships" r:blip="">
          <dgm:adjLst/>
        </dgm:shape>
        <dgm:presOf/>
        <dgm:constrLst/>
        <dgm:forEach name="Name27" ref="textRepeat"/>
      </dgm:layoutNode>
      <dgm:layoutNode name="textaccent3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</dgm:forEach>
    <dgm:forEach name="Name29" axis="ch" ptType="sibTrans" hideLastTrans="0" st="3" cnt="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30" ref="imageRepeat"/>
      </dgm:layoutNode>
      <dgm:layoutNode name="imageaccent3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4" cnt="1">
      <dgm:layoutNode name="text4">
        <dgm:alg type="sp"/>
        <dgm:shape xmlns:r="http://schemas.openxmlformats.org/officeDocument/2006/relationships" r:blip="">
          <dgm:adjLst/>
        </dgm:shape>
        <dgm:presOf/>
        <dgm:constrLst/>
        <dgm:forEach name="Name33" ref="textRepeat"/>
      </dgm:layoutNode>
      <dgm:layoutNode name="textaccent4">
        <dgm:alg type="sp"/>
        <dgm:shape xmlns:r="http://schemas.openxmlformats.org/officeDocument/2006/relationships" r:blip="">
          <dgm:adjLst/>
        </dgm:shape>
        <dgm:presOf/>
        <dgm:constrLst/>
        <dgm:forEach name="Name34" ref="accentRepeat"/>
      </dgm:layoutNode>
    </dgm:forEach>
    <dgm:forEach name="Name35" axis="ch" ptType="sibTrans" hideLastTrans="0" st="4" cnt="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36" ref="imageRepeat"/>
      </dgm:layoutNode>
      <dgm:layoutNode name="imageaccent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text5">
        <dgm:alg type="sp"/>
        <dgm:shape xmlns:r="http://schemas.openxmlformats.org/officeDocument/2006/relationships" r:blip="">
          <dgm:adjLst/>
        </dgm:shape>
        <dgm:presOf/>
        <dgm:constrLst/>
        <dgm:forEach name="Name39" ref="textRepeat"/>
      </dgm:layoutNode>
      <dgm:layoutNode name="text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</dgm:forEach>
    <dgm:forEach name="Name41" axis="ch" ptType="sibTrans" hideLastTrans="0" st="5" cnt="1">
      <dgm:layoutNode name="image5">
        <dgm:alg type="sp"/>
        <dgm:shape xmlns:r="http://schemas.openxmlformats.org/officeDocument/2006/relationships" r:blip="">
          <dgm:adjLst/>
        </dgm:shape>
        <dgm:presOf/>
        <dgm:constrLst/>
        <dgm:forEach name="Name42" ref="imageRepeat"/>
      </dgm:layoutNode>
      <dgm:layoutNode name="imageaccent5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  <dgm:forEach name="Name44" axis="ch" ptType="node" st="6" cnt="1">
      <dgm:layoutNode name="text6">
        <dgm:alg type="sp"/>
        <dgm:shape xmlns:r="http://schemas.openxmlformats.org/officeDocument/2006/relationships" r:blip="">
          <dgm:adjLst/>
        </dgm:shape>
        <dgm:presOf/>
        <dgm:constrLst/>
        <dgm:forEach name="Name45" ref="textRepeat"/>
      </dgm:layoutNode>
      <dgm:layoutNode name="textaccent6">
        <dgm:alg type="sp"/>
        <dgm:shape xmlns:r="http://schemas.openxmlformats.org/officeDocument/2006/relationships" r:blip="">
          <dgm:adjLst/>
        </dgm:shape>
        <dgm:presOf/>
        <dgm:constrLst/>
        <dgm:forEach name="Name46" ref="accentRepeat"/>
      </dgm:layoutNode>
    </dgm:forEach>
    <dgm:forEach name="Name47" axis="ch" ptType="sibTrans" hideLastTrans="0" st="6" cnt="1">
      <dgm:layoutNode name="image6">
        <dgm:alg type="sp"/>
        <dgm:shape xmlns:r="http://schemas.openxmlformats.org/officeDocument/2006/relationships" r:blip="">
          <dgm:adjLst/>
        </dgm:shape>
        <dgm:presOf/>
        <dgm:constrLst/>
        <dgm:forEach name="Name48" ref="imageRepeat"/>
      </dgm:layoutNode>
      <dgm:layoutNode name="imageaccent6">
        <dgm:alg type="sp"/>
        <dgm:shape xmlns:r="http://schemas.openxmlformats.org/officeDocument/2006/relationships" r:blip="">
          <dgm:adjLst/>
        </dgm:shape>
        <dgm:presOf/>
        <dgm:constrLst/>
        <dgm:forEach name="Name49" ref="accentRepeat"/>
      </dgm:layoutNode>
    </dgm:forEach>
    <dgm:forEach name="Name50" axis="ch" ptType="node" st="7" cnt="1">
      <dgm:layoutNode name="text7">
        <dgm:alg type="sp"/>
        <dgm:shape xmlns:r="http://schemas.openxmlformats.org/officeDocument/2006/relationships" r:blip="">
          <dgm:adjLst/>
        </dgm:shape>
        <dgm:presOf/>
        <dgm:constrLst/>
        <dgm:forEach name="Name51" ref="textRepeat"/>
      </dgm:layoutNode>
      <dgm:layoutNode name="textaccent7">
        <dgm:alg type="sp"/>
        <dgm:shape xmlns:r="http://schemas.openxmlformats.org/officeDocument/2006/relationships" r:blip="">
          <dgm:adjLst/>
        </dgm:shape>
        <dgm:presOf/>
        <dgm:constrLst/>
        <dgm:forEach name="Name52" ref="accentRepeat"/>
      </dgm:layoutNode>
    </dgm:forEach>
    <dgm:forEach name="Name53" axis="ch" ptType="sibTrans" hideLastTrans="0" st="7" cnt="1">
      <dgm:layoutNode name="image7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  <dgm:layoutNode name="imageaccent7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</dgm:forEach>
    <dgm:forEach name="Name56" axis="ch" ptType="node" st="8" cnt="1">
      <dgm:layoutNode name="text8">
        <dgm:alg type="sp"/>
        <dgm:shape xmlns:r="http://schemas.openxmlformats.org/officeDocument/2006/relationships" r:blip="">
          <dgm:adjLst/>
        </dgm:shape>
        <dgm:presOf/>
        <dgm:constrLst/>
        <dgm:forEach name="Name57" ref="textRepeat"/>
      </dgm:layoutNode>
      <dgm:layoutNode name="textaccent8">
        <dgm:alg type="sp"/>
        <dgm:shape xmlns:r="http://schemas.openxmlformats.org/officeDocument/2006/relationships" r:blip="">
          <dgm:adjLst/>
        </dgm:shape>
        <dgm:presOf/>
        <dgm:constrLst/>
        <dgm:forEach name="Name58" ref="accentRepeat"/>
      </dgm:layoutNode>
    </dgm:forEach>
    <dgm:forEach name="Name59" axis="ch" ptType="sibTrans" hideLastTrans="0" st="8" cnt="1">
      <dgm:layoutNode name="image8">
        <dgm:alg type="sp"/>
        <dgm:shape xmlns:r="http://schemas.openxmlformats.org/officeDocument/2006/relationships" r:blip="">
          <dgm:adjLst/>
        </dgm:shape>
        <dgm:presOf/>
        <dgm:constrLst/>
        <dgm:forEach name="Name60" ref="imageRepeat"/>
      </dgm:layoutNode>
      <dgm:layoutNode name="imageaccent8">
        <dgm:alg type="sp"/>
        <dgm:shape xmlns:r="http://schemas.openxmlformats.org/officeDocument/2006/relationships" r:blip="">
          <dgm:adjLst/>
        </dgm:shape>
        <dgm:presOf/>
        <dgm:constrLst/>
        <dgm:forEach name="Name61" ref="accentRepeat"/>
      </dgm:layoutNode>
    </dgm:forEach>
    <dgm:forEach name="Name62" axis="ch" ptType="node" st="9" cnt="1">
      <dgm:layoutNode name="text9">
        <dgm:alg type="sp"/>
        <dgm:shape xmlns:r="http://schemas.openxmlformats.org/officeDocument/2006/relationships" r:blip="">
          <dgm:adjLst/>
        </dgm:shape>
        <dgm:presOf/>
        <dgm:constrLst/>
        <dgm:forEach name="Name63" ref="textRepeat"/>
      </dgm:layoutNode>
      <dgm:layoutNode name="textaccent9">
        <dgm:alg type="sp"/>
        <dgm:shape xmlns:r="http://schemas.openxmlformats.org/officeDocument/2006/relationships" r:blip="">
          <dgm:adjLst/>
        </dgm:shape>
        <dgm:presOf/>
        <dgm:constrLst/>
        <dgm:forEach name="Name64" ref="accentRepeat"/>
      </dgm:layoutNode>
    </dgm:forEach>
    <dgm:forEach name="Name65" axis="ch" ptType="sibTrans" hideLastTrans="0" st="9" cnt="1">
      <dgm:layoutNode name="image9">
        <dgm:alg type="sp"/>
        <dgm:shape xmlns:r="http://schemas.openxmlformats.org/officeDocument/2006/relationships" r:blip="">
          <dgm:adjLst/>
        </dgm:shape>
        <dgm:presOf/>
        <dgm:constrLst/>
        <dgm:forEach name="Name66" ref="imageRepeat"/>
      </dgm:layoutNode>
      <dgm:layoutNode name="imageaccent9">
        <dgm:alg type="sp"/>
        <dgm:shape xmlns:r="http://schemas.openxmlformats.org/officeDocument/2006/relationships" r:blip="">
          <dgm:adjLst/>
        </dgm:shape>
        <dgm:presOf/>
        <dgm:constrLst/>
        <dgm:forEach name="Name67" ref="accentRepeat"/>
      </dgm:layoutNode>
    </dgm:forEach>
    <dgm:forEach name="Name68" axis="ch" ptType="node" st="10" cnt="1">
      <dgm:layoutNode name="text10">
        <dgm:alg type="sp"/>
        <dgm:shape xmlns:r="http://schemas.openxmlformats.org/officeDocument/2006/relationships" r:blip="">
          <dgm:adjLst/>
        </dgm:shape>
        <dgm:presOf/>
        <dgm:constrLst/>
        <dgm:forEach name="Name69" ref="textRepeat"/>
      </dgm:layoutNode>
      <dgm:layoutNode name="textaccent10">
        <dgm:alg type="sp"/>
        <dgm:shape xmlns:r="http://schemas.openxmlformats.org/officeDocument/2006/relationships" r:blip="">
          <dgm:adjLst/>
        </dgm:shape>
        <dgm:presOf/>
        <dgm:constrLst/>
        <dgm:forEach name="Name70" ref="accentRepeat"/>
      </dgm:layoutNode>
    </dgm:forEach>
    <dgm:forEach name="Name71" axis="ch" ptType="sibTrans" hideLastTrans="0" st="10" cnt="1">
      <dgm:layoutNode name="image10">
        <dgm:alg type="sp"/>
        <dgm:shape xmlns:r="http://schemas.openxmlformats.org/officeDocument/2006/relationships" r:blip="">
          <dgm:adjLst/>
        </dgm:shape>
        <dgm:presOf/>
        <dgm:constrLst/>
        <dgm:forEach name="Name72" ref="imageRepeat"/>
      </dgm:layoutNode>
      <dgm:layoutNode name="imageaccent10">
        <dgm:alg type="sp"/>
        <dgm:shape xmlns:r="http://schemas.openxmlformats.org/officeDocument/2006/relationships" r:blip="">
          <dgm:adjLst/>
        </dgm:shape>
        <dgm:presOf/>
        <dgm:constrLst/>
        <dgm:forEach name="Name73" ref="accentRepeat"/>
      </dgm:layoutNode>
    </dgm:forEach>
    <dgm:forEach name="Name74" axis="ch" ptType="node" st="11" cnt="1">
      <dgm:layoutNode name="text11">
        <dgm:alg type="sp"/>
        <dgm:shape xmlns:r="http://schemas.openxmlformats.org/officeDocument/2006/relationships" r:blip="">
          <dgm:adjLst/>
        </dgm:shape>
        <dgm:presOf/>
        <dgm:constrLst/>
        <dgm:forEach name="Name75" ref="textRepeat"/>
      </dgm:layoutNode>
      <dgm:layoutNode name="textaccent1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</dgm:forEach>
    <dgm:forEach name="Name77" axis="ch" ptType="sibTrans" hideLastTrans="0" st="11" cnt="1">
      <dgm:layoutNode name="image11">
        <dgm:alg type="sp"/>
        <dgm:shape xmlns:r="http://schemas.openxmlformats.org/officeDocument/2006/relationships" r:blip="">
          <dgm:adjLst/>
        </dgm:shape>
        <dgm:presOf/>
        <dgm:constrLst/>
        <dgm:forEach name="Name78" ref="imageRepeat"/>
      </dgm:layoutNode>
      <dgm:layoutNode name="imageaccent11">
        <dgm:alg type="sp"/>
        <dgm:shape xmlns:r="http://schemas.openxmlformats.org/officeDocument/2006/relationships" r:blip="">
          <dgm:adjLst/>
        </dgm:shape>
        <dgm:presOf/>
        <dgm:constrLst/>
        <dgm:forEach name="Name79" ref="accentRepeat"/>
      </dgm:layoutNode>
    </dgm:forEach>
    <dgm:forEach name="Name80" axis="ch" ptType="node" st="12" cnt="1">
      <dgm:layoutNode name="text12">
        <dgm:alg type="sp"/>
        <dgm:shape xmlns:r="http://schemas.openxmlformats.org/officeDocument/2006/relationships" r:blip="">
          <dgm:adjLst/>
        </dgm:shape>
        <dgm:presOf/>
        <dgm:constrLst/>
        <dgm:forEach name="Name81" ref="textRepeat"/>
      </dgm:layoutNode>
      <dgm:layoutNode name="textaccent12">
        <dgm:alg type="sp"/>
        <dgm:shape xmlns:r="http://schemas.openxmlformats.org/officeDocument/2006/relationships" r:blip="">
          <dgm:adjLst/>
        </dgm:shape>
        <dgm:presOf/>
        <dgm:constrLst/>
        <dgm:forEach name="Name82" ref="accentRepeat"/>
      </dgm:layoutNode>
    </dgm:forEach>
    <dgm:forEach name="Name83" axis="ch" ptType="sibTrans" hideLastTrans="0" st="12" cnt="1">
      <dgm:layoutNode name="image12">
        <dgm:alg type="sp"/>
        <dgm:shape xmlns:r="http://schemas.openxmlformats.org/officeDocument/2006/relationships" r:blip="">
          <dgm:adjLst/>
        </dgm:shape>
        <dgm:presOf/>
        <dgm:constrLst/>
        <dgm:forEach name="Name84" ref="imageRepeat"/>
      </dgm:layoutNode>
      <dgm:layoutNode name="imageaccent12">
        <dgm:alg type="sp"/>
        <dgm:shape xmlns:r="http://schemas.openxmlformats.org/officeDocument/2006/relationships" r:blip="">
          <dgm:adjLst/>
        </dgm:shape>
        <dgm:presOf/>
        <dgm:constrLst/>
        <dgm:forEach name="Name85" ref="accentRepeat"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1D579C8-2292-4FF8-80EF-61511564DFF1}" type="datetimeFigureOut">
              <a:rPr lang="es-ES"/>
              <a:pPr>
                <a:defRPr/>
              </a:pPr>
              <a:t>26/04/2012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S" noProof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ES" noProof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F33F833-B3D2-4048-9917-F1A29C71578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34451861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UY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D5BAF9-F3D3-48F0-88DF-167C70900F17}" type="slidenum">
              <a:rPr lang="es-UY" smtClean="0">
                <a:solidFill>
                  <a:prstClr val="black"/>
                </a:solidFill>
              </a:rPr>
              <a:pPr/>
              <a:t>4</a:t>
            </a:fld>
            <a:endParaRPr lang="es-UY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68435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fld id="{7AA3D1EB-D78E-4F0F-B68E-C4C1CC7C59C4}" type="slidenum">
              <a:rPr lang="en-US" smtClean="0">
                <a:latin typeface="Arial" charset="0"/>
              </a:rPr>
              <a:pPr eaLnBrk="1" hangingPunct="1"/>
              <a:t>14</a:t>
            </a:fld>
            <a:endParaRPr lang="en-US" smtClean="0">
              <a:latin typeface="Arial" charset="0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fr-FR" sz="1000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8C2435F-A57B-4067-A2FA-BC6686334862}" type="slidenum">
              <a:rPr lang="fr-FR" smtClean="0"/>
              <a:pPr/>
              <a:t>6</a:t>
            </a:fld>
            <a:endParaRPr lang="fr-FR" smtClean="0"/>
          </a:p>
        </p:txBody>
      </p:sp>
      <p:sp>
        <p:nvSpPr>
          <p:cNvPr id="52227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C78F110-1C39-4F45-8A1D-099F85348BB9}" type="slidenum">
              <a:rPr lang="en-US" sz="1200"/>
              <a:pPr algn="r"/>
              <a:t>6</a:t>
            </a:fld>
            <a:endParaRPr lang="en-US" sz="1200"/>
          </a:p>
        </p:txBody>
      </p:sp>
      <p:sp>
        <p:nvSpPr>
          <p:cNvPr id="5222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s-UY" dirty="0" smtClean="0"/>
              <a:t>La UPU ha venido</a:t>
            </a:r>
            <a:r>
              <a:rPr lang="es-UY" baseline="0" dirty="0" smtClean="0"/>
              <a:t> trabajando en forma conjunta con la OMA a través del comité de contacto UPU-OMA</a:t>
            </a:r>
          </a:p>
          <a:p>
            <a:pPr eaLnBrk="1" hangingPunct="1"/>
            <a:endParaRPr lang="es-UY" baseline="0" dirty="0" smtClean="0"/>
          </a:p>
          <a:p>
            <a:pPr eaLnBrk="1" hangingPunct="1"/>
            <a:r>
              <a:rPr lang="es-UY" baseline="0" dirty="0" smtClean="0"/>
              <a:t>En este sentido la UPU ha desarrollado dos sistemas informáticos que facilitan el proceso de envíos postales en las operaciones aduaneras.</a:t>
            </a:r>
          </a:p>
          <a:p>
            <a:pPr eaLnBrk="1" hangingPunct="1"/>
            <a:endParaRPr lang="es-UY" dirty="0" smtClean="0"/>
          </a:p>
          <a:p>
            <a:pPr eaLnBrk="1" hangingPunct="1">
              <a:buFontTx/>
              <a:buChar char="•"/>
            </a:pPr>
            <a:r>
              <a:rPr lang="es-UY" dirty="0" smtClean="0"/>
              <a:t> El sistema de Declaración</a:t>
            </a:r>
            <a:r>
              <a:rPr lang="es-UY" baseline="0" dirty="0" smtClean="0"/>
              <a:t> Aduanera</a:t>
            </a:r>
            <a:r>
              <a:rPr lang="es-UY" dirty="0" smtClean="0"/>
              <a:t> (CDS) para el intercambio</a:t>
            </a:r>
            <a:r>
              <a:rPr lang="es-UY" baseline="0" dirty="0" smtClean="0"/>
              <a:t> electrónico de declaraciones aduaneras entre Correos y Aduanas</a:t>
            </a:r>
            <a:r>
              <a:rPr lang="es-UY" dirty="0" smtClean="0"/>
              <a:t> – con una respuesta electrónica anticipada</a:t>
            </a:r>
            <a:r>
              <a:rPr lang="es-UY" baseline="0" dirty="0" smtClean="0"/>
              <a:t> de Aduana sobre la retención o no de un envío así como aranceles o impuestos relacionados al tratamiento</a:t>
            </a:r>
          </a:p>
          <a:p>
            <a:pPr eaLnBrk="1" hangingPunct="1">
              <a:buFontTx/>
              <a:buChar char="•"/>
            </a:pPr>
            <a:endParaRPr lang="es-UY" dirty="0" smtClean="0"/>
          </a:p>
          <a:p>
            <a:pPr eaLnBrk="1" hangingPunct="1">
              <a:buFontTx/>
              <a:buChar char="•"/>
            </a:pPr>
            <a:r>
              <a:rPr lang="es-UY" dirty="0" smtClean="0"/>
              <a:t>La Guía de Exportación Postal donde se publican las reglas para importar mercadería,</a:t>
            </a:r>
            <a:r>
              <a:rPr lang="es-UY" baseline="0" dirty="0" smtClean="0"/>
              <a:t> la lista de artículos prohibidos o restringidos para la importación en cada país</a:t>
            </a:r>
            <a:r>
              <a:rPr lang="es-UY" dirty="0" smtClean="0"/>
              <a:t>.</a:t>
            </a:r>
          </a:p>
          <a:p>
            <a:pPr eaLnBrk="1" hangingPunct="1">
              <a:buFontTx/>
              <a:buChar char="•"/>
            </a:pPr>
            <a:endParaRPr lang="es-UY" dirty="0" smtClean="0"/>
          </a:p>
          <a:p>
            <a:pPr eaLnBrk="1" hangingPunct="1">
              <a:buFontTx/>
              <a:buNone/>
            </a:pPr>
            <a:r>
              <a:rPr lang="es-UY" dirty="0" smtClean="0"/>
              <a:t>Para</a:t>
            </a:r>
            <a:r>
              <a:rPr lang="es-UY" baseline="0" dirty="0" smtClean="0"/>
              <a:t> la implementación y uso de estos sistemas por la comunidad es sumamente importante y necesaria una estrecha relación y cooperación entre autoridades de Aduana y Correo.</a:t>
            </a:r>
            <a:endParaRPr lang="es-UY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CC58250-45B7-4A7C-B2F4-77ED5357E78A}" type="slidenum">
              <a:rPr lang="fr-FR" smtClean="0"/>
              <a:pPr/>
              <a:t>7</a:t>
            </a:fld>
            <a:endParaRPr lang="fr-FR" smtClean="0"/>
          </a:p>
        </p:txBody>
      </p:sp>
      <p:sp>
        <p:nvSpPr>
          <p:cNvPr id="53251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87CF7B58-F1B2-4CF3-A814-427D824CDAD9}" type="slidenum">
              <a:rPr lang="en-US" sz="1200"/>
              <a:pPr algn="r"/>
              <a:t>7</a:t>
            </a:fld>
            <a:endParaRPr lang="en-US" sz="1200"/>
          </a:p>
        </p:txBody>
      </p:sp>
      <p:sp>
        <p:nvSpPr>
          <p:cNvPr id="5325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8600" indent="-228600" eaLnBrk="1" hangingPunct="1"/>
            <a:r>
              <a:rPr lang="fr-CH" dirty="0" smtClean="0"/>
              <a:t>La </a:t>
            </a:r>
            <a:r>
              <a:rPr lang="fr-CH" dirty="0" err="1" smtClean="0"/>
              <a:t>Guía</a:t>
            </a:r>
            <a:r>
              <a:rPr lang="fr-CH" dirty="0" smtClean="0"/>
              <a:t> de </a:t>
            </a:r>
            <a:r>
              <a:rPr lang="fr-CH" dirty="0" err="1" smtClean="0"/>
              <a:t>Exportación</a:t>
            </a:r>
            <a:r>
              <a:rPr lang="fr-CH" dirty="0" smtClean="0"/>
              <a:t> Postal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tiene</a:t>
            </a:r>
            <a:r>
              <a:rPr lang="fr-CH" baseline="0" dirty="0" smtClean="0"/>
              <a:t> dos </a:t>
            </a:r>
            <a:r>
              <a:rPr lang="fr-CH" baseline="0" dirty="0" err="1" smtClean="0"/>
              <a:t>áreas</a:t>
            </a:r>
            <a:r>
              <a:rPr lang="fr-CH" baseline="0" dirty="0" smtClean="0"/>
              <a:t>:</a:t>
            </a:r>
          </a:p>
          <a:p>
            <a:pPr marL="228600" indent="-228600" eaLnBrk="1" hangingPunct="1"/>
            <a:endParaRPr lang="fr-CH" baseline="0" dirty="0" smtClean="0"/>
          </a:p>
          <a:p>
            <a:pPr marL="228600" indent="-228600" eaLnBrk="1" hangingPunct="1">
              <a:buAutoNum type="arabicPeriod"/>
            </a:pPr>
            <a:r>
              <a:rPr lang="fr-CH" baseline="0" dirty="0" smtClean="0"/>
              <a:t>La </a:t>
            </a:r>
            <a:r>
              <a:rPr lang="fr-CH" baseline="0" dirty="0" err="1" smtClean="0"/>
              <a:t>guía</a:t>
            </a:r>
            <a:r>
              <a:rPr lang="fr-CH" baseline="0" dirty="0" smtClean="0"/>
              <a:t> de </a:t>
            </a:r>
            <a:r>
              <a:rPr lang="fr-CH" baseline="0" dirty="0" err="1" smtClean="0"/>
              <a:t>Asuntos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Aduaneros</a:t>
            </a:r>
            <a:r>
              <a:rPr lang="fr-CH" baseline="0" dirty="0" smtClean="0"/>
              <a:t> es </a:t>
            </a:r>
            <a:r>
              <a:rPr lang="fr-CH" baseline="0" dirty="0" err="1" smtClean="0"/>
              <a:t>donde</a:t>
            </a:r>
            <a:r>
              <a:rPr lang="fr-CH" baseline="0" dirty="0" smtClean="0"/>
              <a:t> se </a:t>
            </a:r>
            <a:r>
              <a:rPr lang="fr-CH" baseline="0" dirty="0" err="1" smtClean="0"/>
              <a:t>detallan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aspectos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administrativos</a:t>
            </a:r>
            <a:r>
              <a:rPr lang="fr-CH" baseline="0" dirty="0" smtClean="0"/>
              <a:t>, </a:t>
            </a:r>
            <a:r>
              <a:rPr lang="fr-CH" baseline="0" dirty="0" err="1" smtClean="0"/>
              <a:t>como</a:t>
            </a:r>
            <a:r>
              <a:rPr lang="fr-CH" baseline="0" dirty="0" smtClean="0"/>
              <a:t> </a:t>
            </a:r>
            <a:r>
              <a:rPr lang="fr-CH" baseline="0" dirty="0" err="1" smtClean="0"/>
              <a:t>número</a:t>
            </a:r>
            <a:r>
              <a:rPr lang="fr-CH" baseline="0" dirty="0" smtClean="0"/>
              <a:t> de copias </a:t>
            </a:r>
            <a:r>
              <a:rPr lang="fr-CH" baseline="0" dirty="0" err="1" smtClean="0"/>
              <a:t>requeridas</a:t>
            </a:r>
            <a:r>
              <a:rPr lang="fr-CH" baseline="0" dirty="0" smtClean="0"/>
              <a:t>, </a:t>
            </a:r>
            <a:r>
              <a:rPr lang="fr-CH" baseline="0" dirty="0" err="1" smtClean="0"/>
              <a:t>formularios</a:t>
            </a:r>
            <a:r>
              <a:rPr lang="fr-CH" baseline="0" dirty="0" smtClean="0"/>
              <a:t>, etc. </a:t>
            </a:r>
            <a:r>
              <a:rPr lang="fr-CH" baseline="0" dirty="0" err="1" smtClean="0"/>
              <a:t>Esta</a:t>
            </a:r>
            <a:r>
              <a:rPr lang="fr-CH" baseline="0" dirty="0" smtClean="0"/>
              <a:t> </a:t>
            </a:r>
            <a:r>
              <a:rPr lang="fr-CH" baseline="0" dirty="0" err="1" smtClean="0"/>
              <a:t>guía</a:t>
            </a:r>
            <a:r>
              <a:rPr lang="fr-CH" baseline="0" dirty="0" smtClean="0"/>
              <a:t> </a:t>
            </a:r>
            <a:r>
              <a:rPr lang="fr-CH" baseline="0" dirty="0" err="1" smtClean="0"/>
              <a:t>debe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ser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completada</a:t>
            </a:r>
            <a:r>
              <a:rPr lang="fr-CH" baseline="0" dirty="0" smtClean="0"/>
              <a:t> de forma </a:t>
            </a:r>
            <a:r>
              <a:rPr lang="fr-CH" baseline="0" dirty="0" err="1" smtClean="0"/>
              <a:t>conjunta</a:t>
            </a:r>
            <a:r>
              <a:rPr lang="fr-CH" baseline="0" dirty="0" smtClean="0"/>
              <a:t> entre </a:t>
            </a:r>
            <a:r>
              <a:rPr lang="fr-CH" baseline="0" dirty="0" err="1" smtClean="0"/>
              <a:t>autoridades</a:t>
            </a:r>
            <a:r>
              <a:rPr lang="fr-CH" baseline="0" dirty="0" smtClean="0"/>
              <a:t> de </a:t>
            </a:r>
            <a:r>
              <a:rPr lang="fr-CH" baseline="0" dirty="0" err="1" smtClean="0"/>
              <a:t>Aduana</a:t>
            </a:r>
            <a:r>
              <a:rPr lang="fr-CH" baseline="0" dirty="0" smtClean="0"/>
              <a:t> y </a:t>
            </a:r>
            <a:r>
              <a:rPr lang="fr-CH" baseline="0" dirty="0" err="1" smtClean="0"/>
              <a:t>Correo</a:t>
            </a:r>
            <a:r>
              <a:rPr lang="fr-CH" baseline="0" dirty="0" smtClean="0"/>
              <a:t>. En la </a:t>
            </a:r>
            <a:r>
              <a:rPr lang="fr-CH" baseline="0" dirty="0" err="1" smtClean="0"/>
              <a:t>guía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está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indicado</a:t>
            </a:r>
            <a:r>
              <a:rPr lang="fr-CH" baseline="0" dirty="0" smtClean="0"/>
              <a:t> que parte de la </a:t>
            </a:r>
            <a:r>
              <a:rPr lang="fr-CH" baseline="0" dirty="0" err="1" smtClean="0"/>
              <a:t>información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esta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provista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por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quién</a:t>
            </a:r>
            <a:r>
              <a:rPr lang="fr-CH" baseline="0" dirty="0" smtClean="0"/>
              <a:t>.</a:t>
            </a:r>
          </a:p>
          <a:p>
            <a:pPr marL="228600" indent="-228600" eaLnBrk="1" hangingPunct="1">
              <a:buAutoNum type="arabicPeriod"/>
            </a:pPr>
            <a:endParaRPr lang="fr-CH" baseline="0" dirty="0" smtClean="0"/>
          </a:p>
          <a:p>
            <a:pPr marL="228600" indent="-228600" eaLnBrk="1" hangingPunct="1">
              <a:buAutoNum type="arabicPeriod"/>
            </a:pPr>
            <a:r>
              <a:rPr lang="fr-CH" dirty="0" smtClean="0"/>
              <a:t>En la lista de </a:t>
            </a:r>
            <a:r>
              <a:rPr lang="fr-CH" dirty="0" err="1" smtClean="0"/>
              <a:t>artículos</a:t>
            </a:r>
            <a:r>
              <a:rPr lang="fr-CH" dirty="0" smtClean="0"/>
              <a:t> </a:t>
            </a:r>
            <a:r>
              <a:rPr lang="fr-CH" dirty="0" err="1" smtClean="0"/>
              <a:t>prhibidos</a:t>
            </a:r>
            <a:r>
              <a:rPr lang="fr-CH" dirty="0" smtClean="0"/>
              <a:t> y </a:t>
            </a:r>
            <a:r>
              <a:rPr lang="fr-CH" dirty="0" err="1" smtClean="0"/>
              <a:t>restingidos</a:t>
            </a:r>
            <a:r>
              <a:rPr lang="fr-CH" dirty="0" smtClean="0"/>
              <a:t> se </a:t>
            </a:r>
            <a:r>
              <a:rPr lang="fr-CH" dirty="0" err="1" smtClean="0"/>
              <a:t>detallaran</a:t>
            </a:r>
            <a:r>
              <a:rPr lang="fr-CH" dirty="0" smtClean="0"/>
              <a:t>:</a:t>
            </a:r>
          </a:p>
          <a:p>
            <a:pPr marL="685800" lvl="1" indent="-228600" eaLnBrk="1" hangingPunct="1">
              <a:buAutoNum type="arabicPeriod"/>
            </a:pPr>
            <a:r>
              <a:rPr lang="fr-CH" dirty="0" err="1" smtClean="0"/>
              <a:t>Todos</a:t>
            </a:r>
            <a:r>
              <a:rPr lang="fr-CH" baseline="0" dirty="0" smtClean="0"/>
              <a:t> los </a:t>
            </a:r>
            <a:r>
              <a:rPr lang="fr-CH" baseline="0" dirty="0" err="1" smtClean="0"/>
              <a:t>códigos</a:t>
            </a:r>
            <a:r>
              <a:rPr lang="fr-CH" baseline="0" dirty="0" smtClean="0"/>
              <a:t> </a:t>
            </a:r>
            <a:r>
              <a:rPr lang="fr-CH" dirty="0" err="1" smtClean="0"/>
              <a:t>del</a:t>
            </a:r>
            <a:r>
              <a:rPr lang="fr-CH" dirty="0" smtClean="0"/>
              <a:t> </a:t>
            </a:r>
            <a:r>
              <a:rPr lang="fr-CH" dirty="0" err="1" smtClean="0"/>
              <a:t>sistema</a:t>
            </a:r>
            <a:r>
              <a:rPr lang="fr-CH" dirty="0" smtClean="0"/>
              <a:t> </a:t>
            </a:r>
            <a:r>
              <a:rPr lang="fr-CH" dirty="0" err="1" smtClean="0"/>
              <a:t>armonizado</a:t>
            </a:r>
            <a:r>
              <a:rPr lang="fr-CH" baseline="0" dirty="0" smtClean="0"/>
              <a:t> de la OMA</a:t>
            </a:r>
            <a:r>
              <a:rPr lang="fr-CH" dirty="0" smtClean="0"/>
              <a:t> (con</a:t>
            </a:r>
            <a:r>
              <a:rPr lang="fr-CH" baseline="0" dirty="0" smtClean="0"/>
              <a:t> </a:t>
            </a:r>
            <a:r>
              <a:rPr lang="fr-CH" dirty="0" smtClean="0"/>
              <a:t>6-</a:t>
            </a:r>
            <a:r>
              <a:rPr lang="fr-CH" dirty="0" err="1" smtClean="0"/>
              <a:t>digitos</a:t>
            </a:r>
            <a:r>
              <a:rPr lang="fr-CH" dirty="0" smtClean="0"/>
              <a:t> </a:t>
            </a:r>
            <a:r>
              <a:rPr lang="fr-CH" dirty="0" err="1" smtClean="0"/>
              <a:t>como</a:t>
            </a:r>
            <a:r>
              <a:rPr lang="fr-CH" dirty="0" smtClean="0"/>
              <a:t> es </a:t>
            </a:r>
            <a:r>
              <a:rPr lang="fr-CH" dirty="0" err="1" smtClean="0"/>
              <a:t>proporcionado</a:t>
            </a:r>
            <a:r>
              <a:rPr lang="fr-CH" dirty="0" smtClean="0"/>
              <a:t> </a:t>
            </a:r>
            <a:r>
              <a:rPr lang="fr-CH" dirty="0" err="1" smtClean="0"/>
              <a:t>por</a:t>
            </a:r>
            <a:r>
              <a:rPr lang="fr-CH" baseline="0" dirty="0" smtClean="0"/>
              <a:t> la OMA</a:t>
            </a:r>
            <a:r>
              <a:rPr lang="fr-CH" dirty="0" smtClean="0"/>
              <a:t>)</a:t>
            </a:r>
          </a:p>
          <a:p>
            <a:pPr marL="685800" lvl="1" indent="-228600" eaLnBrk="1" hangingPunct="1">
              <a:buAutoNum type="arabicPeriod"/>
            </a:pPr>
            <a:r>
              <a:rPr lang="es-ES" dirty="0" smtClean="0"/>
              <a:t>Permitiendo a cada país traducir las descripciones (brindadas por la UPU en Inglés y Francés) a más idiomas,</a:t>
            </a:r>
            <a:r>
              <a:rPr lang="es-ES" baseline="0" dirty="0" smtClean="0"/>
              <a:t> utilizando también</a:t>
            </a:r>
            <a:r>
              <a:rPr lang="es-ES" dirty="0" smtClean="0"/>
              <a:t> diferentes juegos de caracteres!</a:t>
            </a:r>
            <a:endParaRPr lang="fr-CH" dirty="0" smtClean="0"/>
          </a:p>
          <a:p>
            <a:pPr marL="685800" lvl="1" indent="-228600" eaLnBrk="1" hangingPunct="1">
              <a:buAutoNum type="arabicPeriod"/>
            </a:pPr>
            <a:r>
              <a:rPr lang="es-ES" dirty="0" smtClean="0"/>
              <a:t>Establecer reglas de admisión en el nivel de código del sistema armonizado</a:t>
            </a:r>
            <a:r>
              <a:rPr lang="es-ES" baseline="0" dirty="0" smtClean="0"/>
              <a:t> </a:t>
            </a:r>
            <a:r>
              <a:rPr lang="es-ES" dirty="0" smtClean="0"/>
              <a:t>(o rango de códigos), incluyendo la posibilidad de adjuntar documentos (por ejemplo, los formularios de declaración adicionales que deben ser completados), describir los procedimientos de importación y dar información de derechos de aduana, aranceles,</a:t>
            </a:r>
            <a:r>
              <a:rPr lang="es-ES" baseline="0" dirty="0" smtClean="0"/>
              <a:t> </a:t>
            </a:r>
            <a:r>
              <a:rPr lang="es-ES" dirty="0" smtClean="0"/>
              <a:t>impuestos u otros cargos a pagar en la importación. Se pueden poner reglas más estrictas para las importaciones provenientes</a:t>
            </a:r>
            <a:r>
              <a:rPr lang="es-ES" baseline="0" dirty="0" smtClean="0"/>
              <a:t> de un grupo de países, etc.</a:t>
            </a:r>
            <a:endParaRPr lang="es-ES" dirty="0" smtClean="0"/>
          </a:p>
          <a:p>
            <a:pPr marL="685800" lvl="1" indent="-228600" eaLnBrk="1" hangingPunct="1">
              <a:buAutoNum type="arabicPeriod"/>
            </a:pPr>
            <a:r>
              <a:rPr lang="es-ES" dirty="0" smtClean="0"/>
              <a:t>Administrar extensiones a</a:t>
            </a:r>
            <a:r>
              <a:rPr lang="es-ES" baseline="0" dirty="0" smtClean="0"/>
              <a:t> los códigos del sistema armonizado</a:t>
            </a:r>
            <a:r>
              <a:rPr lang="es-ES" dirty="0" smtClean="0"/>
              <a:t>, a más de 6 dígitos del nivel de la OMA para dar una información más precisa (por ejemplo, los derechos de aduana a menudo sólo puede atribuirse a un nivel de código de 8 dígitos y más)</a:t>
            </a:r>
            <a:endParaRPr lang="fr-CH" dirty="0" smtClean="0"/>
          </a:p>
          <a:p>
            <a:pPr marL="685800" lvl="1" indent="-228600" eaLnBrk="1" hangingPunct="1">
              <a:buAutoNum type="arabicPeriod"/>
            </a:pPr>
            <a:r>
              <a:rPr lang="es-ES" dirty="0" smtClean="0"/>
              <a:t>con búsqueda de texto completo se puede encontrar todos los códigos del sistema armonizado, y la descripción que contiene el texto buscado</a:t>
            </a:r>
            <a:endParaRPr lang="fr-CH" dirty="0" smtClean="0"/>
          </a:p>
          <a:p>
            <a:pPr eaLnBrk="1" hangingPunct="1">
              <a:buFontTx/>
              <a:buNone/>
            </a:pPr>
            <a:endParaRPr lang="fr-FR" dirty="0" smtClean="0"/>
          </a:p>
          <a:p>
            <a:pPr eaLnBrk="1" hangingPunct="1">
              <a:buFontTx/>
              <a:buNone/>
            </a:pPr>
            <a:r>
              <a:rPr lang="fr-FR" dirty="0" err="1" smtClean="0"/>
              <a:t>Ejemplo</a:t>
            </a:r>
            <a:r>
              <a:rPr lang="fr-FR" dirty="0" smtClean="0"/>
              <a:t>:</a:t>
            </a:r>
          </a:p>
          <a:p>
            <a:pPr eaLnBrk="1" hangingPunct="1">
              <a:buFontTx/>
              <a:buNone/>
            </a:pPr>
            <a:r>
              <a:rPr lang="fr-FR" dirty="0" smtClean="0"/>
              <a:t>Si</a:t>
            </a:r>
            <a:r>
              <a:rPr lang="fr-FR" baseline="0" dirty="0" smtClean="0"/>
              <a:t> </a:t>
            </a:r>
            <a:r>
              <a:rPr lang="fr-FR" baseline="0" dirty="0" err="1" smtClean="0"/>
              <a:t>hacemos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una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búsqueda</a:t>
            </a:r>
            <a:r>
              <a:rPr lang="fr-FR" baseline="0" dirty="0" smtClean="0"/>
              <a:t> </a:t>
            </a:r>
            <a:r>
              <a:rPr lang="fr-FR" baseline="0" dirty="0" err="1" smtClean="0"/>
              <a:t>por</a:t>
            </a:r>
            <a:r>
              <a:rPr lang="fr-FR" baseline="0" dirty="0" smtClean="0"/>
              <a:t> </a:t>
            </a:r>
            <a:r>
              <a:rPr lang="fr-CH" dirty="0" smtClean="0"/>
              <a:t>« </a:t>
            </a:r>
            <a:r>
              <a:rPr lang="fr-CH" dirty="0" err="1" smtClean="0"/>
              <a:t>turkey</a:t>
            </a:r>
            <a:r>
              <a:rPr lang="fr-CH" dirty="0" smtClean="0"/>
              <a:t> » en los </a:t>
            </a:r>
            <a:r>
              <a:rPr lang="fr-CH" dirty="0" err="1" smtClean="0"/>
              <a:t>datos</a:t>
            </a:r>
            <a:r>
              <a:rPr lang="fr-CH" dirty="0" smtClean="0"/>
              <a:t> de </a:t>
            </a:r>
            <a:r>
              <a:rPr lang="fr-CH" dirty="0" err="1" smtClean="0"/>
              <a:t>importación</a:t>
            </a:r>
            <a:r>
              <a:rPr lang="fr-CH" dirty="0" smtClean="0"/>
              <a:t> de</a:t>
            </a:r>
            <a:r>
              <a:rPr lang="fr-CH" baseline="0" dirty="0" smtClean="0"/>
              <a:t> </a:t>
            </a:r>
            <a:r>
              <a:rPr lang="fr-CH" dirty="0" smtClean="0"/>
              <a:t>Canada,</a:t>
            </a:r>
            <a:r>
              <a:rPr lang="fr-CH" baseline="0" dirty="0" smtClean="0"/>
              <a:t> se </a:t>
            </a:r>
            <a:r>
              <a:rPr lang="fr-CH" baseline="0" dirty="0" err="1" smtClean="0"/>
              <a:t>puede</a:t>
            </a:r>
            <a:r>
              <a:rPr lang="fr-CH" baseline="0" dirty="0" smtClean="0"/>
              <a:t> ver</a:t>
            </a:r>
            <a:endParaRPr lang="fr-CH" dirty="0" smtClean="0"/>
          </a:p>
          <a:p>
            <a:pPr eaLnBrk="1" hangingPunct="1">
              <a:buFontTx/>
              <a:buChar char="-"/>
            </a:pPr>
            <a:r>
              <a:rPr lang="fr-CH" dirty="0" smtClean="0"/>
              <a:t>Que la </a:t>
            </a:r>
            <a:r>
              <a:rPr lang="fr-CH" dirty="0" err="1" smtClean="0"/>
              <a:t>importación</a:t>
            </a:r>
            <a:r>
              <a:rPr lang="fr-CH" dirty="0" smtClean="0"/>
              <a:t> de </a:t>
            </a:r>
            <a:r>
              <a:rPr lang="fr-CH" dirty="0" err="1" smtClean="0"/>
              <a:t>pavos</a:t>
            </a:r>
            <a:r>
              <a:rPr lang="fr-CH" dirty="0" smtClean="0"/>
              <a:t> </a:t>
            </a:r>
            <a:r>
              <a:rPr lang="fr-CH" dirty="0" err="1" smtClean="0"/>
              <a:t>vivos</a:t>
            </a:r>
            <a:r>
              <a:rPr lang="fr-CH" dirty="0" smtClean="0"/>
              <a:t> </a:t>
            </a:r>
            <a:r>
              <a:rPr lang="fr-CH" dirty="0" err="1" smtClean="0"/>
              <a:t>está</a:t>
            </a:r>
            <a:r>
              <a:rPr lang="fr-CH" dirty="0" smtClean="0"/>
              <a:t> PROHIBIDO</a:t>
            </a:r>
          </a:p>
          <a:p>
            <a:pPr eaLnBrk="1" hangingPunct="1">
              <a:buFontTx/>
              <a:buChar char="-"/>
            </a:pPr>
            <a:r>
              <a:rPr lang="fr-CH" dirty="0" err="1" smtClean="0"/>
              <a:t>Pero</a:t>
            </a:r>
            <a:r>
              <a:rPr lang="fr-CH" dirty="0" smtClean="0"/>
              <a:t> la </a:t>
            </a:r>
            <a:r>
              <a:rPr lang="fr-CH" dirty="0" err="1" smtClean="0"/>
              <a:t>importación</a:t>
            </a:r>
            <a:r>
              <a:rPr lang="fr-CH" dirty="0" smtClean="0"/>
              <a:t> de carne</a:t>
            </a:r>
            <a:r>
              <a:rPr lang="fr-CH" baseline="0" dirty="0" smtClean="0"/>
              <a:t> de </a:t>
            </a:r>
            <a:r>
              <a:rPr lang="fr-CH" dirty="0" err="1" smtClean="0"/>
              <a:t>pavo</a:t>
            </a:r>
            <a:r>
              <a:rPr lang="fr-CH" dirty="0" smtClean="0"/>
              <a:t> </a:t>
            </a:r>
            <a:r>
              <a:rPr lang="fr-CH" dirty="0" err="1" smtClean="0"/>
              <a:t>preparada</a:t>
            </a:r>
            <a:r>
              <a:rPr lang="fr-CH" dirty="0" smtClean="0"/>
              <a:t> </a:t>
            </a:r>
            <a:r>
              <a:rPr lang="fr-CH" dirty="0" err="1" smtClean="0"/>
              <a:t>está</a:t>
            </a:r>
            <a:r>
              <a:rPr lang="fr-CH" dirty="0" smtClean="0"/>
              <a:t> </a:t>
            </a:r>
            <a:r>
              <a:rPr lang="fr-CH" dirty="0" err="1" smtClean="0"/>
              <a:t>permitida</a:t>
            </a:r>
            <a:endParaRPr lang="fr-FR" dirty="0" smtClean="0"/>
          </a:p>
          <a:p>
            <a:pPr eaLnBrk="1" hangingPunct="1">
              <a:buFontTx/>
              <a:buChar char="•"/>
            </a:pPr>
            <a:endParaRPr lang="fr-FR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5803DE4-8EDB-409F-B97E-6C541946CA55}" type="slidenum">
              <a:rPr lang="fr-FR" smtClean="0"/>
              <a:pPr/>
              <a:t>8</a:t>
            </a:fld>
            <a:endParaRPr lang="fr-FR" smtClean="0"/>
          </a:p>
        </p:txBody>
      </p:sp>
      <p:sp>
        <p:nvSpPr>
          <p:cNvPr id="57347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B6DEE697-BD3E-4277-BC65-345D1ADE03AC}" type="slidenum">
              <a:rPr lang="en-US" sz="1200"/>
              <a:pPr algn="r"/>
              <a:t>8</a:t>
            </a:fld>
            <a:endParaRPr lang="en-US" sz="1200"/>
          </a:p>
        </p:txBody>
      </p:sp>
      <p:sp>
        <p:nvSpPr>
          <p:cNvPr id="5734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fr-CH" sz="1000" dirty="0" smtClean="0"/>
              <a:t>La</a:t>
            </a:r>
            <a:r>
              <a:rPr lang="fr-CH" sz="1000" baseline="0" dirty="0" smtClean="0"/>
              <a:t> UPU ha </a:t>
            </a:r>
            <a:r>
              <a:rPr lang="fr-CH" sz="1000" baseline="0" dirty="0" err="1" smtClean="0"/>
              <a:t>desarrollado</a:t>
            </a:r>
            <a:r>
              <a:rPr lang="fr-CH" sz="1000" baseline="0" dirty="0" smtClean="0"/>
              <a:t> un </a:t>
            </a:r>
            <a:r>
              <a:rPr lang="fr-CH" sz="1000" baseline="0" dirty="0" err="1" smtClean="0"/>
              <a:t>grupo</a:t>
            </a:r>
            <a:r>
              <a:rPr lang="fr-CH" sz="1000" baseline="0" dirty="0" smtClean="0"/>
              <a:t> de </a:t>
            </a:r>
            <a:r>
              <a:rPr lang="fr-CH" sz="1000" baseline="0" dirty="0" err="1" smtClean="0"/>
              <a:t>mensajes</a:t>
            </a:r>
            <a:r>
              <a:rPr lang="fr-CH" sz="1000" baseline="0" dirty="0" smtClean="0"/>
              <a:t> XML que </a:t>
            </a:r>
            <a:r>
              <a:rPr lang="fr-CH" sz="1000" baseline="0" dirty="0" err="1" smtClean="0"/>
              <a:t>permiten</a:t>
            </a:r>
            <a:r>
              <a:rPr lang="fr-CH" sz="1000" baseline="0" dirty="0" smtClean="0"/>
              <a:t> el </a:t>
            </a:r>
            <a:r>
              <a:rPr lang="fr-CH" sz="1000" baseline="0" dirty="0" err="1" smtClean="0"/>
              <a:t>intercambio</a:t>
            </a:r>
            <a:r>
              <a:rPr lang="fr-CH" sz="1000" baseline="0" dirty="0" smtClean="0"/>
              <a:t> </a:t>
            </a:r>
            <a:r>
              <a:rPr lang="fr-CH" sz="1000" baseline="0" dirty="0" err="1" smtClean="0"/>
              <a:t>electronico</a:t>
            </a:r>
            <a:r>
              <a:rPr lang="fr-CH" sz="1000" baseline="0" dirty="0" smtClean="0"/>
              <a:t> entre </a:t>
            </a:r>
            <a:r>
              <a:rPr lang="fr-CH" sz="1000" baseline="0" dirty="0" err="1" smtClean="0"/>
              <a:t>Correo</a:t>
            </a:r>
            <a:r>
              <a:rPr lang="fr-CH" sz="1000" baseline="0" dirty="0" smtClean="0"/>
              <a:t> y </a:t>
            </a:r>
            <a:r>
              <a:rPr lang="fr-CH" sz="1000" baseline="0" dirty="0" err="1" smtClean="0"/>
              <a:t>Aduana</a:t>
            </a:r>
            <a:endParaRPr lang="fr-CH" sz="1000" dirty="0" smtClean="0"/>
          </a:p>
          <a:p>
            <a:pPr eaLnBrk="1" hangingPunct="1">
              <a:lnSpc>
                <a:spcPct val="90000"/>
              </a:lnSpc>
            </a:pPr>
            <a:endParaRPr lang="fr-CH" sz="1000" dirty="0" smtClean="0"/>
          </a:p>
          <a:p>
            <a:pPr eaLnBrk="1" hangingPunct="1">
              <a:lnSpc>
                <a:spcPct val="90000"/>
              </a:lnSpc>
            </a:pPr>
            <a:r>
              <a:rPr lang="fr-CH" sz="1000" dirty="0" smtClean="0"/>
              <a:t>Para que se </a:t>
            </a:r>
            <a:r>
              <a:rPr lang="fr-CH" sz="1000" dirty="0" err="1" smtClean="0"/>
              <a:t>utilizan</a:t>
            </a:r>
            <a:r>
              <a:rPr lang="fr-CH" sz="1000" dirty="0" smtClean="0"/>
              <a:t> </a:t>
            </a:r>
            <a:r>
              <a:rPr lang="fr-CH" sz="1000" dirty="0" err="1" smtClean="0"/>
              <a:t>estos</a:t>
            </a:r>
            <a:r>
              <a:rPr lang="fr-CH" sz="1000" baseline="0" dirty="0" smtClean="0"/>
              <a:t> </a:t>
            </a:r>
            <a:r>
              <a:rPr lang="fr-CH" sz="1000" baseline="0" dirty="0" err="1" smtClean="0"/>
              <a:t>mensaje</a:t>
            </a:r>
            <a:r>
              <a:rPr lang="fr-CH" sz="1000" baseline="0" dirty="0" smtClean="0"/>
              <a:t>?</a:t>
            </a:r>
            <a:endParaRPr lang="fr-CH" sz="1000" dirty="0" smtClean="0"/>
          </a:p>
          <a:p>
            <a:pPr eaLnBrk="1" hangingPunct="1">
              <a:lnSpc>
                <a:spcPct val="90000"/>
              </a:lnSpc>
            </a:pPr>
            <a:endParaRPr lang="fr-CH" sz="1000" dirty="0" smtClean="0"/>
          </a:p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fr-CH" sz="1000" dirty="0" smtClean="0"/>
              <a:t>CUSITM es la </a:t>
            </a:r>
            <a:r>
              <a:rPr lang="fr-CH" sz="1000" dirty="0" err="1" smtClean="0"/>
              <a:t>versión</a:t>
            </a:r>
            <a:r>
              <a:rPr lang="fr-CH" sz="1000" dirty="0" smtClean="0"/>
              <a:t> </a:t>
            </a:r>
            <a:r>
              <a:rPr lang="fr-CH" sz="1000" dirty="0" err="1" smtClean="0"/>
              <a:t>electrónica</a:t>
            </a:r>
            <a:r>
              <a:rPr lang="fr-CH" sz="1000" baseline="0" dirty="0" smtClean="0"/>
              <a:t> de los </a:t>
            </a:r>
            <a:r>
              <a:rPr lang="fr-CH" sz="1000" baseline="0" dirty="0" err="1" smtClean="0"/>
              <a:t>formularios</a:t>
            </a:r>
            <a:r>
              <a:rPr lang="fr-CH" sz="1000" baseline="0" dirty="0" smtClean="0"/>
              <a:t> </a:t>
            </a:r>
            <a:r>
              <a:rPr lang="fr-CH" sz="1000" dirty="0" smtClean="0"/>
              <a:t>CN22/23, CP72. Este </a:t>
            </a:r>
            <a:r>
              <a:rPr lang="fr-CH" sz="1000" dirty="0" err="1" smtClean="0"/>
              <a:t>mensaje</a:t>
            </a:r>
            <a:r>
              <a:rPr lang="fr-CH" sz="1000" dirty="0" smtClean="0"/>
              <a:t> </a:t>
            </a:r>
            <a:r>
              <a:rPr lang="fr-CH" sz="1000" dirty="0" err="1" smtClean="0"/>
              <a:t>representa</a:t>
            </a:r>
            <a:r>
              <a:rPr lang="fr-CH" sz="1000" baseline="0" dirty="0" smtClean="0"/>
              <a:t> </a:t>
            </a:r>
            <a:r>
              <a:rPr lang="fr-CH" sz="1000" baseline="0" dirty="0" err="1" smtClean="0"/>
              <a:t>exactamente</a:t>
            </a:r>
            <a:r>
              <a:rPr lang="fr-CH" sz="1000" baseline="0" dirty="0" smtClean="0"/>
              <a:t> </a:t>
            </a:r>
            <a:r>
              <a:rPr lang="fr-CH" sz="1000" baseline="0" dirty="0" err="1" smtClean="0"/>
              <a:t>lo</a:t>
            </a:r>
            <a:r>
              <a:rPr lang="fr-CH" sz="1000" baseline="0" dirty="0" smtClean="0"/>
              <a:t> </a:t>
            </a:r>
            <a:r>
              <a:rPr lang="fr-CH" sz="1000" baseline="0" dirty="0" err="1" smtClean="0"/>
              <a:t>establecido</a:t>
            </a:r>
            <a:r>
              <a:rPr lang="fr-CH" sz="1000" baseline="0" dirty="0" smtClean="0"/>
              <a:t> </a:t>
            </a:r>
            <a:r>
              <a:rPr lang="fr-CH" sz="1000" baseline="0" dirty="0" err="1" smtClean="0"/>
              <a:t>por</a:t>
            </a:r>
            <a:r>
              <a:rPr lang="fr-CH" sz="1000" baseline="0" dirty="0" smtClean="0"/>
              <a:t> el </a:t>
            </a:r>
            <a:r>
              <a:rPr lang="fr-CH" sz="1000" baseline="0" dirty="0" err="1" smtClean="0"/>
              <a:t>reglamento</a:t>
            </a:r>
            <a:r>
              <a:rPr lang="fr-CH" sz="1000" baseline="0" dirty="0" smtClean="0"/>
              <a:t> de la UPU en </a:t>
            </a:r>
            <a:r>
              <a:rPr lang="fr-CH" sz="1000" baseline="0" dirty="0" err="1" smtClean="0"/>
              <a:t>cuanto</a:t>
            </a:r>
            <a:r>
              <a:rPr lang="fr-CH" sz="1000" baseline="0" dirty="0" smtClean="0"/>
              <a:t> a </a:t>
            </a:r>
            <a:r>
              <a:rPr lang="fr-CH" sz="1000" baseline="0" dirty="0" err="1" smtClean="0"/>
              <a:t>declaración</a:t>
            </a:r>
            <a:r>
              <a:rPr lang="fr-CH" sz="1000" baseline="0" dirty="0" smtClean="0"/>
              <a:t> </a:t>
            </a:r>
            <a:r>
              <a:rPr lang="fr-CH" sz="1000" baseline="0" dirty="0" err="1" smtClean="0"/>
              <a:t>aduanera</a:t>
            </a:r>
            <a:r>
              <a:rPr lang="fr-CH" sz="1000" baseline="0" dirty="0" smtClean="0"/>
              <a:t> de </a:t>
            </a:r>
            <a:r>
              <a:rPr lang="fr-CH" sz="1000" baseline="0" dirty="0" err="1" smtClean="0"/>
              <a:t>envíos</a:t>
            </a:r>
            <a:r>
              <a:rPr lang="fr-CH" sz="1000" baseline="0" dirty="0" smtClean="0"/>
              <a:t> postales.</a:t>
            </a:r>
          </a:p>
          <a:p>
            <a:pPr eaLnBrk="1" hangingPunct="1">
              <a:lnSpc>
                <a:spcPct val="90000"/>
              </a:lnSpc>
              <a:buFontTx/>
              <a:buChar char="•"/>
            </a:pPr>
            <a:endParaRPr lang="fr-CH" sz="1000" dirty="0" smtClean="0"/>
          </a:p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fr-CH" sz="1000" dirty="0" smtClean="0"/>
              <a:t>CUSRSP es la </a:t>
            </a:r>
            <a:r>
              <a:rPr lang="fr-CH" sz="1000" dirty="0" err="1" smtClean="0"/>
              <a:t>respuesta</a:t>
            </a:r>
            <a:r>
              <a:rPr lang="fr-CH" sz="1000" dirty="0" smtClean="0"/>
              <a:t> </a:t>
            </a:r>
            <a:r>
              <a:rPr lang="fr-CH" sz="1000" dirty="0" err="1" smtClean="0"/>
              <a:t>electrónica</a:t>
            </a:r>
            <a:r>
              <a:rPr lang="fr-CH" sz="1000" baseline="0" dirty="0" smtClean="0"/>
              <a:t> de </a:t>
            </a:r>
            <a:r>
              <a:rPr lang="fr-CH" sz="1000" baseline="0" dirty="0" err="1" smtClean="0"/>
              <a:t>Aduana</a:t>
            </a:r>
            <a:r>
              <a:rPr lang="fr-CH" sz="1000" baseline="0" dirty="0" smtClean="0"/>
              <a:t> </a:t>
            </a:r>
            <a:r>
              <a:rPr lang="fr-CH" sz="1000" dirty="0" err="1" smtClean="0"/>
              <a:t>conteniendo</a:t>
            </a:r>
            <a:r>
              <a:rPr lang="fr-CH" sz="1000" dirty="0" smtClean="0"/>
              <a:t>: </a:t>
            </a:r>
          </a:p>
          <a:p>
            <a:pPr lvl="1" eaLnBrk="1" hangingPunct="1">
              <a:lnSpc>
                <a:spcPct val="90000"/>
              </a:lnSpc>
              <a:buFontTx/>
              <a:buChar char="•"/>
            </a:pPr>
            <a:r>
              <a:rPr lang="fr-CH" sz="1000" dirty="0" smtClean="0"/>
              <a:t>La </a:t>
            </a:r>
            <a:r>
              <a:rPr lang="fr-CH" sz="1000" dirty="0" err="1" smtClean="0"/>
              <a:t>decisión</a:t>
            </a:r>
            <a:r>
              <a:rPr lang="fr-CH" sz="1000" dirty="0" smtClean="0"/>
              <a:t> (de </a:t>
            </a:r>
            <a:r>
              <a:rPr lang="fr-CH" sz="1000" dirty="0" err="1" smtClean="0"/>
              <a:t>presentar</a:t>
            </a:r>
            <a:r>
              <a:rPr lang="fr-CH" sz="1000" dirty="0" smtClean="0"/>
              <a:t> o no) el </a:t>
            </a:r>
            <a:r>
              <a:rPr lang="fr-CH" sz="1000" dirty="0" err="1" smtClean="0"/>
              <a:t>envío</a:t>
            </a:r>
            <a:r>
              <a:rPr lang="fr-CH" sz="1000" baseline="0" dirty="0" smtClean="0"/>
              <a:t> a </a:t>
            </a:r>
            <a:r>
              <a:rPr lang="fr-CH" sz="1000" baseline="0" dirty="0" err="1" smtClean="0"/>
              <a:t>Aduana</a:t>
            </a:r>
            <a:endParaRPr lang="fr-CH" sz="1000" dirty="0" smtClean="0"/>
          </a:p>
          <a:p>
            <a:pPr lvl="1" eaLnBrk="1" hangingPunct="1">
              <a:lnSpc>
                <a:spcPct val="90000"/>
              </a:lnSpc>
              <a:buFontTx/>
              <a:buChar char="•"/>
            </a:pPr>
            <a:r>
              <a:rPr lang="fr-CH" sz="1000" dirty="0" smtClean="0"/>
              <a:t>Y </a:t>
            </a:r>
            <a:r>
              <a:rPr lang="fr-CH" sz="1000" dirty="0" err="1" smtClean="0"/>
              <a:t>posiblemente</a:t>
            </a:r>
            <a:r>
              <a:rPr lang="fr-CH" sz="1000" dirty="0" smtClean="0"/>
              <a:t> (si </a:t>
            </a:r>
            <a:r>
              <a:rPr lang="fr-CH" sz="1000" dirty="0" err="1" smtClean="0"/>
              <a:t>Aduana</a:t>
            </a:r>
            <a:r>
              <a:rPr lang="fr-CH" sz="1000" dirty="0" smtClean="0"/>
              <a:t> </a:t>
            </a:r>
            <a:r>
              <a:rPr lang="fr-CH" sz="1000" dirty="0" err="1" smtClean="0"/>
              <a:t>lo</a:t>
            </a:r>
            <a:r>
              <a:rPr lang="fr-CH" sz="1000" dirty="0" smtClean="0"/>
              <a:t> </a:t>
            </a:r>
            <a:r>
              <a:rPr lang="fr-CH" sz="1000" dirty="0" err="1" smtClean="0"/>
              <a:t>desea</a:t>
            </a:r>
            <a:r>
              <a:rPr lang="fr-CH" sz="1000" dirty="0" smtClean="0"/>
              <a:t>) </a:t>
            </a:r>
            <a:r>
              <a:rPr lang="fr-CH" sz="1000" dirty="0" err="1" smtClean="0"/>
              <a:t>más</a:t>
            </a:r>
            <a:r>
              <a:rPr lang="fr-CH" sz="1000" baseline="0" dirty="0" smtClean="0"/>
              <a:t> </a:t>
            </a:r>
            <a:r>
              <a:rPr lang="fr-CH" sz="1000" baseline="0" dirty="0" err="1" smtClean="0"/>
              <a:t>información</a:t>
            </a:r>
            <a:r>
              <a:rPr lang="fr-CH" sz="1000" baseline="0" dirty="0" smtClean="0"/>
              <a:t> </a:t>
            </a:r>
            <a:r>
              <a:rPr lang="fr-CH" sz="1000" baseline="0" dirty="0" err="1" smtClean="0"/>
              <a:t>como</a:t>
            </a:r>
            <a:r>
              <a:rPr lang="fr-CH" sz="1000" baseline="0" dirty="0" smtClean="0"/>
              <a:t> </a:t>
            </a:r>
            <a:r>
              <a:rPr lang="fr-CH" sz="1000" baseline="0" dirty="0" err="1" smtClean="0"/>
              <a:t>aranceles</a:t>
            </a:r>
            <a:r>
              <a:rPr lang="fr-CH" sz="1000" baseline="0" dirty="0" smtClean="0"/>
              <a:t>, </a:t>
            </a:r>
            <a:r>
              <a:rPr lang="fr-CH" sz="1000" baseline="0" dirty="0" err="1" smtClean="0"/>
              <a:t>derechos</a:t>
            </a:r>
            <a:r>
              <a:rPr lang="fr-CH" sz="1000" baseline="0" dirty="0" smtClean="0"/>
              <a:t> </a:t>
            </a:r>
            <a:r>
              <a:rPr lang="fr-CH" sz="1000" baseline="0" dirty="0" err="1" smtClean="0"/>
              <a:t>aduaneros</a:t>
            </a:r>
            <a:r>
              <a:rPr lang="fr-CH" sz="1000" baseline="0" dirty="0" smtClean="0"/>
              <a:t> o </a:t>
            </a:r>
            <a:r>
              <a:rPr lang="fr-CH" sz="1000" baseline="0" dirty="0" err="1" smtClean="0"/>
              <a:t>razón</a:t>
            </a:r>
            <a:r>
              <a:rPr lang="fr-CH" sz="1000" baseline="0" dirty="0" smtClean="0"/>
              <a:t> </a:t>
            </a:r>
            <a:r>
              <a:rPr lang="fr-CH" sz="1000" baseline="0" dirty="0" err="1" smtClean="0"/>
              <a:t>ppor</a:t>
            </a:r>
            <a:r>
              <a:rPr lang="fr-CH" sz="1000" baseline="0" dirty="0" smtClean="0"/>
              <a:t> la que el </a:t>
            </a:r>
            <a:r>
              <a:rPr lang="fr-CH" sz="1000" baseline="0" dirty="0" err="1" smtClean="0"/>
              <a:t>envío</a:t>
            </a:r>
            <a:r>
              <a:rPr lang="fr-CH" sz="1000" baseline="0" dirty="0" smtClean="0"/>
              <a:t> es </a:t>
            </a:r>
            <a:r>
              <a:rPr lang="fr-CH" sz="1000" baseline="0" dirty="0" err="1" smtClean="0"/>
              <a:t>rechazado</a:t>
            </a:r>
            <a:r>
              <a:rPr lang="fr-CH" sz="1000" baseline="0" dirty="0" smtClean="0"/>
              <a:t>, etc</a:t>
            </a:r>
            <a:r>
              <a:rPr lang="fr-CH" sz="1000" dirty="0" smtClean="0"/>
              <a:t>.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fr-CH" sz="1000" dirty="0" smtClean="0">
              <a:solidFill>
                <a:srgbClr val="000099"/>
              </a:solidFill>
              <a:latin typeface="Verdana" pitchFamily="34" charset="0"/>
            </a:endParaRPr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fr-CH" sz="1000" dirty="0" smtClean="0">
              <a:solidFill>
                <a:srgbClr val="000099"/>
              </a:solidFill>
              <a:latin typeface="Verdana" pitchFamily="34" charset="0"/>
            </a:endParaRPr>
          </a:p>
          <a:p>
            <a:pPr lvl="0" eaLnBrk="1" hangingPunct="1">
              <a:lnSpc>
                <a:spcPct val="90000"/>
              </a:lnSpc>
              <a:buFontTx/>
              <a:buNone/>
            </a:pPr>
            <a:r>
              <a:rPr lang="fr-CH" sz="1600" dirty="0" smtClean="0">
                <a:solidFill>
                  <a:srgbClr val="000099"/>
                </a:solidFill>
                <a:latin typeface="Verdana" pitchFamily="34" charset="0"/>
              </a:rPr>
              <a:t>La </a:t>
            </a:r>
            <a:r>
              <a:rPr lang="fr-CH" sz="1600" dirty="0" err="1" smtClean="0">
                <a:solidFill>
                  <a:srgbClr val="000099"/>
                </a:solidFill>
                <a:latin typeface="Verdana" pitchFamily="34" charset="0"/>
              </a:rPr>
              <a:t>definición</a:t>
            </a:r>
            <a:r>
              <a:rPr lang="fr-CH" sz="1600" dirty="0" smtClean="0">
                <a:solidFill>
                  <a:srgbClr val="000099"/>
                </a:solidFill>
                <a:latin typeface="Verdana" pitchFamily="34" charset="0"/>
              </a:rPr>
              <a:t> de </a:t>
            </a:r>
            <a:r>
              <a:rPr lang="fr-CH" sz="1600" dirty="0" err="1" smtClean="0">
                <a:solidFill>
                  <a:srgbClr val="000099"/>
                </a:solidFill>
                <a:latin typeface="Verdana" pitchFamily="34" charset="0"/>
              </a:rPr>
              <a:t>datos</a:t>
            </a:r>
            <a:r>
              <a:rPr lang="fr-CH" sz="1600" dirty="0" smtClean="0">
                <a:solidFill>
                  <a:srgbClr val="000099"/>
                </a:solidFill>
                <a:latin typeface="Verdana" pitchFamily="34" charset="0"/>
              </a:rPr>
              <a:t> de los </a:t>
            </a:r>
            <a:r>
              <a:rPr lang="fr-CH" sz="1600" dirty="0" err="1" smtClean="0">
                <a:solidFill>
                  <a:srgbClr val="000099"/>
                </a:solidFill>
                <a:latin typeface="Verdana" pitchFamily="34" charset="0"/>
              </a:rPr>
              <a:t>mensages</a:t>
            </a:r>
            <a:r>
              <a:rPr lang="fr-CH" sz="1600" dirty="0" smtClean="0">
                <a:solidFill>
                  <a:srgbClr val="000099"/>
                </a:solidFill>
                <a:latin typeface="Verdana" pitchFamily="34" charset="0"/>
              </a:rPr>
              <a:t> </a:t>
            </a:r>
            <a:r>
              <a:rPr lang="fr-CH" sz="1600" dirty="0" smtClean="0"/>
              <a:t>CUSITM / CUSRSP es</a:t>
            </a:r>
            <a:r>
              <a:rPr lang="fr-CH" sz="1600" dirty="0" smtClean="0">
                <a:solidFill>
                  <a:srgbClr val="000099"/>
                </a:solidFill>
                <a:latin typeface="Verdana" pitchFamily="34" charset="0"/>
              </a:rPr>
              <a:t> </a:t>
            </a:r>
            <a:r>
              <a:rPr lang="fr-CH" sz="1600" b="1" dirty="0" smtClean="0">
                <a:solidFill>
                  <a:srgbClr val="000099"/>
                </a:solidFill>
                <a:latin typeface="Verdana" pitchFamily="34" charset="0"/>
              </a:rPr>
              <a:t>compatible con la </a:t>
            </a:r>
            <a:r>
              <a:rPr lang="fr-CH" sz="1600" b="1" dirty="0" err="1" smtClean="0">
                <a:solidFill>
                  <a:srgbClr val="000099"/>
                </a:solidFill>
                <a:latin typeface="Verdana" pitchFamily="34" charset="0"/>
              </a:rPr>
              <a:t>versión</a:t>
            </a:r>
            <a:r>
              <a:rPr lang="fr-CH" sz="1600" b="1" dirty="0" smtClean="0">
                <a:solidFill>
                  <a:srgbClr val="000099"/>
                </a:solidFill>
                <a:latin typeface="Verdana" pitchFamily="34" charset="0"/>
              </a:rPr>
              <a:t> 3 </a:t>
            </a:r>
            <a:r>
              <a:rPr lang="fr-CH" sz="1600" b="1" dirty="0" err="1" smtClean="0">
                <a:solidFill>
                  <a:srgbClr val="000099"/>
                </a:solidFill>
                <a:latin typeface="Verdana" pitchFamily="34" charset="0"/>
              </a:rPr>
              <a:t>del</a:t>
            </a:r>
            <a:r>
              <a:rPr lang="fr-CH" sz="1600" b="1" dirty="0" smtClean="0">
                <a:solidFill>
                  <a:srgbClr val="000099"/>
                </a:solidFill>
                <a:latin typeface="Verdana" pitchFamily="34" charset="0"/>
              </a:rPr>
              <a:t> </a:t>
            </a:r>
            <a:r>
              <a:rPr lang="fr-CH" sz="1600" b="1" dirty="0" err="1" smtClean="0">
                <a:solidFill>
                  <a:srgbClr val="000099"/>
                </a:solidFill>
                <a:latin typeface="Verdana" pitchFamily="34" charset="0"/>
              </a:rPr>
              <a:t>módelo</a:t>
            </a:r>
            <a:r>
              <a:rPr lang="fr-CH" sz="1600" b="1" dirty="0" smtClean="0">
                <a:solidFill>
                  <a:srgbClr val="000099"/>
                </a:solidFill>
                <a:latin typeface="Verdana" pitchFamily="34" charset="0"/>
              </a:rPr>
              <a:t> de </a:t>
            </a:r>
            <a:r>
              <a:rPr lang="fr-CH" sz="1600" b="1" dirty="0" err="1" smtClean="0">
                <a:solidFill>
                  <a:srgbClr val="000099"/>
                </a:solidFill>
                <a:latin typeface="Verdana" pitchFamily="34" charset="0"/>
              </a:rPr>
              <a:t>datos</a:t>
            </a:r>
            <a:r>
              <a:rPr lang="fr-CH" sz="1600" b="1" dirty="0" smtClean="0">
                <a:solidFill>
                  <a:srgbClr val="000099"/>
                </a:solidFill>
                <a:latin typeface="Verdana" pitchFamily="34" charset="0"/>
              </a:rPr>
              <a:t> de la OMA. </a:t>
            </a:r>
            <a:r>
              <a:rPr lang="fr-CH" sz="1600" b="1" baseline="0" dirty="0" smtClean="0">
                <a:solidFill>
                  <a:srgbClr val="000099"/>
                </a:solidFill>
                <a:latin typeface="Verdana" pitchFamily="34" charset="0"/>
              </a:rPr>
              <a:t> </a:t>
            </a:r>
            <a:r>
              <a:rPr lang="fr-CH" sz="1200" b="0" baseline="0" dirty="0" err="1" smtClean="0">
                <a:solidFill>
                  <a:srgbClr val="000099"/>
                </a:solidFill>
                <a:latin typeface="Verdana" pitchFamily="34" charset="0"/>
              </a:rPr>
              <a:t>Estos</a:t>
            </a:r>
            <a:r>
              <a:rPr lang="fr-CH" sz="1200" b="0" baseline="0" dirty="0" smtClean="0">
                <a:solidFill>
                  <a:srgbClr val="000099"/>
                </a:solidFill>
                <a:latin typeface="Verdana" pitchFamily="34" charset="0"/>
              </a:rPr>
              <a:t> </a:t>
            </a:r>
            <a:r>
              <a:rPr lang="fr-CH" sz="1200" b="0" baseline="0" dirty="0" err="1" smtClean="0">
                <a:solidFill>
                  <a:srgbClr val="000099"/>
                </a:solidFill>
                <a:latin typeface="Verdana" pitchFamily="34" charset="0"/>
              </a:rPr>
              <a:t>mensajes</a:t>
            </a:r>
            <a:r>
              <a:rPr lang="fr-CH" sz="1200" b="0" baseline="0" dirty="0" smtClean="0">
                <a:solidFill>
                  <a:srgbClr val="000099"/>
                </a:solidFill>
                <a:latin typeface="Verdana" pitchFamily="34" charset="0"/>
              </a:rPr>
              <a:t> son el </a:t>
            </a:r>
            <a:r>
              <a:rPr lang="fr-CH" sz="1200" b="0" baseline="0" dirty="0" err="1" smtClean="0">
                <a:solidFill>
                  <a:srgbClr val="000099"/>
                </a:solidFill>
                <a:latin typeface="Verdana" pitchFamily="34" charset="0"/>
              </a:rPr>
              <a:t>resultado</a:t>
            </a:r>
            <a:r>
              <a:rPr lang="fr-CH" sz="1200" b="0" baseline="0" dirty="0" smtClean="0">
                <a:solidFill>
                  <a:srgbClr val="000099"/>
                </a:solidFill>
                <a:latin typeface="Verdana" pitchFamily="34" charset="0"/>
              </a:rPr>
              <a:t> </a:t>
            </a:r>
            <a:r>
              <a:rPr lang="fr-CH" sz="1200" b="0" baseline="0" dirty="0" err="1" smtClean="0">
                <a:solidFill>
                  <a:srgbClr val="000099"/>
                </a:solidFill>
                <a:latin typeface="Verdana" pitchFamily="34" charset="0"/>
              </a:rPr>
              <a:t>del</a:t>
            </a:r>
            <a:r>
              <a:rPr lang="fr-CH" sz="1200" b="0" baseline="0" dirty="0" smtClean="0">
                <a:solidFill>
                  <a:srgbClr val="000099"/>
                </a:solidFill>
                <a:latin typeface="Verdana" pitchFamily="34" charset="0"/>
              </a:rPr>
              <a:t> </a:t>
            </a:r>
            <a:r>
              <a:rPr lang="fr-CH" sz="1200" b="0" baseline="0" dirty="0" err="1" smtClean="0">
                <a:solidFill>
                  <a:srgbClr val="000099"/>
                </a:solidFill>
                <a:latin typeface="Verdana" pitchFamily="34" charset="0"/>
              </a:rPr>
              <a:t>t</a:t>
            </a:r>
            <a:r>
              <a:rPr lang="fr-CH" sz="1200" dirty="0" err="1" smtClean="0">
                <a:solidFill>
                  <a:srgbClr val="000099"/>
                </a:solidFill>
                <a:latin typeface="Verdana" pitchFamily="34" charset="0"/>
              </a:rPr>
              <a:t>rabajo</a:t>
            </a:r>
            <a:r>
              <a:rPr lang="fr-CH" sz="1200" dirty="0" smtClean="0">
                <a:solidFill>
                  <a:srgbClr val="000099"/>
                </a:solidFill>
                <a:latin typeface="Verdana" pitchFamily="34" charset="0"/>
              </a:rPr>
              <a:t> </a:t>
            </a:r>
            <a:r>
              <a:rPr lang="fr-CH" sz="1200" dirty="0" err="1" smtClean="0">
                <a:solidFill>
                  <a:srgbClr val="000099"/>
                </a:solidFill>
                <a:latin typeface="Verdana" pitchFamily="34" charset="0"/>
              </a:rPr>
              <a:t>conjunto</a:t>
            </a:r>
            <a:r>
              <a:rPr lang="fr-CH" sz="1200" dirty="0" smtClean="0">
                <a:solidFill>
                  <a:srgbClr val="000099"/>
                </a:solidFill>
                <a:latin typeface="Verdana" pitchFamily="34" charset="0"/>
              </a:rPr>
              <a:t> de los </a:t>
            </a:r>
            <a:r>
              <a:rPr lang="fr-CH" sz="1200" dirty="0" err="1" smtClean="0">
                <a:solidFill>
                  <a:srgbClr val="000099"/>
                </a:solidFill>
                <a:latin typeface="Verdana" pitchFamily="34" charset="0"/>
              </a:rPr>
              <a:t>técnicos</a:t>
            </a:r>
            <a:r>
              <a:rPr lang="fr-CH" sz="1200" dirty="0" smtClean="0">
                <a:solidFill>
                  <a:srgbClr val="000099"/>
                </a:solidFill>
                <a:latin typeface="Verdana" pitchFamily="34" charset="0"/>
              </a:rPr>
              <a:t> de la OMA y el Centro de </a:t>
            </a:r>
            <a:r>
              <a:rPr lang="fr-CH" sz="1200" dirty="0" err="1" smtClean="0">
                <a:solidFill>
                  <a:srgbClr val="000099"/>
                </a:solidFill>
                <a:latin typeface="Verdana" pitchFamily="34" charset="0"/>
              </a:rPr>
              <a:t>Tecnología</a:t>
            </a:r>
            <a:r>
              <a:rPr lang="fr-CH" sz="1200" dirty="0" smtClean="0">
                <a:solidFill>
                  <a:srgbClr val="000099"/>
                </a:solidFill>
                <a:latin typeface="Verdana" pitchFamily="34" charset="0"/>
              </a:rPr>
              <a:t> Postal de la UPU</a:t>
            </a:r>
            <a:endParaRPr lang="fr-CH" sz="1000" dirty="0" smtClean="0"/>
          </a:p>
          <a:p>
            <a:pPr eaLnBrk="1" hangingPunct="1">
              <a:lnSpc>
                <a:spcPct val="90000"/>
              </a:lnSpc>
              <a:buFontTx/>
              <a:buChar char="•"/>
            </a:pPr>
            <a:endParaRPr lang="fr-CH" sz="1000" dirty="0" smtClean="0"/>
          </a:p>
          <a:p>
            <a:pPr marL="0" marR="0" indent="0" algn="l" defTabSz="914400" rtl="0" eaLnBrk="1" fontAlgn="base" latinLnBrk="0" hangingPunct="1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CH" sz="1000" dirty="0" smtClean="0"/>
              <a:t>El Comité</a:t>
            </a:r>
            <a:r>
              <a:rPr lang="fr-CH" sz="1000" baseline="0" dirty="0" smtClean="0"/>
              <a:t> </a:t>
            </a:r>
            <a:r>
              <a:rPr lang="fr-CH" sz="1000" baseline="0" dirty="0" err="1" smtClean="0"/>
              <a:t>Técnico</a:t>
            </a:r>
            <a:r>
              <a:rPr lang="fr-CH" sz="1000" baseline="0" dirty="0" smtClean="0"/>
              <a:t> Permanente de la OMA ha </a:t>
            </a:r>
            <a:r>
              <a:rPr lang="fr-CH" sz="1600" b="1" dirty="0" err="1" smtClean="0">
                <a:solidFill>
                  <a:srgbClr val="000099"/>
                </a:solidFill>
                <a:latin typeface="Verdana" pitchFamily="34" charset="0"/>
              </a:rPr>
              <a:t>endosado</a:t>
            </a:r>
            <a:r>
              <a:rPr lang="fr-CH" sz="1600" b="1" dirty="0" smtClean="0">
                <a:solidFill>
                  <a:srgbClr val="000099"/>
                </a:solidFill>
                <a:latin typeface="Verdana" pitchFamily="34" charset="0"/>
              </a:rPr>
              <a:t> el </a:t>
            </a:r>
            <a:r>
              <a:rPr lang="fr-CH" sz="1600" b="1" dirty="0" err="1" smtClean="0">
                <a:solidFill>
                  <a:srgbClr val="000099"/>
                </a:solidFill>
                <a:latin typeface="Verdana" pitchFamily="34" charset="0"/>
              </a:rPr>
              <a:t>diseño</a:t>
            </a:r>
            <a:r>
              <a:rPr lang="fr-CH" sz="1600" b="1" dirty="0" smtClean="0">
                <a:solidFill>
                  <a:srgbClr val="000099"/>
                </a:solidFill>
                <a:latin typeface="Verdana" pitchFamily="34" charset="0"/>
              </a:rPr>
              <a:t> y el </a:t>
            </a:r>
            <a:r>
              <a:rPr lang="fr-CH" sz="1600" b="1" dirty="0" err="1" smtClean="0">
                <a:solidFill>
                  <a:srgbClr val="000099"/>
                </a:solidFill>
                <a:latin typeface="Verdana" pitchFamily="34" charset="0"/>
              </a:rPr>
              <a:t>contenido</a:t>
            </a:r>
            <a:r>
              <a:rPr lang="fr-CH" sz="1600" b="1" dirty="0" smtClean="0">
                <a:solidFill>
                  <a:srgbClr val="000099"/>
                </a:solidFill>
                <a:latin typeface="Verdana" pitchFamily="34" charset="0"/>
              </a:rPr>
              <a:t> de los </a:t>
            </a:r>
            <a:r>
              <a:rPr lang="fr-CH" sz="1600" b="1" dirty="0" err="1" smtClean="0">
                <a:solidFill>
                  <a:srgbClr val="000099"/>
                </a:solidFill>
                <a:latin typeface="Verdana" pitchFamily="34" charset="0"/>
              </a:rPr>
              <a:t>mensajes</a:t>
            </a:r>
            <a:r>
              <a:rPr lang="fr-CH" sz="1600" b="1" dirty="0" smtClean="0">
                <a:solidFill>
                  <a:srgbClr val="000099"/>
                </a:solidFill>
                <a:latin typeface="Verdana" pitchFamily="34" charset="0"/>
              </a:rPr>
              <a:t> CUSITM/CUSRSP y </a:t>
            </a:r>
            <a:r>
              <a:rPr lang="fr-CH" sz="1600" b="1" dirty="0" err="1" smtClean="0">
                <a:solidFill>
                  <a:srgbClr val="000099"/>
                </a:solidFill>
                <a:latin typeface="Verdana" pitchFamily="34" charset="0"/>
              </a:rPr>
              <a:t>lo</a:t>
            </a:r>
            <a:r>
              <a:rPr lang="fr-CH" sz="1600" b="1" dirty="0" smtClean="0">
                <a:solidFill>
                  <a:srgbClr val="000099"/>
                </a:solidFill>
                <a:latin typeface="Verdana" pitchFamily="34" charset="0"/>
              </a:rPr>
              <a:t> ha </a:t>
            </a:r>
            <a:r>
              <a:rPr lang="fr-CH" sz="1600" b="1" dirty="0" err="1" smtClean="0">
                <a:solidFill>
                  <a:srgbClr val="000099"/>
                </a:solidFill>
                <a:latin typeface="Verdana" pitchFamily="34" charset="0"/>
              </a:rPr>
              <a:t>tomado</a:t>
            </a:r>
            <a:r>
              <a:rPr lang="fr-CH" sz="1600" b="1" dirty="0" smtClean="0">
                <a:solidFill>
                  <a:srgbClr val="000099"/>
                </a:solidFill>
                <a:latin typeface="Verdana" pitchFamily="34" charset="0"/>
              </a:rPr>
              <a:t> </a:t>
            </a:r>
            <a:r>
              <a:rPr lang="fr-CH" sz="1600" b="1" dirty="0" err="1" smtClean="0">
                <a:solidFill>
                  <a:srgbClr val="000099"/>
                </a:solidFill>
                <a:latin typeface="Verdana" pitchFamily="34" charset="0"/>
              </a:rPr>
              <a:t>como</a:t>
            </a:r>
            <a:r>
              <a:rPr lang="fr-CH" sz="1600" b="1" baseline="0" dirty="0" smtClean="0">
                <a:solidFill>
                  <a:srgbClr val="000099"/>
                </a:solidFill>
                <a:latin typeface="Verdana" pitchFamily="34" charset="0"/>
              </a:rPr>
              <a:t> </a:t>
            </a:r>
            <a:r>
              <a:rPr lang="fr-CH" sz="1600" dirty="0" err="1" smtClean="0">
                <a:solidFill>
                  <a:srgbClr val="000099"/>
                </a:solidFill>
                <a:latin typeface="Verdana" pitchFamily="34" charset="0"/>
              </a:rPr>
              <a:t>una</a:t>
            </a:r>
            <a:r>
              <a:rPr lang="fr-CH" sz="1600" dirty="0" smtClean="0">
                <a:solidFill>
                  <a:srgbClr val="000099"/>
                </a:solidFill>
                <a:latin typeface="Verdana" pitchFamily="34" charset="0"/>
              </a:rPr>
              <a:t> </a:t>
            </a:r>
            <a:r>
              <a:rPr lang="fr-CH" sz="1600" dirty="0" err="1" smtClean="0">
                <a:solidFill>
                  <a:srgbClr val="000099"/>
                </a:solidFill>
                <a:latin typeface="Verdana" pitchFamily="34" charset="0"/>
              </a:rPr>
              <a:t>norma</a:t>
            </a:r>
            <a:r>
              <a:rPr lang="fr-CH" sz="1600" dirty="0" smtClean="0">
                <a:solidFill>
                  <a:srgbClr val="000099"/>
                </a:solidFill>
                <a:latin typeface="Verdana" pitchFamily="34" charset="0"/>
              </a:rPr>
              <a:t> </a:t>
            </a:r>
            <a:r>
              <a:rPr lang="fr-CH" sz="1600" dirty="0" err="1" smtClean="0">
                <a:solidFill>
                  <a:srgbClr val="000099"/>
                </a:solidFill>
                <a:latin typeface="Verdana" pitchFamily="34" charset="0"/>
              </a:rPr>
              <a:t>común</a:t>
            </a:r>
            <a:r>
              <a:rPr lang="fr-CH" sz="1600" dirty="0" smtClean="0">
                <a:solidFill>
                  <a:srgbClr val="000099"/>
                </a:solidFill>
                <a:latin typeface="Verdana" pitchFamily="34" charset="0"/>
              </a:rPr>
              <a:t> en </a:t>
            </a:r>
            <a:r>
              <a:rPr lang="fr-CH" sz="1600" dirty="0" smtClean="0">
                <a:solidFill>
                  <a:schemeClr val="accent2"/>
                </a:solidFill>
                <a:latin typeface="Verdana" pitchFamily="34" charset="0"/>
              </a:rPr>
              <a:t>su </a:t>
            </a:r>
            <a:r>
              <a:rPr lang="fr-CH" sz="1600" dirty="0" err="1" smtClean="0">
                <a:solidFill>
                  <a:schemeClr val="accent2"/>
                </a:solidFill>
                <a:latin typeface="Verdana" pitchFamily="34" charset="0"/>
              </a:rPr>
              <a:t>reunión</a:t>
            </a:r>
            <a:r>
              <a:rPr lang="fr-CH" sz="1600" dirty="0" smtClean="0">
                <a:solidFill>
                  <a:schemeClr val="accent2"/>
                </a:solidFill>
                <a:latin typeface="Verdana" pitchFamily="34" charset="0"/>
              </a:rPr>
              <a:t> </a:t>
            </a:r>
            <a:r>
              <a:rPr lang="fr-CH" sz="1600" dirty="0" err="1" smtClean="0">
                <a:solidFill>
                  <a:schemeClr val="accent2"/>
                </a:solidFill>
                <a:latin typeface="Verdana" pitchFamily="34" charset="0"/>
              </a:rPr>
              <a:t>del</a:t>
            </a:r>
            <a:r>
              <a:rPr lang="fr-CH" sz="1600" dirty="0" smtClean="0">
                <a:solidFill>
                  <a:schemeClr val="accent2"/>
                </a:solidFill>
                <a:latin typeface="Verdana" pitchFamily="34" charset="0"/>
              </a:rPr>
              <a:t> 25 de </a:t>
            </a:r>
            <a:r>
              <a:rPr lang="fr-CH" sz="1600" dirty="0" err="1" smtClean="0">
                <a:solidFill>
                  <a:schemeClr val="accent2"/>
                </a:solidFill>
                <a:latin typeface="Verdana" pitchFamily="34" charset="0"/>
              </a:rPr>
              <a:t>Marzo</a:t>
            </a:r>
            <a:r>
              <a:rPr lang="fr-CH" sz="1600" dirty="0" smtClean="0">
                <a:solidFill>
                  <a:schemeClr val="accent2"/>
                </a:solidFill>
                <a:latin typeface="Verdana" pitchFamily="34" charset="0"/>
              </a:rPr>
              <a:t> de 2011.</a:t>
            </a:r>
            <a:r>
              <a:rPr lang="fr-CH" sz="1600" baseline="0" dirty="0" smtClean="0">
                <a:solidFill>
                  <a:schemeClr val="accent2"/>
                </a:solidFill>
                <a:latin typeface="Verdana" pitchFamily="34" charset="0"/>
              </a:rPr>
              <a:t> El n</a:t>
            </a:r>
            <a:r>
              <a:rPr lang="fr-CH" sz="1200" dirty="0" smtClean="0">
                <a:solidFill>
                  <a:srgbClr val="000099"/>
                </a:solidFill>
                <a:latin typeface="Verdana" pitchFamily="34" charset="0"/>
              </a:rPr>
              <a:t>ombre de la </a:t>
            </a:r>
            <a:r>
              <a:rPr lang="fr-CH" sz="1200" dirty="0" err="1" smtClean="0">
                <a:solidFill>
                  <a:srgbClr val="000099"/>
                </a:solidFill>
                <a:latin typeface="Verdana" pitchFamily="34" charset="0"/>
              </a:rPr>
              <a:t>norma</a:t>
            </a:r>
            <a:r>
              <a:rPr lang="fr-CH" sz="1200" dirty="0" smtClean="0">
                <a:solidFill>
                  <a:srgbClr val="000099"/>
                </a:solidFill>
                <a:latin typeface="Verdana" pitchFamily="34" charset="0"/>
              </a:rPr>
              <a:t> es « WCO-UPU POST-Customs Message (el </a:t>
            </a:r>
            <a:r>
              <a:rPr lang="fr-CH" sz="1200" dirty="0" err="1" smtClean="0">
                <a:solidFill>
                  <a:srgbClr val="000099"/>
                </a:solidFill>
                <a:latin typeface="Verdana" pitchFamily="34" charset="0"/>
              </a:rPr>
              <a:t>anexo</a:t>
            </a:r>
            <a:r>
              <a:rPr lang="fr-CH" sz="1200" dirty="0" smtClean="0">
                <a:solidFill>
                  <a:srgbClr val="000099"/>
                </a:solidFill>
                <a:latin typeface="Verdana" pitchFamily="34" charset="0"/>
              </a:rPr>
              <a:t> B de la </a:t>
            </a:r>
            <a:r>
              <a:rPr lang="fr-CH" sz="1200" dirty="0" err="1" smtClean="0">
                <a:solidFill>
                  <a:srgbClr val="000099"/>
                </a:solidFill>
                <a:latin typeface="Verdana" pitchFamily="34" charset="0"/>
              </a:rPr>
              <a:t>norma</a:t>
            </a:r>
            <a:r>
              <a:rPr lang="fr-CH" sz="1200" dirty="0" smtClean="0">
                <a:solidFill>
                  <a:srgbClr val="000099"/>
                </a:solidFill>
                <a:latin typeface="Verdana" pitchFamily="34" charset="0"/>
              </a:rPr>
              <a:t> </a:t>
            </a:r>
            <a:r>
              <a:rPr lang="fr-CH" sz="1200" dirty="0" err="1" smtClean="0">
                <a:solidFill>
                  <a:srgbClr val="000099"/>
                </a:solidFill>
                <a:latin typeface="Verdana" pitchFamily="34" charset="0"/>
              </a:rPr>
              <a:t>contiene</a:t>
            </a:r>
            <a:r>
              <a:rPr lang="fr-CH" sz="1200" dirty="0" smtClean="0">
                <a:solidFill>
                  <a:srgbClr val="000099"/>
                </a:solidFill>
                <a:latin typeface="Verdana" pitchFamily="34" charset="0"/>
              </a:rPr>
              <a:t> </a:t>
            </a:r>
            <a:r>
              <a:rPr lang="fr-CH" sz="1200" dirty="0" err="1" smtClean="0">
                <a:solidFill>
                  <a:srgbClr val="000099"/>
                </a:solidFill>
                <a:latin typeface="Verdana" pitchFamily="34" charset="0"/>
              </a:rPr>
              <a:t>una</a:t>
            </a:r>
            <a:r>
              <a:rPr lang="fr-CH" sz="1200" dirty="0" smtClean="0">
                <a:solidFill>
                  <a:srgbClr val="000099"/>
                </a:solidFill>
                <a:latin typeface="Verdana" pitchFamily="34" charset="0"/>
              </a:rPr>
              <a:t> tabla</a:t>
            </a:r>
            <a:r>
              <a:rPr lang="fr-CH" sz="1200" baseline="0" dirty="0" smtClean="0">
                <a:solidFill>
                  <a:srgbClr val="000099"/>
                </a:solidFill>
                <a:latin typeface="Verdana" pitchFamily="34" charset="0"/>
              </a:rPr>
              <a:t> de </a:t>
            </a:r>
            <a:r>
              <a:rPr lang="fr-CH" sz="1200" baseline="0" dirty="0" err="1" smtClean="0">
                <a:solidFill>
                  <a:srgbClr val="000099"/>
                </a:solidFill>
                <a:latin typeface="Verdana" pitchFamily="34" charset="0"/>
              </a:rPr>
              <a:t>correlación</a:t>
            </a:r>
            <a:r>
              <a:rPr lang="fr-CH" sz="1200" baseline="0" dirty="0" smtClean="0">
                <a:solidFill>
                  <a:srgbClr val="000099"/>
                </a:solidFill>
                <a:latin typeface="Verdana" pitchFamily="34" charset="0"/>
              </a:rPr>
              <a:t> de </a:t>
            </a:r>
            <a:r>
              <a:rPr lang="fr-CH" sz="1200" baseline="0" dirty="0" err="1" smtClean="0">
                <a:solidFill>
                  <a:srgbClr val="000099"/>
                </a:solidFill>
                <a:latin typeface="Verdana" pitchFamily="34" charset="0"/>
              </a:rPr>
              <a:t>términos</a:t>
            </a:r>
            <a:r>
              <a:rPr lang="fr-CH" sz="1200" baseline="0" dirty="0" smtClean="0">
                <a:solidFill>
                  <a:srgbClr val="000099"/>
                </a:solidFill>
                <a:latin typeface="Verdana" pitchFamily="34" charset="0"/>
              </a:rPr>
              <a:t> postales y </a:t>
            </a:r>
            <a:r>
              <a:rPr lang="fr-CH" sz="1200" baseline="0" dirty="0" err="1" smtClean="0">
                <a:solidFill>
                  <a:srgbClr val="000099"/>
                </a:solidFill>
                <a:latin typeface="Verdana" pitchFamily="34" charset="0"/>
              </a:rPr>
              <a:t>aduaneros</a:t>
            </a:r>
            <a:endParaRPr lang="fr-CH" sz="1000" dirty="0" smtClean="0"/>
          </a:p>
          <a:p>
            <a:pPr marL="0" marR="0" indent="0" algn="l" defTabSz="914400" rtl="0" eaLnBrk="1" fontAlgn="base" latinLnBrk="0" hangingPunct="1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fr-CH" sz="1000" dirty="0" smtClean="0"/>
          </a:p>
          <a:p>
            <a:pPr marL="0" marR="0" indent="0" algn="l" defTabSz="914400" rtl="0" eaLnBrk="1" fontAlgn="base" latinLnBrk="0" hangingPunct="1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CH" sz="1000" dirty="0" smtClean="0"/>
              <a:t>Una </a:t>
            </a:r>
            <a:r>
              <a:rPr lang="fr-CH" sz="1000" dirty="0" err="1" smtClean="0"/>
              <a:t>prueba</a:t>
            </a:r>
            <a:r>
              <a:rPr lang="fr-CH" sz="1000" dirty="0" smtClean="0"/>
              <a:t> </a:t>
            </a:r>
            <a:r>
              <a:rPr lang="fr-CH" sz="1000" dirty="0" err="1" smtClean="0"/>
              <a:t>piloto</a:t>
            </a:r>
            <a:r>
              <a:rPr lang="fr-CH" sz="1000" dirty="0" smtClean="0"/>
              <a:t> con un </a:t>
            </a:r>
            <a:r>
              <a:rPr lang="fr-CH" sz="1000" dirty="0" err="1" smtClean="0"/>
              <a:t>prototipo</a:t>
            </a:r>
            <a:r>
              <a:rPr lang="fr-CH" sz="1000" dirty="0" smtClean="0"/>
              <a:t> </a:t>
            </a:r>
            <a:r>
              <a:rPr lang="fr-CH" sz="1000" dirty="0" err="1" smtClean="0"/>
              <a:t>del</a:t>
            </a:r>
            <a:r>
              <a:rPr lang="fr-CH" sz="1000" baseline="0" dirty="0" smtClean="0"/>
              <a:t> </a:t>
            </a:r>
            <a:r>
              <a:rPr lang="fr-CH" sz="1000" baseline="0" dirty="0" err="1" smtClean="0"/>
              <a:t>sistema</a:t>
            </a:r>
            <a:r>
              <a:rPr lang="fr-CH" sz="1000" baseline="0" dirty="0" smtClean="0"/>
              <a:t> de </a:t>
            </a:r>
            <a:r>
              <a:rPr lang="fr-CH" sz="1000" baseline="0" dirty="0" err="1" smtClean="0"/>
              <a:t>Declaración</a:t>
            </a:r>
            <a:r>
              <a:rPr lang="fr-CH" sz="1000" baseline="0" dirty="0" smtClean="0"/>
              <a:t> </a:t>
            </a:r>
            <a:r>
              <a:rPr lang="fr-CH" sz="1000" baseline="0" dirty="0" err="1" smtClean="0"/>
              <a:t>aduanera</a:t>
            </a:r>
            <a:r>
              <a:rPr lang="fr-CH" sz="1000" baseline="0" dirty="0" smtClean="0"/>
              <a:t> </a:t>
            </a:r>
            <a:r>
              <a:rPr lang="fr-CH" sz="1000" baseline="0" dirty="0" err="1" smtClean="0"/>
              <a:t>fue</a:t>
            </a:r>
            <a:r>
              <a:rPr lang="fr-CH" sz="1000" baseline="0" dirty="0" smtClean="0"/>
              <a:t> </a:t>
            </a:r>
            <a:r>
              <a:rPr lang="fr-CH" sz="1000" baseline="0" dirty="0" err="1" smtClean="0"/>
              <a:t>realizada</a:t>
            </a:r>
            <a:r>
              <a:rPr lang="fr-CH" sz="1000" baseline="0" dirty="0" smtClean="0"/>
              <a:t> y </a:t>
            </a:r>
            <a:r>
              <a:rPr lang="fr-CH" sz="1000" baseline="0" dirty="0" err="1" smtClean="0"/>
              <a:t>culmida</a:t>
            </a:r>
            <a:r>
              <a:rPr lang="fr-CH" sz="1000" baseline="0" dirty="0" smtClean="0"/>
              <a:t> con </a:t>
            </a:r>
            <a:r>
              <a:rPr lang="fr-CH" sz="1000" baseline="0" dirty="0" err="1" smtClean="0"/>
              <a:t>éxito</a:t>
            </a:r>
            <a:r>
              <a:rPr lang="fr-CH" sz="1000" baseline="0" dirty="0" smtClean="0"/>
              <a:t> en los </a:t>
            </a:r>
            <a:r>
              <a:rPr lang="fr-CH" sz="1000" baseline="0" dirty="0" err="1" smtClean="0"/>
              <a:t>meses</a:t>
            </a:r>
            <a:r>
              <a:rPr lang="fr-CH" sz="1000" baseline="0" dirty="0" smtClean="0"/>
              <a:t> de </a:t>
            </a:r>
            <a:r>
              <a:rPr lang="fr-CH" sz="1000" baseline="0" dirty="0" err="1" smtClean="0"/>
              <a:t>Enero</a:t>
            </a:r>
            <a:r>
              <a:rPr lang="fr-CH" sz="1000" baseline="0" dirty="0" smtClean="0"/>
              <a:t>/</a:t>
            </a:r>
            <a:r>
              <a:rPr lang="fr-CH" sz="1000" baseline="0" dirty="0" err="1" smtClean="0"/>
              <a:t>Febrero</a:t>
            </a:r>
            <a:r>
              <a:rPr lang="fr-CH" sz="1000" baseline="0" dirty="0" smtClean="0"/>
              <a:t> de 2011. 6 </a:t>
            </a:r>
            <a:r>
              <a:rPr lang="fr-CH" sz="1000" baseline="0" dirty="0" err="1" smtClean="0"/>
              <a:t>países</a:t>
            </a:r>
            <a:r>
              <a:rPr lang="fr-CH" sz="1000" baseline="0" dirty="0" smtClean="0"/>
              <a:t> </a:t>
            </a:r>
            <a:r>
              <a:rPr lang="fr-CH" sz="1000" baseline="0" dirty="0" err="1" smtClean="0"/>
              <a:t>participaron</a:t>
            </a:r>
            <a:r>
              <a:rPr lang="fr-CH" sz="1000" baseline="0" dirty="0" smtClean="0"/>
              <a:t> </a:t>
            </a:r>
            <a:r>
              <a:rPr lang="fr-CH" sz="1000" baseline="0" dirty="0" err="1" smtClean="0"/>
              <a:t>como</a:t>
            </a:r>
            <a:r>
              <a:rPr lang="fr-CH" sz="1000" baseline="0" dirty="0" smtClean="0"/>
              <a:t> </a:t>
            </a:r>
            <a:r>
              <a:rPr lang="fr-CH" sz="1000" baseline="0" dirty="0" err="1" smtClean="0"/>
              <a:t>emisores</a:t>
            </a:r>
            <a:r>
              <a:rPr lang="fr-CH" sz="1000" baseline="0" dirty="0" smtClean="0"/>
              <a:t> en el </a:t>
            </a:r>
            <a:r>
              <a:rPr lang="fr-CH" sz="1000" baseline="0" dirty="0" err="1" smtClean="0"/>
              <a:t>piloto</a:t>
            </a:r>
            <a:r>
              <a:rPr lang="fr-CH" sz="1000" baseline="0" dirty="0" smtClean="0"/>
              <a:t> y el </a:t>
            </a:r>
            <a:r>
              <a:rPr lang="fr-CH" sz="1000" baseline="0" dirty="0" err="1" smtClean="0"/>
              <a:t>correo</a:t>
            </a:r>
            <a:r>
              <a:rPr lang="fr-CH" sz="1000" baseline="0" dirty="0" smtClean="0"/>
              <a:t> de Canada y la </a:t>
            </a:r>
            <a:r>
              <a:rPr lang="fr-CH" sz="1000" baseline="0" dirty="0" err="1" smtClean="0"/>
              <a:t>Aduana</a:t>
            </a:r>
            <a:r>
              <a:rPr lang="fr-CH" sz="1000" baseline="0" dirty="0" smtClean="0"/>
              <a:t> de Canada </a:t>
            </a:r>
            <a:r>
              <a:rPr lang="fr-CH" sz="1000" baseline="0" dirty="0" err="1" smtClean="0"/>
              <a:t>como</a:t>
            </a:r>
            <a:r>
              <a:rPr lang="fr-CH" sz="1000" baseline="0" dirty="0" smtClean="0"/>
              <a:t> </a:t>
            </a:r>
            <a:r>
              <a:rPr lang="fr-CH" sz="1000" baseline="0" dirty="0" err="1" smtClean="0"/>
              <a:t>importadores</a:t>
            </a:r>
            <a:r>
              <a:rPr lang="fr-CH" sz="1000" baseline="0" dirty="0" smtClean="0"/>
              <a:t>.</a:t>
            </a:r>
            <a:endParaRPr lang="fr-CH" sz="10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fr-FR" sz="1000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Los principales beneficios que se encontraron al poner en práctica los intercambios electrónicos entre los Correo – Aduana y al</a:t>
            </a:r>
            <a:br>
              <a:rPr lang="es-ES" dirty="0" smtClean="0"/>
            </a:br>
            <a:r>
              <a:rPr lang="es-ES" dirty="0" smtClean="0"/>
              <a:t>utilizar un software estándar para ello son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33F833-B3D2-4048-9917-F1A29C71578C}" type="slidenum">
              <a:rPr lang="es-ES" smtClean="0"/>
              <a:pPr>
                <a:defRPr/>
              </a:pPr>
              <a:t>9</a:t>
            </a:fld>
            <a:endParaRPr 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69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fr-CH" dirty="0" smtClean="0"/>
              <a:t>Export Post </a:t>
            </a:r>
            <a:r>
              <a:rPr lang="fr-CH" dirty="0" err="1" smtClean="0"/>
              <a:t>receives</a:t>
            </a:r>
            <a:r>
              <a:rPr lang="fr-CH" dirty="0" smtClean="0"/>
              <a:t> the </a:t>
            </a:r>
            <a:r>
              <a:rPr lang="fr-CH" dirty="0" err="1" smtClean="0"/>
              <a:t>electronic</a:t>
            </a:r>
            <a:r>
              <a:rPr lang="fr-CH" dirty="0" smtClean="0"/>
              <a:t> </a:t>
            </a:r>
            <a:r>
              <a:rPr lang="fr-CH" dirty="0" err="1" smtClean="0"/>
              <a:t>declaration</a:t>
            </a:r>
            <a:r>
              <a:rPr lang="fr-CH" dirty="0" smtClean="0"/>
              <a:t> in </a:t>
            </a:r>
            <a:r>
              <a:rPr lang="fr-CH" dirty="0" err="1" smtClean="0"/>
              <a:t>its</a:t>
            </a:r>
            <a:r>
              <a:rPr lang="fr-CH" dirty="0" smtClean="0"/>
              <a:t> CDS.</a:t>
            </a:r>
          </a:p>
          <a:p>
            <a:endParaRPr lang="fr-CH" dirty="0" smtClean="0"/>
          </a:p>
          <a:p>
            <a:r>
              <a:rPr lang="fr-CH" dirty="0" err="1" smtClean="0"/>
              <a:t>Barcode</a:t>
            </a:r>
            <a:r>
              <a:rPr lang="fr-CH" dirty="0" smtClean="0"/>
              <a:t> identification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possible for </a:t>
            </a:r>
            <a:r>
              <a:rPr lang="fr-CH" dirty="0" err="1" smtClean="0"/>
              <a:t>tracked</a:t>
            </a:r>
            <a:r>
              <a:rPr lang="fr-CH" dirty="0" smtClean="0"/>
              <a:t> AND non-</a:t>
            </a:r>
            <a:r>
              <a:rPr lang="fr-CH" dirty="0" err="1" smtClean="0"/>
              <a:t>tracked</a:t>
            </a:r>
            <a:r>
              <a:rPr lang="fr-CH" dirty="0" smtClean="0"/>
              <a:t> items !</a:t>
            </a:r>
          </a:p>
          <a:p>
            <a:endParaRPr lang="fr-CH" dirty="0" smtClean="0"/>
          </a:p>
          <a:p>
            <a:r>
              <a:rPr lang="fr-CH" dirty="0" smtClean="0"/>
              <a:t>This </a:t>
            </a:r>
            <a:r>
              <a:rPr lang="fr-CH" dirty="0" err="1" smtClean="0"/>
              <a:t>means</a:t>
            </a:r>
            <a:r>
              <a:rPr lang="fr-CH" dirty="0" smtClean="0"/>
              <a:t> </a:t>
            </a:r>
            <a:r>
              <a:rPr lang="fr-CH" dirty="0" err="1" smtClean="0"/>
              <a:t>that</a:t>
            </a:r>
            <a:r>
              <a:rPr lang="fr-CH" dirty="0" smtClean="0"/>
              <a:t> </a:t>
            </a:r>
            <a:r>
              <a:rPr lang="fr-CH" dirty="0" err="1" smtClean="0"/>
              <a:t>even</a:t>
            </a:r>
            <a:r>
              <a:rPr lang="fr-CH" dirty="0" smtClean="0"/>
              <a:t> for </a:t>
            </a:r>
            <a:r>
              <a:rPr lang="fr-CH" dirty="0" err="1" smtClean="0"/>
              <a:t>small</a:t>
            </a:r>
            <a:r>
              <a:rPr lang="fr-CH" dirty="0" smtClean="0"/>
              <a:t> </a:t>
            </a:r>
            <a:r>
              <a:rPr lang="fr-CH" dirty="0" err="1" smtClean="0"/>
              <a:t>packets</a:t>
            </a:r>
            <a:r>
              <a:rPr lang="fr-CH" dirty="0" smtClean="0"/>
              <a:t> </a:t>
            </a:r>
            <a:r>
              <a:rPr lang="fr-CH" dirty="0" err="1" smtClean="0"/>
              <a:t>dropped</a:t>
            </a:r>
            <a:r>
              <a:rPr lang="fr-CH" dirty="0" smtClean="0"/>
              <a:t> </a:t>
            </a:r>
            <a:r>
              <a:rPr lang="fr-CH" dirty="0" err="1" smtClean="0"/>
              <a:t>into</a:t>
            </a:r>
            <a:r>
              <a:rPr lang="fr-CH" dirty="0" smtClean="0"/>
              <a:t> a </a:t>
            </a:r>
            <a:r>
              <a:rPr lang="fr-CH" dirty="0" err="1" smtClean="0"/>
              <a:t>letter</a:t>
            </a:r>
            <a:r>
              <a:rPr lang="fr-CH" dirty="0" smtClean="0"/>
              <a:t> box, the </a:t>
            </a:r>
            <a:r>
              <a:rPr lang="fr-CH" dirty="0" err="1" smtClean="0"/>
              <a:t>electronic</a:t>
            </a:r>
            <a:r>
              <a:rPr lang="fr-CH" dirty="0" smtClean="0"/>
              <a:t> </a:t>
            </a:r>
            <a:r>
              <a:rPr lang="fr-CH" dirty="0" err="1" smtClean="0"/>
              <a:t>declaration</a:t>
            </a:r>
            <a:r>
              <a:rPr lang="fr-CH" dirty="0" smtClean="0"/>
              <a:t> </a:t>
            </a:r>
            <a:r>
              <a:rPr lang="fr-CH" dirty="0" err="1" smtClean="0"/>
              <a:t>can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reconciled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the </a:t>
            </a:r>
            <a:r>
              <a:rPr lang="fr-CH" dirty="0" err="1" smtClean="0"/>
              <a:t>physical</a:t>
            </a:r>
            <a:r>
              <a:rPr lang="fr-CH" dirty="0" smtClean="0"/>
              <a:t> item </a:t>
            </a:r>
            <a:r>
              <a:rPr lang="fr-CH" dirty="0" err="1" smtClean="0"/>
              <a:t>when</a:t>
            </a:r>
            <a:r>
              <a:rPr lang="fr-CH" dirty="0" smtClean="0"/>
              <a:t> </a:t>
            </a:r>
            <a:r>
              <a:rPr lang="fr-CH" dirty="0" err="1" smtClean="0"/>
              <a:t>scanned</a:t>
            </a:r>
            <a:r>
              <a:rPr lang="fr-CH" dirty="0" smtClean="0"/>
              <a:t> </a:t>
            </a:r>
            <a:r>
              <a:rPr lang="fr-CH" dirty="0" err="1" smtClean="0"/>
              <a:t>at</a:t>
            </a:r>
            <a:r>
              <a:rPr lang="fr-CH" dirty="0" smtClean="0"/>
              <a:t> the post.</a:t>
            </a:r>
            <a:endParaRPr lang="fr-FR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89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fr-CH" dirty="0" err="1" smtClean="0"/>
              <a:t>When</a:t>
            </a:r>
            <a:r>
              <a:rPr lang="fr-CH" dirty="0" smtClean="0"/>
              <a:t> Export Post </a:t>
            </a:r>
            <a:r>
              <a:rPr lang="fr-CH" dirty="0" err="1" smtClean="0"/>
              <a:t>receives</a:t>
            </a:r>
            <a:r>
              <a:rPr lang="fr-CH" dirty="0" smtClean="0"/>
              <a:t> the item </a:t>
            </a:r>
            <a:r>
              <a:rPr lang="fr-CH" dirty="0" err="1" smtClean="0"/>
              <a:t>physically</a:t>
            </a:r>
            <a:r>
              <a:rPr lang="fr-CH" dirty="0" smtClean="0"/>
              <a:t> and scans </a:t>
            </a:r>
            <a:r>
              <a:rPr lang="fr-CH" dirty="0" err="1" smtClean="0"/>
              <a:t>it</a:t>
            </a:r>
            <a:r>
              <a:rPr lang="fr-CH" dirty="0" smtClean="0"/>
              <a:t> (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its</a:t>
            </a:r>
            <a:r>
              <a:rPr lang="fr-CH" dirty="0" smtClean="0"/>
              <a:t> POS or </a:t>
            </a:r>
            <a:r>
              <a:rPr lang="fr-CH" dirty="0" err="1" smtClean="0"/>
              <a:t>Int’l</a:t>
            </a:r>
            <a:r>
              <a:rPr lang="fr-CH" dirty="0" smtClean="0"/>
              <a:t> Mail Management System (</a:t>
            </a:r>
            <a:r>
              <a:rPr lang="fr-CH" dirty="0" err="1" smtClean="0"/>
              <a:t>e.g</a:t>
            </a:r>
            <a:r>
              <a:rPr lang="fr-CH" dirty="0" smtClean="0"/>
              <a:t>. IPS or </a:t>
            </a:r>
            <a:r>
              <a:rPr lang="fr-CH" dirty="0" err="1" smtClean="0"/>
              <a:t>other</a:t>
            </a:r>
            <a:r>
              <a:rPr lang="fr-CH" dirty="0" smtClean="0"/>
              <a:t>)),</a:t>
            </a:r>
          </a:p>
          <a:p>
            <a:r>
              <a:rPr lang="fr-CH" dirty="0" err="1" smtClean="0"/>
              <a:t>it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linked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the </a:t>
            </a:r>
            <a:r>
              <a:rPr lang="fr-CH" dirty="0" err="1" smtClean="0"/>
              <a:t>electronic</a:t>
            </a:r>
            <a:r>
              <a:rPr lang="fr-CH" dirty="0" smtClean="0"/>
              <a:t> </a:t>
            </a:r>
            <a:r>
              <a:rPr lang="fr-CH" dirty="0" err="1" smtClean="0"/>
              <a:t>declaration</a:t>
            </a:r>
            <a:r>
              <a:rPr lang="fr-CH" dirty="0" smtClean="0"/>
              <a:t> CUSITM </a:t>
            </a:r>
            <a:r>
              <a:rPr lang="fr-CH" dirty="0" err="1" smtClean="0"/>
              <a:t>already</a:t>
            </a:r>
            <a:r>
              <a:rPr lang="fr-CH" dirty="0" smtClean="0"/>
              <a:t> </a:t>
            </a:r>
            <a:r>
              <a:rPr lang="fr-CH" dirty="0" err="1" smtClean="0"/>
              <a:t>present</a:t>
            </a:r>
            <a:r>
              <a:rPr lang="fr-CH" dirty="0" smtClean="0"/>
              <a:t> in CDS. </a:t>
            </a:r>
            <a:r>
              <a:rPr lang="fr-CH" dirty="0" err="1" smtClean="0"/>
              <a:t>Then</a:t>
            </a:r>
            <a:r>
              <a:rPr lang="fr-CH" dirty="0" smtClean="0"/>
              <a:t> the Mail </a:t>
            </a:r>
            <a:r>
              <a:rPr lang="fr-CH" dirty="0" err="1" smtClean="0"/>
              <a:t>Mgt</a:t>
            </a:r>
            <a:r>
              <a:rPr lang="fr-CH" dirty="0" smtClean="0"/>
              <a:t> System places CUSITM </a:t>
            </a:r>
            <a:r>
              <a:rPr lang="fr-CH" dirty="0" err="1" smtClean="0"/>
              <a:t>into</a:t>
            </a:r>
            <a:r>
              <a:rPr lang="fr-CH" dirty="0" smtClean="0"/>
              <a:t> an ITMATT message and </a:t>
            </a:r>
            <a:r>
              <a:rPr lang="fr-CH" dirty="0" err="1" smtClean="0"/>
              <a:t>sends</a:t>
            </a:r>
            <a:r>
              <a:rPr lang="fr-CH" dirty="0" smtClean="0"/>
              <a:t> ITMATT to the destination  Post, </a:t>
            </a:r>
            <a:r>
              <a:rPr lang="fr-CH" dirty="0" err="1" smtClean="0"/>
              <a:t>where</a:t>
            </a:r>
            <a:r>
              <a:rPr lang="fr-CH" dirty="0" smtClean="0"/>
              <a:t> the Mail </a:t>
            </a:r>
            <a:r>
              <a:rPr lang="fr-CH" dirty="0" err="1" smtClean="0"/>
              <a:t>Mgt</a:t>
            </a:r>
            <a:r>
              <a:rPr lang="fr-CH" dirty="0" smtClean="0"/>
              <a:t> system </a:t>
            </a:r>
            <a:r>
              <a:rPr lang="fr-CH" dirty="0" err="1" smtClean="0"/>
              <a:t>extracts</a:t>
            </a:r>
            <a:r>
              <a:rPr lang="fr-CH" dirty="0" smtClean="0"/>
              <a:t> CUSITM </a:t>
            </a:r>
            <a:r>
              <a:rPr lang="fr-CH" dirty="0" err="1" smtClean="0"/>
              <a:t>from</a:t>
            </a:r>
            <a:r>
              <a:rPr lang="fr-CH" dirty="0" smtClean="0"/>
              <a:t> the ITMATT message </a:t>
            </a:r>
            <a:r>
              <a:rPr lang="fr-CH" dirty="0" err="1" smtClean="0"/>
              <a:t>again</a:t>
            </a:r>
            <a:r>
              <a:rPr lang="fr-CH" dirty="0" smtClean="0"/>
              <a:t> and stores CUSITM in the UPU CDS.</a:t>
            </a:r>
          </a:p>
          <a:p>
            <a:endParaRPr lang="fr-CH" dirty="0" smtClean="0"/>
          </a:p>
          <a:p>
            <a:r>
              <a:rPr lang="fr-CH" dirty="0" smtClean="0"/>
              <a:t>In </a:t>
            </a:r>
            <a:r>
              <a:rPr lang="fr-CH" dirty="0" err="1" smtClean="0"/>
              <a:t>some</a:t>
            </a:r>
            <a:r>
              <a:rPr lang="fr-CH" dirty="0" smtClean="0"/>
              <a:t> countries, </a:t>
            </a:r>
            <a:r>
              <a:rPr lang="fr-CH" dirty="0" err="1" smtClean="0"/>
              <a:t>some</a:t>
            </a:r>
            <a:r>
              <a:rPr lang="fr-CH" dirty="0" smtClean="0"/>
              <a:t> </a:t>
            </a:r>
            <a:r>
              <a:rPr lang="fr-CH" dirty="0" err="1" smtClean="0"/>
              <a:t>specific</a:t>
            </a:r>
            <a:r>
              <a:rPr lang="fr-CH" dirty="0" smtClean="0"/>
              <a:t> </a:t>
            </a:r>
            <a:r>
              <a:rPr lang="fr-CH" dirty="0" err="1" smtClean="0"/>
              <a:t>merchandise</a:t>
            </a:r>
            <a:r>
              <a:rPr lang="fr-CH" dirty="0" smtClean="0"/>
              <a:t> - </a:t>
            </a:r>
            <a:r>
              <a:rPr lang="fr-CH" dirty="0" err="1" smtClean="0"/>
              <a:t>where</a:t>
            </a:r>
            <a:r>
              <a:rPr lang="fr-CH" dirty="0" smtClean="0"/>
              <a:t> export restrictions </a:t>
            </a:r>
            <a:r>
              <a:rPr lang="fr-CH" dirty="0" err="1" smtClean="0"/>
              <a:t>exist</a:t>
            </a:r>
            <a:r>
              <a:rPr lang="fr-CH" dirty="0" smtClean="0"/>
              <a:t> - </a:t>
            </a:r>
            <a:r>
              <a:rPr lang="fr-CH" dirty="0" err="1" smtClean="0"/>
              <a:t>may</a:t>
            </a:r>
            <a:r>
              <a:rPr lang="fr-CH" dirty="0" smtClean="0"/>
              <a:t> </a:t>
            </a:r>
            <a:r>
              <a:rPr lang="fr-CH" dirty="0" err="1" smtClean="0"/>
              <a:t>require</a:t>
            </a:r>
            <a:r>
              <a:rPr lang="fr-CH" dirty="0" smtClean="0"/>
              <a:t> </a:t>
            </a:r>
            <a:r>
              <a:rPr lang="fr-CH" dirty="0" err="1" smtClean="0"/>
              <a:t>that</a:t>
            </a:r>
            <a:r>
              <a:rPr lang="fr-CH" dirty="0" smtClean="0"/>
              <a:t> a CUSITM message </a:t>
            </a:r>
            <a:r>
              <a:rPr lang="fr-CH" dirty="0" err="1" smtClean="0"/>
              <a:t>is</a:t>
            </a:r>
            <a:r>
              <a:rPr lang="fr-CH" dirty="0" smtClean="0"/>
              <a:t> sent </a:t>
            </a:r>
            <a:r>
              <a:rPr lang="fr-CH" dirty="0" err="1" smtClean="0"/>
              <a:t>from</a:t>
            </a:r>
            <a:r>
              <a:rPr lang="fr-CH" dirty="0" smtClean="0"/>
              <a:t> Export Post to Export Customs in </a:t>
            </a:r>
            <a:r>
              <a:rPr lang="fr-CH" dirty="0" err="1" smtClean="0"/>
              <a:t>order</a:t>
            </a:r>
            <a:r>
              <a:rPr lang="fr-CH" dirty="0" smtClean="0"/>
              <a:t> to </a:t>
            </a:r>
            <a:r>
              <a:rPr lang="fr-CH" dirty="0" err="1" smtClean="0"/>
              <a:t>get</a:t>
            </a:r>
            <a:r>
              <a:rPr lang="fr-CH" dirty="0" smtClean="0"/>
              <a:t> an export clearance </a:t>
            </a:r>
            <a:r>
              <a:rPr lang="fr-CH" dirty="0" err="1" smtClean="0"/>
              <a:t>before</a:t>
            </a:r>
            <a:r>
              <a:rPr lang="fr-CH" dirty="0" smtClean="0"/>
              <a:t> </a:t>
            </a:r>
            <a:r>
              <a:rPr lang="fr-CH" dirty="0" err="1" smtClean="0"/>
              <a:t>sending</a:t>
            </a:r>
            <a:r>
              <a:rPr lang="fr-CH" dirty="0" smtClean="0"/>
              <a:t> the item to Destination Post.</a:t>
            </a:r>
          </a:p>
          <a:p>
            <a:endParaRPr lang="fr-CH" dirty="0" smtClean="0"/>
          </a:p>
          <a:p>
            <a:r>
              <a:rPr lang="fr-CH" dirty="0" smtClean="0"/>
              <a:t>In the case of </a:t>
            </a:r>
            <a:r>
              <a:rPr lang="fr-CH" dirty="0" err="1" smtClean="0"/>
              <a:t>eCommerce</a:t>
            </a:r>
            <a:r>
              <a:rPr lang="fr-CH" dirty="0" smtClean="0"/>
              <a:t> </a:t>
            </a:r>
            <a:r>
              <a:rPr lang="fr-CH" dirty="0" err="1" smtClean="0"/>
              <a:t>shipments</a:t>
            </a:r>
            <a:r>
              <a:rPr lang="fr-CH" dirty="0" smtClean="0"/>
              <a:t>, </a:t>
            </a:r>
            <a:r>
              <a:rPr lang="fr-CH" dirty="0" err="1" smtClean="0"/>
              <a:t>there</a:t>
            </a:r>
            <a:r>
              <a:rPr lang="fr-CH" dirty="0" smtClean="0"/>
              <a:t>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a </a:t>
            </a:r>
            <a:r>
              <a:rPr lang="fr-CH" dirty="0" err="1" smtClean="0"/>
              <a:t>possibility</a:t>
            </a:r>
            <a:r>
              <a:rPr lang="fr-CH" dirty="0" smtClean="0"/>
              <a:t> to have </a:t>
            </a:r>
            <a:r>
              <a:rPr lang="fr-CH" dirty="0" err="1" smtClean="0"/>
              <a:t>payment</a:t>
            </a:r>
            <a:r>
              <a:rPr lang="fr-CH" dirty="0" smtClean="0"/>
              <a:t> </a:t>
            </a:r>
            <a:r>
              <a:rPr lang="fr-CH" dirty="0" err="1" smtClean="0"/>
              <a:t>going</a:t>
            </a:r>
            <a:r>
              <a:rPr lang="fr-CH" dirty="0" smtClean="0"/>
              <a:t> </a:t>
            </a:r>
            <a:r>
              <a:rPr lang="fr-CH" dirty="0" err="1" smtClean="0"/>
              <a:t>along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delivery</a:t>
            </a:r>
            <a:r>
              <a:rPr lang="fr-CH" dirty="0" smtClean="0"/>
              <a:t> (Cash-on-</a:t>
            </a:r>
            <a:r>
              <a:rPr lang="fr-CH" dirty="0" err="1" smtClean="0"/>
              <a:t>delivery</a:t>
            </a:r>
            <a:r>
              <a:rPr lang="fr-CH" dirty="0" smtClean="0"/>
              <a:t>, </a:t>
            </a:r>
            <a:r>
              <a:rPr lang="fr-CH" dirty="0" err="1" smtClean="0"/>
              <a:t>prepayment</a:t>
            </a:r>
            <a:r>
              <a:rPr lang="fr-CH" dirty="0" smtClean="0"/>
              <a:t>, </a:t>
            </a:r>
            <a:r>
              <a:rPr lang="fr-CH" dirty="0" err="1" smtClean="0"/>
              <a:t>escrow</a:t>
            </a:r>
            <a:r>
              <a:rPr lang="fr-CH" dirty="0" smtClean="0"/>
              <a:t> </a:t>
            </a:r>
            <a:r>
              <a:rPr lang="fr-CH" dirty="0" err="1" smtClean="0"/>
              <a:t>payment</a:t>
            </a:r>
            <a:r>
              <a:rPr lang="fr-CH" dirty="0" smtClean="0"/>
              <a:t> etc.). For </a:t>
            </a:r>
            <a:r>
              <a:rPr lang="fr-CH" dirty="0" err="1" smtClean="0"/>
              <a:t>this</a:t>
            </a:r>
            <a:r>
              <a:rPr lang="fr-CH" dirty="0" smtClean="0"/>
              <a:t> UPU IFS system </a:t>
            </a:r>
            <a:r>
              <a:rPr lang="fr-CH" dirty="0" err="1" smtClean="0"/>
              <a:t>could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used</a:t>
            </a:r>
            <a:r>
              <a:rPr lang="fr-CH" dirty="0" smtClean="0"/>
              <a:t> by </a:t>
            </a:r>
            <a:r>
              <a:rPr lang="fr-CH" dirty="0" err="1" smtClean="0"/>
              <a:t>Posts</a:t>
            </a:r>
            <a:r>
              <a:rPr lang="fr-CH" dirty="0" smtClean="0"/>
              <a:t>.</a:t>
            </a:r>
          </a:p>
          <a:p>
            <a:endParaRPr lang="fr-CH" dirty="0" smtClean="0"/>
          </a:p>
          <a:p>
            <a:endParaRPr lang="fr-CH" dirty="0" smtClean="0"/>
          </a:p>
          <a:p>
            <a:pPr marL="758825" lvl="1" indent="-331788" eaLnBrk="1" hangingPunct="1">
              <a:lnSpc>
                <a:spcPct val="140000"/>
              </a:lnSpc>
              <a:buFontTx/>
              <a:buNone/>
              <a:tabLst>
                <a:tab pos="542925" algn="l"/>
                <a:tab pos="809625" algn="l"/>
              </a:tabLst>
            </a:pPr>
            <a:r>
              <a:rPr lang="fr-CH" sz="2000" b="1" dirty="0" err="1" smtClean="0">
                <a:solidFill>
                  <a:srgbClr val="000099"/>
                </a:solidFill>
                <a:latin typeface="Verdana" pitchFamily="34" charset="0"/>
              </a:rPr>
              <a:t>Functionality</a:t>
            </a:r>
            <a:r>
              <a:rPr lang="fr-CH" sz="2000" b="1" dirty="0" smtClean="0">
                <a:solidFill>
                  <a:srgbClr val="000099"/>
                </a:solidFill>
                <a:latin typeface="Verdana" pitchFamily="34" charset="0"/>
              </a:rPr>
              <a:t> </a:t>
            </a:r>
            <a:r>
              <a:rPr lang="fr-CH" sz="2000" b="1" dirty="0" err="1" smtClean="0">
                <a:solidFill>
                  <a:srgbClr val="000099"/>
                </a:solidFill>
                <a:latin typeface="Verdana" pitchFamily="34" charset="0"/>
              </a:rPr>
              <a:t>Overview</a:t>
            </a:r>
            <a:endParaRPr lang="fr-CH" sz="2000" b="1" dirty="0" smtClean="0">
              <a:solidFill>
                <a:srgbClr val="000099"/>
              </a:solidFill>
              <a:latin typeface="Verdana" pitchFamily="34" charset="0"/>
            </a:endParaRPr>
          </a:p>
          <a:p>
            <a:pPr marL="758825" lvl="1" indent="-331788" eaLnBrk="1" hangingPunct="1">
              <a:lnSpc>
                <a:spcPct val="140000"/>
              </a:lnSpc>
              <a:tabLst>
                <a:tab pos="542925" algn="l"/>
                <a:tab pos="809625" algn="l"/>
              </a:tabLst>
            </a:pPr>
            <a:r>
              <a:rPr lang="fr-FR" sz="1800" b="1" dirty="0" smtClean="0">
                <a:solidFill>
                  <a:srgbClr val="000099"/>
                </a:solidFill>
                <a:latin typeface="Verdana" pitchFamily="34" charset="0"/>
              </a:rPr>
              <a:t>Export </a:t>
            </a:r>
            <a:r>
              <a:rPr lang="fr-FR" sz="1800" b="1" dirty="0" err="1" smtClean="0">
                <a:solidFill>
                  <a:srgbClr val="000099"/>
                </a:solidFill>
                <a:latin typeface="Verdana" pitchFamily="34" charset="0"/>
              </a:rPr>
              <a:t>side</a:t>
            </a:r>
            <a:r>
              <a:rPr lang="fr-FR" sz="1800" b="1" dirty="0" smtClean="0">
                <a:solidFill>
                  <a:srgbClr val="000099"/>
                </a:solidFill>
                <a:latin typeface="Verdana" pitchFamily="34" charset="0"/>
              </a:rPr>
              <a:t> (Post):</a:t>
            </a:r>
          </a:p>
          <a:p>
            <a:pPr marL="1158875" lvl="2" indent="-331788" eaLnBrk="1" hangingPunct="1">
              <a:lnSpc>
                <a:spcPct val="140000"/>
              </a:lnSpc>
              <a:buFont typeface="Arial" pitchFamily="34" charset="0"/>
              <a:buChar char="–"/>
              <a:tabLst>
                <a:tab pos="542925" algn="l"/>
                <a:tab pos="809625" algn="l"/>
              </a:tabLst>
            </a:pPr>
            <a:r>
              <a:rPr lang="fr-FR" sz="1400" b="1" dirty="0" smtClean="0">
                <a:solidFill>
                  <a:srgbClr val="000099"/>
                </a:solidFill>
                <a:latin typeface="Verdana" pitchFamily="34" charset="0"/>
              </a:rPr>
              <a:t>Import </a:t>
            </a:r>
            <a:r>
              <a:rPr lang="fr-FR" sz="1400" b="1" dirty="0" err="1" smtClean="0">
                <a:solidFill>
                  <a:srgbClr val="000099"/>
                </a:solidFill>
                <a:latin typeface="Verdana" pitchFamily="34" charset="0"/>
              </a:rPr>
              <a:t>electronic</a:t>
            </a:r>
            <a:r>
              <a:rPr lang="fr-FR" sz="1400" b="1" dirty="0" smtClean="0">
                <a:solidFill>
                  <a:srgbClr val="000099"/>
                </a:solidFill>
                <a:latin typeface="Verdana" pitchFamily="34" charset="0"/>
              </a:rPr>
              <a:t> Customs </a:t>
            </a:r>
            <a:r>
              <a:rPr lang="fr-FR" sz="1400" b="1" dirty="0" err="1" smtClean="0">
                <a:solidFill>
                  <a:srgbClr val="000099"/>
                </a:solidFill>
                <a:latin typeface="Verdana" pitchFamily="34" charset="0"/>
              </a:rPr>
              <a:t>declaration</a:t>
            </a:r>
            <a:r>
              <a:rPr lang="fr-FR" sz="1400" b="1" dirty="0" smtClean="0">
                <a:solidFill>
                  <a:srgbClr val="000099"/>
                </a:solidFill>
                <a:latin typeface="Verdana" pitchFamily="34" charset="0"/>
              </a:rPr>
              <a:t> data (</a:t>
            </a:r>
            <a:r>
              <a:rPr lang="fr-FR" sz="1400" b="1" dirty="0" err="1" smtClean="0">
                <a:solidFill>
                  <a:srgbClr val="000099"/>
                </a:solidFill>
                <a:latin typeface="Verdana" pitchFamily="34" charset="0"/>
              </a:rPr>
              <a:t>including</a:t>
            </a:r>
            <a:r>
              <a:rPr lang="fr-FR" sz="1400" b="1" dirty="0" smtClean="0">
                <a:solidFill>
                  <a:srgbClr val="000099"/>
                </a:solidFill>
                <a:latin typeface="Verdana" pitchFamily="34" charset="0"/>
              </a:rPr>
              <a:t> S10 ID) </a:t>
            </a:r>
            <a:r>
              <a:rPr lang="fr-FR" sz="1400" b="1" dirty="0" err="1" smtClean="0">
                <a:solidFill>
                  <a:srgbClr val="000099"/>
                </a:solidFill>
                <a:latin typeface="Verdana" pitchFamily="34" charset="0"/>
              </a:rPr>
              <a:t>into</a:t>
            </a:r>
            <a:r>
              <a:rPr lang="fr-FR" sz="1400" b="1" dirty="0" smtClean="0">
                <a:solidFill>
                  <a:srgbClr val="000099"/>
                </a:solidFill>
                <a:latin typeface="Verdana" pitchFamily="34" charset="0"/>
              </a:rPr>
              <a:t> CDS </a:t>
            </a:r>
          </a:p>
          <a:p>
            <a:pPr marL="1616075" lvl="3" indent="-331788" eaLnBrk="1" hangingPunct="1">
              <a:lnSpc>
                <a:spcPct val="140000"/>
              </a:lnSpc>
              <a:buFont typeface="Arial" pitchFamily="34" charset="0"/>
              <a:buChar char="–"/>
              <a:tabLst>
                <a:tab pos="542925" algn="l"/>
                <a:tab pos="809625" algn="l"/>
              </a:tabLst>
            </a:pPr>
            <a:r>
              <a:rPr lang="fr-FR" sz="1000" b="1" dirty="0" smtClean="0">
                <a:solidFill>
                  <a:srgbClr val="000099"/>
                </a:solidFill>
                <a:latin typeface="Verdana" pitchFamily="34" charset="0"/>
              </a:rPr>
              <a:t>CUSITM files or </a:t>
            </a:r>
          </a:p>
          <a:p>
            <a:pPr marL="1616075" lvl="3" indent="-331788" eaLnBrk="1" hangingPunct="1">
              <a:lnSpc>
                <a:spcPct val="140000"/>
              </a:lnSpc>
              <a:buFont typeface="Arial" pitchFamily="34" charset="0"/>
              <a:buChar char="–"/>
              <a:tabLst>
                <a:tab pos="542925" algn="l"/>
                <a:tab pos="809625" algn="l"/>
              </a:tabLst>
            </a:pPr>
            <a:r>
              <a:rPr lang="fr-FR" sz="1000" b="1" dirty="0" smtClean="0">
                <a:solidFill>
                  <a:srgbClr val="000099"/>
                </a:solidFill>
                <a:latin typeface="Verdana" pitchFamily="34" charset="0"/>
              </a:rPr>
              <a:t>CDS </a:t>
            </a:r>
            <a:r>
              <a:rPr lang="fr-FR" sz="1000" b="1" dirty="0" smtClean="0">
                <a:solidFill>
                  <a:srgbClr val="FF0000"/>
                </a:solidFill>
                <a:latin typeface="Verdana" pitchFamily="34" charset="0"/>
              </a:rPr>
              <a:t>Web service interface  </a:t>
            </a:r>
            <a:r>
              <a:rPr lang="fr-FR" sz="1000" b="1" dirty="0" smtClean="0">
                <a:solidFill>
                  <a:srgbClr val="FF0000"/>
                </a:solidFill>
                <a:latin typeface="Verdana" pitchFamily="34" charset="0"/>
                <a:sym typeface="Wingdings" pitchFamily="2" charset="2"/>
              </a:rPr>
              <a:t> </a:t>
            </a:r>
            <a:r>
              <a:rPr lang="fr-FR" sz="1000" b="1" dirty="0" err="1" smtClean="0">
                <a:solidFill>
                  <a:srgbClr val="FF0000"/>
                </a:solidFill>
                <a:latin typeface="Verdana" pitchFamily="34" charset="0"/>
                <a:sym typeface="Wingdings" pitchFamily="2" charset="2"/>
              </a:rPr>
              <a:t>can</a:t>
            </a:r>
            <a:r>
              <a:rPr lang="fr-FR" sz="1000" b="1" dirty="0" smtClean="0">
                <a:solidFill>
                  <a:srgbClr val="FF0000"/>
                </a:solidFill>
                <a:latin typeface="Verdana" pitchFamily="34" charset="0"/>
                <a:sym typeface="Wingdings" pitchFamily="2" charset="2"/>
              </a:rPr>
              <a:t> </a:t>
            </a:r>
            <a:r>
              <a:rPr lang="fr-FR" sz="1000" b="1" dirty="0" err="1" smtClean="0">
                <a:solidFill>
                  <a:srgbClr val="FF0000"/>
                </a:solidFill>
                <a:latin typeface="Verdana" pitchFamily="34" charset="0"/>
                <a:sym typeface="Wingdings" pitchFamily="2" charset="2"/>
              </a:rPr>
              <a:t>be</a:t>
            </a:r>
            <a:r>
              <a:rPr lang="fr-FR" sz="1000" b="1" dirty="0" smtClean="0">
                <a:solidFill>
                  <a:srgbClr val="FF0000"/>
                </a:solidFill>
                <a:latin typeface="Verdana" pitchFamily="34" charset="0"/>
                <a:sym typeface="Wingdings" pitchFamily="2" charset="2"/>
              </a:rPr>
              <a:t> </a:t>
            </a:r>
            <a:r>
              <a:rPr lang="fr-FR" sz="1000" b="1" dirty="0" err="1" smtClean="0">
                <a:solidFill>
                  <a:srgbClr val="FF0000"/>
                </a:solidFill>
                <a:latin typeface="Verdana" pitchFamily="34" charset="0"/>
                <a:sym typeface="Wingdings" pitchFamily="2" charset="2"/>
              </a:rPr>
              <a:t>called</a:t>
            </a:r>
            <a:r>
              <a:rPr lang="fr-FR" sz="1000" b="1" dirty="0" smtClean="0">
                <a:solidFill>
                  <a:srgbClr val="FF0000"/>
                </a:solidFill>
                <a:latin typeface="Verdana" pitchFamily="34" charset="0"/>
                <a:sym typeface="Wingdings" pitchFamily="2" charset="2"/>
              </a:rPr>
              <a:t> </a:t>
            </a:r>
            <a:r>
              <a:rPr lang="fr-FR" sz="1000" b="1" dirty="0" err="1" smtClean="0">
                <a:solidFill>
                  <a:srgbClr val="FF0000"/>
                </a:solidFill>
                <a:latin typeface="Verdana" pitchFamily="34" charset="0"/>
                <a:sym typeface="Wingdings" pitchFamily="2" charset="2"/>
              </a:rPr>
              <a:t>from</a:t>
            </a:r>
            <a:r>
              <a:rPr lang="fr-FR" sz="1000" b="1" dirty="0" smtClean="0">
                <a:solidFill>
                  <a:srgbClr val="FF0000"/>
                </a:solidFill>
                <a:latin typeface="Verdana" pitchFamily="34" charset="0"/>
                <a:sym typeface="Wingdings" pitchFamily="2" charset="2"/>
              </a:rPr>
              <a:t> </a:t>
            </a:r>
            <a:r>
              <a:rPr lang="fr-FR" sz="1000" b="1" dirty="0" err="1" smtClean="0">
                <a:solidFill>
                  <a:srgbClr val="FF0000"/>
                </a:solidFill>
                <a:latin typeface="Verdana" pitchFamily="34" charset="0"/>
                <a:sym typeface="Wingdings" pitchFamily="2" charset="2"/>
              </a:rPr>
              <a:t>any</a:t>
            </a:r>
            <a:r>
              <a:rPr lang="fr-FR" sz="1000" b="1" dirty="0" smtClean="0">
                <a:solidFill>
                  <a:srgbClr val="FF0000"/>
                </a:solidFill>
                <a:latin typeface="Verdana" pitchFamily="34" charset="0"/>
                <a:sym typeface="Wingdings" pitchFamily="2" charset="2"/>
              </a:rPr>
              <a:t> software system</a:t>
            </a:r>
            <a:endParaRPr lang="fr-FR" sz="1000" b="1" dirty="0" smtClean="0">
              <a:solidFill>
                <a:srgbClr val="FF0000"/>
              </a:solidFill>
              <a:latin typeface="Verdana" pitchFamily="34" charset="0"/>
            </a:endParaRPr>
          </a:p>
          <a:p>
            <a:pPr marL="1158875" lvl="2" indent="-331788" eaLnBrk="1" hangingPunct="1">
              <a:lnSpc>
                <a:spcPct val="140000"/>
              </a:lnSpc>
              <a:buFont typeface="Arial" pitchFamily="34" charset="0"/>
              <a:buChar char="–"/>
              <a:tabLst>
                <a:tab pos="542925" algn="l"/>
                <a:tab pos="809625" algn="l"/>
              </a:tabLst>
            </a:pPr>
            <a:r>
              <a:rPr lang="fr-FR" sz="1400" b="1" dirty="0" smtClean="0">
                <a:solidFill>
                  <a:srgbClr val="000099"/>
                </a:solidFill>
                <a:latin typeface="Verdana" pitchFamily="34" charset="0"/>
              </a:rPr>
              <a:t>Capture </a:t>
            </a:r>
            <a:r>
              <a:rPr lang="fr-FR" sz="1400" b="1" dirty="0" err="1" smtClean="0">
                <a:solidFill>
                  <a:srgbClr val="000099"/>
                </a:solidFill>
                <a:latin typeface="Verdana" pitchFamily="34" charset="0"/>
              </a:rPr>
              <a:t>declaration</a:t>
            </a:r>
            <a:r>
              <a:rPr lang="fr-FR" sz="1400" b="1" dirty="0" smtClean="0">
                <a:solidFill>
                  <a:srgbClr val="000099"/>
                </a:solidFill>
                <a:latin typeface="Verdana" pitchFamily="34" charset="0"/>
              </a:rPr>
              <a:t> data </a:t>
            </a:r>
            <a:r>
              <a:rPr lang="fr-FR" sz="1400" b="1" dirty="0" err="1" smtClean="0">
                <a:solidFill>
                  <a:srgbClr val="000099"/>
                </a:solidFill>
                <a:latin typeface="Verdana" pitchFamily="34" charset="0"/>
              </a:rPr>
              <a:t>using</a:t>
            </a:r>
            <a:r>
              <a:rPr lang="fr-FR" sz="1400" b="1" dirty="0" smtClean="0">
                <a:solidFill>
                  <a:srgbClr val="000099"/>
                </a:solidFill>
                <a:latin typeface="Verdana" pitchFamily="34" charset="0"/>
              </a:rPr>
              <a:t> Web user interface </a:t>
            </a:r>
            <a:r>
              <a:rPr lang="fr-FR" sz="1400" b="1" dirty="0" err="1" smtClean="0">
                <a:solidFill>
                  <a:srgbClr val="000099"/>
                </a:solidFill>
                <a:latin typeface="Verdana" pitchFamily="34" charset="0"/>
              </a:rPr>
              <a:t>at</a:t>
            </a:r>
            <a:r>
              <a:rPr lang="fr-FR" sz="1400" b="1" dirty="0" smtClean="0">
                <a:solidFill>
                  <a:srgbClr val="000099"/>
                </a:solidFill>
                <a:latin typeface="Verdana" pitchFamily="34" charset="0"/>
              </a:rPr>
              <a:t> the Post Office</a:t>
            </a:r>
          </a:p>
          <a:p>
            <a:pPr marL="1158875" lvl="2" indent="-331788" eaLnBrk="1" hangingPunct="1">
              <a:lnSpc>
                <a:spcPct val="140000"/>
              </a:lnSpc>
              <a:buFont typeface="Arial" pitchFamily="34" charset="0"/>
              <a:buChar char="–"/>
              <a:tabLst>
                <a:tab pos="542925" algn="l"/>
                <a:tab pos="809625" algn="l"/>
              </a:tabLst>
            </a:pPr>
            <a:r>
              <a:rPr lang="fr-FR" sz="1400" b="1" dirty="0" err="1" smtClean="0">
                <a:solidFill>
                  <a:srgbClr val="000099"/>
                </a:solidFill>
                <a:latin typeface="Verdana" pitchFamily="34" charset="0"/>
              </a:rPr>
              <a:t>Forward</a:t>
            </a:r>
            <a:r>
              <a:rPr lang="fr-FR" sz="1400" b="1" dirty="0" smtClean="0">
                <a:solidFill>
                  <a:srgbClr val="000099"/>
                </a:solidFill>
                <a:latin typeface="Verdana" pitchFamily="34" charset="0"/>
              </a:rPr>
              <a:t> </a:t>
            </a:r>
            <a:r>
              <a:rPr lang="fr-FR" sz="1400" b="1" dirty="0" err="1" smtClean="0">
                <a:solidFill>
                  <a:srgbClr val="000099"/>
                </a:solidFill>
                <a:latin typeface="Verdana" pitchFamily="34" charset="0"/>
              </a:rPr>
              <a:t>declaration</a:t>
            </a:r>
            <a:r>
              <a:rPr lang="fr-FR" sz="1400" b="1" dirty="0" smtClean="0">
                <a:solidFill>
                  <a:srgbClr val="000099"/>
                </a:solidFill>
                <a:latin typeface="Verdana" pitchFamily="34" charset="0"/>
              </a:rPr>
              <a:t> to Destination Post (ITMATT)</a:t>
            </a:r>
          </a:p>
          <a:p>
            <a:pPr marL="1158875" lvl="2" indent="-331788" eaLnBrk="1" hangingPunct="1">
              <a:lnSpc>
                <a:spcPct val="140000"/>
              </a:lnSpc>
              <a:buFont typeface="Arial" pitchFamily="34" charset="0"/>
              <a:buChar char="–"/>
              <a:tabLst>
                <a:tab pos="542925" algn="l"/>
                <a:tab pos="809625" algn="l"/>
              </a:tabLst>
            </a:pPr>
            <a:r>
              <a:rPr lang="fr-FR" sz="1400" b="1" dirty="0" smtClean="0">
                <a:solidFill>
                  <a:srgbClr val="000099"/>
                </a:solidFill>
                <a:latin typeface="Verdana" pitchFamily="34" charset="0"/>
              </a:rPr>
              <a:t>(</a:t>
            </a:r>
            <a:r>
              <a:rPr lang="fr-FR" sz="1400" b="1" dirty="0" err="1" smtClean="0">
                <a:solidFill>
                  <a:srgbClr val="000099"/>
                </a:solidFill>
                <a:latin typeface="Verdana" pitchFamily="34" charset="0"/>
              </a:rPr>
              <a:t>optional</a:t>
            </a:r>
            <a:r>
              <a:rPr lang="fr-FR" sz="1400" b="1" dirty="0" smtClean="0">
                <a:solidFill>
                  <a:srgbClr val="000099"/>
                </a:solidFill>
                <a:latin typeface="Verdana" pitchFamily="34" charset="0"/>
              </a:rPr>
              <a:t>) copy </a:t>
            </a:r>
            <a:r>
              <a:rPr lang="fr-FR" sz="1400" b="1" dirty="0" err="1" smtClean="0">
                <a:solidFill>
                  <a:srgbClr val="000099"/>
                </a:solidFill>
                <a:latin typeface="Verdana" pitchFamily="34" charset="0"/>
              </a:rPr>
              <a:t>declaration</a:t>
            </a:r>
            <a:r>
              <a:rPr lang="fr-FR" sz="1400" b="1" dirty="0" smtClean="0">
                <a:solidFill>
                  <a:srgbClr val="000099"/>
                </a:solidFill>
                <a:latin typeface="Verdana" pitchFamily="34" charset="0"/>
              </a:rPr>
              <a:t> to Export Customs (CUSITM)</a:t>
            </a:r>
          </a:p>
          <a:p>
            <a:pPr marL="1158875" lvl="2" indent="-331788" eaLnBrk="1" hangingPunct="1">
              <a:lnSpc>
                <a:spcPct val="140000"/>
              </a:lnSpc>
              <a:buFont typeface="Arial" pitchFamily="34" charset="0"/>
              <a:buChar char="–"/>
              <a:tabLst>
                <a:tab pos="542925" algn="l"/>
                <a:tab pos="809625" algn="l"/>
              </a:tabLst>
            </a:pPr>
            <a:r>
              <a:rPr lang="fr-FR" sz="1400" b="1" dirty="0" smtClean="0">
                <a:solidFill>
                  <a:srgbClr val="000099"/>
                </a:solidFill>
                <a:latin typeface="Verdana" pitchFamily="34" charset="0"/>
              </a:rPr>
              <a:t>(</a:t>
            </a:r>
            <a:r>
              <a:rPr lang="fr-FR" sz="1400" b="1" dirty="0" err="1" smtClean="0">
                <a:solidFill>
                  <a:srgbClr val="000099"/>
                </a:solidFill>
                <a:latin typeface="Verdana" pitchFamily="34" charset="0"/>
              </a:rPr>
              <a:t>optional</a:t>
            </a:r>
            <a:r>
              <a:rPr lang="fr-FR" sz="1400" b="1" dirty="0" smtClean="0">
                <a:solidFill>
                  <a:srgbClr val="000099"/>
                </a:solidFill>
                <a:latin typeface="Verdana" pitchFamily="34" charset="0"/>
              </a:rPr>
              <a:t>) </a:t>
            </a:r>
            <a:r>
              <a:rPr lang="fr-FR" sz="1400" b="1" dirty="0" err="1" smtClean="0">
                <a:solidFill>
                  <a:srgbClr val="000099"/>
                </a:solidFill>
                <a:latin typeface="Verdana" pitchFamily="34" charset="0"/>
              </a:rPr>
              <a:t>receive</a:t>
            </a:r>
            <a:r>
              <a:rPr lang="fr-FR" sz="1400" b="1" dirty="0" smtClean="0">
                <a:solidFill>
                  <a:srgbClr val="000099"/>
                </a:solidFill>
                <a:latin typeface="Verdana" pitchFamily="34" charset="0"/>
              </a:rPr>
              <a:t> </a:t>
            </a:r>
            <a:r>
              <a:rPr lang="fr-FR" sz="1400" b="1" dirty="0" err="1" smtClean="0">
                <a:solidFill>
                  <a:srgbClr val="000099"/>
                </a:solidFill>
                <a:latin typeface="Verdana" pitchFamily="34" charset="0"/>
              </a:rPr>
              <a:t>response</a:t>
            </a:r>
            <a:r>
              <a:rPr lang="fr-FR" sz="1400" b="1" dirty="0" smtClean="0">
                <a:solidFill>
                  <a:srgbClr val="000099"/>
                </a:solidFill>
                <a:latin typeface="Verdana" pitchFamily="34" charset="0"/>
              </a:rPr>
              <a:t> </a:t>
            </a:r>
            <a:r>
              <a:rPr lang="fr-FR" sz="1400" b="1" dirty="0" err="1" smtClean="0">
                <a:solidFill>
                  <a:srgbClr val="000099"/>
                </a:solidFill>
                <a:latin typeface="Verdana" pitchFamily="34" charset="0"/>
              </a:rPr>
              <a:t>from</a:t>
            </a:r>
            <a:r>
              <a:rPr lang="fr-FR" sz="1400" b="1" dirty="0" smtClean="0">
                <a:solidFill>
                  <a:srgbClr val="000099"/>
                </a:solidFill>
                <a:latin typeface="Verdana" pitchFamily="34" charset="0"/>
              </a:rPr>
              <a:t> Export Customs </a:t>
            </a:r>
          </a:p>
          <a:p>
            <a:pPr marL="1616075" lvl="3" indent="-331788" eaLnBrk="1" hangingPunct="1">
              <a:lnSpc>
                <a:spcPct val="140000"/>
              </a:lnSpc>
              <a:buFont typeface="Arial" pitchFamily="34" charset="0"/>
              <a:buChar char="–"/>
              <a:tabLst>
                <a:tab pos="542925" algn="l"/>
                <a:tab pos="809625" algn="l"/>
              </a:tabLst>
            </a:pPr>
            <a:r>
              <a:rPr lang="fr-FR" sz="1000" b="1" dirty="0" smtClean="0">
                <a:solidFill>
                  <a:srgbClr val="000099"/>
                </a:solidFill>
                <a:latin typeface="Verdana" pitchFamily="34" charset="0"/>
              </a:rPr>
              <a:t>Via CUSRSP file</a:t>
            </a:r>
          </a:p>
          <a:p>
            <a:pPr marL="1616075" lvl="3" indent="-331788" eaLnBrk="1" hangingPunct="1">
              <a:lnSpc>
                <a:spcPct val="140000"/>
              </a:lnSpc>
              <a:buFont typeface="Arial" pitchFamily="34" charset="0"/>
              <a:buChar char="–"/>
              <a:tabLst>
                <a:tab pos="542925" algn="l"/>
                <a:tab pos="809625" algn="l"/>
              </a:tabLst>
            </a:pPr>
            <a:r>
              <a:rPr lang="fr-FR" sz="1000" b="1" dirty="0" smtClean="0">
                <a:solidFill>
                  <a:srgbClr val="000099"/>
                </a:solidFill>
                <a:latin typeface="Verdana" pitchFamily="34" charset="0"/>
              </a:rPr>
              <a:t>Via </a:t>
            </a:r>
            <a:r>
              <a:rPr lang="fr-FR" sz="1000" b="1" dirty="0" err="1" smtClean="0">
                <a:solidFill>
                  <a:srgbClr val="000099"/>
                </a:solidFill>
                <a:latin typeface="Verdana" pitchFamily="34" charset="0"/>
              </a:rPr>
              <a:t>manual</a:t>
            </a:r>
            <a:r>
              <a:rPr lang="fr-FR" sz="1000" b="1" dirty="0" smtClean="0">
                <a:solidFill>
                  <a:srgbClr val="000099"/>
                </a:solidFill>
                <a:latin typeface="Verdana" pitchFamily="34" charset="0"/>
              </a:rPr>
              <a:t> input in the export </a:t>
            </a:r>
            <a:r>
              <a:rPr lang="fr-FR" sz="1000" b="1" dirty="0" err="1" smtClean="0">
                <a:solidFill>
                  <a:srgbClr val="000099"/>
                </a:solidFill>
                <a:latin typeface="Verdana" pitchFamily="34" charset="0"/>
              </a:rPr>
              <a:t>Post’s</a:t>
            </a:r>
            <a:r>
              <a:rPr lang="fr-FR" sz="1000" b="1" dirty="0" smtClean="0">
                <a:solidFill>
                  <a:srgbClr val="000099"/>
                </a:solidFill>
                <a:latin typeface="Verdana" pitchFamily="34" charset="0"/>
              </a:rPr>
              <a:t> CDS</a:t>
            </a:r>
          </a:p>
          <a:p>
            <a:pPr marL="769937" lvl="1" indent="-342900" eaLnBrk="1" hangingPunct="1">
              <a:lnSpc>
                <a:spcPct val="140000"/>
              </a:lnSpc>
              <a:tabLst>
                <a:tab pos="542925" algn="l"/>
                <a:tab pos="809625" algn="l"/>
              </a:tabLst>
            </a:pPr>
            <a:r>
              <a:rPr lang="fr-FR" sz="1800" b="1" dirty="0" smtClean="0">
                <a:solidFill>
                  <a:srgbClr val="000099"/>
                </a:solidFill>
                <a:latin typeface="Verdana" pitchFamily="34" charset="0"/>
              </a:rPr>
              <a:t>(</a:t>
            </a:r>
            <a:r>
              <a:rPr lang="fr-FR" sz="1800" b="1" dirty="0" err="1" smtClean="0">
                <a:solidFill>
                  <a:srgbClr val="000099"/>
                </a:solidFill>
                <a:latin typeface="Verdana" pitchFamily="34" charset="0"/>
              </a:rPr>
              <a:t>optional</a:t>
            </a:r>
            <a:r>
              <a:rPr lang="fr-FR" sz="1800" b="1" dirty="0" smtClean="0">
                <a:solidFill>
                  <a:srgbClr val="000099"/>
                </a:solidFill>
                <a:latin typeface="Verdana" pitchFamily="34" charset="0"/>
              </a:rPr>
              <a:t>) Export </a:t>
            </a:r>
            <a:r>
              <a:rPr lang="fr-FR" sz="1800" b="1" dirty="0" err="1" smtClean="0">
                <a:solidFill>
                  <a:srgbClr val="000099"/>
                </a:solidFill>
                <a:latin typeface="Verdana" pitchFamily="34" charset="0"/>
              </a:rPr>
              <a:t>side</a:t>
            </a:r>
            <a:r>
              <a:rPr lang="fr-FR" sz="1800" b="1" dirty="0" smtClean="0">
                <a:solidFill>
                  <a:srgbClr val="000099"/>
                </a:solidFill>
                <a:latin typeface="Verdana" pitchFamily="34" charset="0"/>
              </a:rPr>
              <a:t> (Customs):</a:t>
            </a:r>
          </a:p>
          <a:p>
            <a:pPr marL="1158875" lvl="2" indent="-331788" eaLnBrk="1" hangingPunct="1">
              <a:lnSpc>
                <a:spcPct val="140000"/>
              </a:lnSpc>
              <a:buFont typeface="Arial" pitchFamily="34" charset="0"/>
              <a:buChar char="–"/>
              <a:tabLst>
                <a:tab pos="542925" algn="l"/>
                <a:tab pos="809625" algn="l"/>
              </a:tabLst>
            </a:pPr>
            <a:r>
              <a:rPr lang="fr-FR" sz="1400" b="1" dirty="0" smtClean="0">
                <a:solidFill>
                  <a:srgbClr val="000099"/>
                </a:solidFill>
                <a:latin typeface="Verdana" pitchFamily="34" charset="0"/>
              </a:rPr>
              <a:t>(</a:t>
            </a:r>
            <a:r>
              <a:rPr lang="fr-FR" sz="1400" b="1" dirty="0" err="1" smtClean="0">
                <a:solidFill>
                  <a:srgbClr val="000099"/>
                </a:solidFill>
                <a:latin typeface="Verdana" pitchFamily="34" charset="0"/>
              </a:rPr>
              <a:t>optional</a:t>
            </a:r>
            <a:r>
              <a:rPr lang="fr-FR" sz="1400" b="1" dirty="0" smtClean="0">
                <a:solidFill>
                  <a:srgbClr val="000099"/>
                </a:solidFill>
                <a:latin typeface="Verdana" pitchFamily="34" charset="0"/>
              </a:rPr>
              <a:t>) </a:t>
            </a:r>
            <a:r>
              <a:rPr lang="fr-FR" sz="1400" b="1" dirty="0" err="1" smtClean="0">
                <a:solidFill>
                  <a:srgbClr val="000099"/>
                </a:solidFill>
                <a:latin typeface="Verdana" pitchFamily="34" charset="0"/>
              </a:rPr>
              <a:t>receive</a:t>
            </a:r>
            <a:r>
              <a:rPr lang="fr-FR" sz="1400" b="1" dirty="0" smtClean="0">
                <a:solidFill>
                  <a:srgbClr val="000099"/>
                </a:solidFill>
                <a:latin typeface="Verdana" pitchFamily="34" charset="0"/>
              </a:rPr>
              <a:t> </a:t>
            </a:r>
            <a:r>
              <a:rPr lang="fr-FR" sz="1400" b="1" dirty="0" err="1" smtClean="0">
                <a:solidFill>
                  <a:srgbClr val="000099"/>
                </a:solidFill>
                <a:latin typeface="Verdana" pitchFamily="34" charset="0"/>
              </a:rPr>
              <a:t>declaration</a:t>
            </a:r>
            <a:r>
              <a:rPr lang="fr-FR" sz="1400" b="1" dirty="0" smtClean="0">
                <a:solidFill>
                  <a:srgbClr val="000099"/>
                </a:solidFill>
                <a:latin typeface="Verdana" pitchFamily="34" charset="0"/>
              </a:rPr>
              <a:t> copy </a:t>
            </a:r>
            <a:r>
              <a:rPr lang="fr-FR" sz="1400" b="1" dirty="0" err="1" smtClean="0">
                <a:solidFill>
                  <a:srgbClr val="000099"/>
                </a:solidFill>
                <a:latin typeface="Verdana" pitchFamily="34" charset="0"/>
              </a:rPr>
              <a:t>from</a:t>
            </a:r>
            <a:r>
              <a:rPr lang="fr-FR" sz="1400" b="1" dirty="0" smtClean="0">
                <a:solidFill>
                  <a:srgbClr val="000099"/>
                </a:solidFill>
                <a:latin typeface="Verdana" pitchFamily="34" charset="0"/>
              </a:rPr>
              <a:t> Export Post (CUSITM)</a:t>
            </a:r>
          </a:p>
          <a:p>
            <a:pPr marL="1158875" lvl="2" indent="-331788" eaLnBrk="1" hangingPunct="1">
              <a:lnSpc>
                <a:spcPct val="140000"/>
              </a:lnSpc>
              <a:buFont typeface="Arial" pitchFamily="34" charset="0"/>
              <a:buChar char="–"/>
              <a:tabLst>
                <a:tab pos="542925" algn="l"/>
                <a:tab pos="809625" algn="l"/>
              </a:tabLst>
            </a:pPr>
            <a:r>
              <a:rPr lang="fr-FR" sz="1400" b="1" dirty="0" smtClean="0">
                <a:solidFill>
                  <a:srgbClr val="000099"/>
                </a:solidFill>
                <a:latin typeface="Verdana" pitchFamily="34" charset="0"/>
              </a:rPr>
              <a:t>(</a:t>
            </a:r>
            <a:r>
              <a:rPr lang="fr-FR" sz="1400" b="1" dirty="0" err="1" smtClean="0">
                <a:solidFill>
                  <a:srgbClr val="000099"/>
                </a:solidFill>
                <a:latin typeface="Verdana" pitchFamily="34" charset="0"/>
              </a:rPr>
              <a:t>optional</a:t>
            </a:r>
            <a:r>
              <a:rPr lang="fr-FR" sz="1400" b="1" dirty="0" smtClean="0">
                <a:solidFill>
                  <a:srgbClr val="000099"/>
                </a:solidFill>
                <a:latin typeface="Verdana" pitchFamily="34" charset="0"/>
              </a:rPr>
              <a:t>) </a:t>
            </a:r>
            <a:r>
              <a:rPr lang="fr-FR" sz="1400" b="1" dirty="0" err="1" smtClean="0">
                <a:solidFill>
                  <a:srgbClr val="000099"/>
                </a:solidFill>
                <a:latin typeface="Verdana" pitchFamily="34" charset="0"/>
              </a:rPr>
              <a:t>send</a:t>
            </a:r>
            <a:r>
              <a:rPr lang="fr-FR" sz="1400" b="1" dirty="0" smtClean="0">
                <a:solidFill>
                  <a:srgbClr val="000099"/>
                </a:solidFill>
                <a:latin typeface="Verdana" pitchFamily="34" charset="0"/>
              </a:rPr>
              <a:t> </a:t>
            </a:r>
            <a:r>
              <a:rPr lang="fr-FR" sz="1400" b="1" dirty="0" err="1" smtClean="0">
                <a:solidFill>
                  <a:srgbClr val="000099"/>
                </a:solidFill>
                <a:latin typeface="Verdana" pitchFamily="34" charset="0"/>
              </a:rPr>
              <a:t>response</a:t>
            </a:r>
            <a:r>
              <a:rPr lang="fr-FR" sz="1400" b="1" dirty="0" smtClean="0">
                <a:solidFill>
                  <a:srgbClr val="000099"/>
                </a:solidFill>
                <a:latin typeface="Verdana" pitchFamily="34" charset="0"/>
              </a:rPr>
              <a:t> to Export Post (if </a:t>
            </a:r>
            <a:r>
              <a:rPr lang="fr-FR" sz="1400" b="1" dirty="0" err="1" smtClean="0">
                <a:solidFill>
                  <a:srgbClr val="000099"/>
                </a:solidFill>
                <a:latin typeface="Verdana" pitchFamily="34" charset="0"/>
              </a:rPr>
              <a:t>necessary</a:t>
            </a:r>
            <a:r>
              <a:rPr lang="fr-FR" sz="1400" b="1" dirty="0" smtClean="0">
                <a:solidFill>
                  <a:srgbClr val="000099"/>
                </a:solidFill>
                <a:latin typeface="Verdana" pitchFamily="34" charset="0"/>
              </a:rPr>
              <a:t>)</a:t>
            </a:r>
            <a:endParaRPr lang="fr-CH" sz="2000" b="1" dirty="0" smtClean="0">
              <a:solidFill>
                <a:srgbClr val="000099"/>
              </a:solidFill>
              <a:latin typeface="Verdana" pitchFamily="34" charset="0"/>
            </a:endParaRPr>
          </a:p>
          <a:p>
            <a:endParaRPr lang="fr-FR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fr-CH" dirty="0" smtClean="0"/>
              <a:t>The Destination Post </a:t>
            </a:r>
            <a:r>
              <a:rPr lang="fr-CH" dirty="0" err="1" smtClean="0"/>
              <a:t>forwards</a:t>
            </a:r>
            <a:r>
              <a:rPr lang="fr-CH" dirty="0" smtClean="0"/>
              <a:t> the CUSITM </a:t>
            </a:r>
            <a:r>
              <a:rPr lang="fr-CH" dirty="0" err="1" smtClean="0"/>
              <a:t>electronic</a:t>
            </a:r>
            <a:r>
              <a:rPr lang="fr-CH" dirty="0" smtClean="0"/>
              <a:t> </a:t>
            </a:r>
            <a:r>
              <a:rPr lang="fr-CH" dirty="0" err="1" smtClean="0"/>
              <a:t>declaration</a:t>
            </a:r>
            <a:r>
              <a:rPr lang="fr-CH" dirty="0" smtClean="0"/>
              <a:t> to import Customs (and </a:t>
            </a:r>
            <a:r>
              <a:rPr lang="fr-CH" dirty="0" err="1" smtClean="0"/>
              <a:t>possibly</a:t>
            </a:r>
            <a:r>
              <a:rPr lang="fr-CH" dirty="0" smtClean="0"/>
              <a:t> to </a:t>
            </a:r>
            <a:r>
              <a:rPr lang="fr-CH" dirty="0" err="1" smtClean="0"/>
              <a:t>further</a:t>
            </a:r>
            <a:r>
              <a:rPr lang="fr-CH" dirty="0" smtClean="0"/>
              <a:t> </a:t>
            </a:r>
            <a:r>
              <a:rPr lang="fr-CH" dirty="0" err="1" smtClean="0"/>
              <a:t>agencies</a:t>
            </a:r>
            <a:r>
              <a:rPr lang="fr-CH" dirty="0" smtClean="0"/>
              <a:t> </a:t>
            </a:r>
            <a:r>
              <a:rPr lang="fr-CH" dirty="0" err="1" smtClean="0"/>
              <a:t>responsible</a:t>
            </a:r>
            <a:r>
              <a:rPr lang="fr-CH" dirty="0" smtClean="0"/>
              <a:t> for </a:t>
            </a:r>
            <a:r>
              <a:rPr lang="fr-CH" dirty="0" err="1" smtClean="0"/>
              <a:t>security</a:t>
            </a:r>
            <a:r>
              <a:rPr lang="fr-CH" dirty="0" smtClean="0"/>
              <a:t>).</a:t>
            </a:r>
          </a:p>
          <a:p>
            <a:r>
              <a:rPr lang="fr-CH" dirty="0" smtClean="0"/>
              <a:t>This </a:t>
            </a:r>
            <a:r>
              <a:rPr lang="fr-CH" dirty="0" err="1" smtClean="0"/>
              <a:t>happens</a:t>
            </a:r>
            <a:r>
              <a:rPr lang="fr-CH" dirty="0" smtClean="0"/>
              <a:t> </a:t>
            </a:r>
            <a:r>
              <a:rPr lang="fr-CH" dirty="0" err="1" smtClean="0"/>
              <a:t>either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a </a:t>
            </a:r>
            <a:r>
              <a:rPr lang="fr-CH" dirty="0" err="1" smtClean="0"/>
              <a:t>manual</a:t>
            </a:r>
            <a:r>
              <a:rPr lang="fr-CH" dirty="0" smtClean="0"/>
              <a:t> </a:t>
            </a:r>
            <a:r>
              <a:rPr lang="fr-CH" dirty="0" err="1" smtClean="0"/>
              <a:t>forward</a:t>
            </a:r>
            <a:r>
              <a:rPr lang="fr-CH" dirty="0" smtClean="0"/>
              <a:t> in CDS but in </a:t>
            </a:r>
            <a:r>
              <a:rPr lang="fr-CH" dirty="0" err="1" smtClean="0"/>
              <a:t>most</a:t>
            </a:r>
            <a:r>
              <a:rPr lang="fr-CH" dirty="0" smtClean="0"/>
              <a:t> cases </a:t>
            </a:r>
            <a:r>
              <a:rPr lang="fr-CH" dirty="0" err="1" smtClean="0"/>
              <a:t>it</a:t>
            </a:r>
            <a:r>
              <a:rPr lang="fr-CH" dirty="0" smtClean="0"/>
              <a:t>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configured</a:t>
            </a:r>
            <a:r>
              <a:rPr lang="fr-CH" dirty="0" smtClean="0"/>
              <a:t> to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automatic</a:t>
            </a:r>
            <a:r>
              <a:rPr lang="fr-CH" dirty="0" smtClean="0"/>
              <a:t>.</a:t>
            </a:r>
          </a:p>
          <a:p>
            <a:endParaRPr lang="fr-CH" dirty="0" smtClean="0"/>
          </a:p>
          <a:p>
            <a:r>
              <a:rPr lang="fr-CH" dirty="0" smtClean="0"/>
              <a:t>Customs/Security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then</a:t>
            </a:r>
            <a:r>
              <a:rPr lang="fr-CH" dirty="0" smtClean="0"/>
              <a:t> digest the </a:t>
            </a:r>
            <a:r>
              <a:rPr lang="fr-CH" dirty="0" err="1" smtClean="0"/>
              <a:t>declaration</a:t>
            </a:r>
            <a:r>
              <a:rPr lang="fr-CH" dirty="0" smtClean="0"/>
              <a:t> in </a:t>
            </a:r>
            <a:r>
              <a:rPr lang="fr-CH" dirty="0" err="1" smtClean="0"/>
              <a:t>their</a:t>
            </a:r>
            <a:r>
              <a:rPr lang="fr-CH" dirty="0" smtClean="0"/>
              <a:t> </a:t>
            </a:r>
            <a:r>
              <a:rPr lang="fr-CH" dirty="0" err="1" smtClean="0"/>
              <a:t>risk</a:t>
            </a:r>
            <a:r>
              <a:rPr lang="fr-CH" dirty="0" smtClean="0"/>
              <a:t>/</a:t>
            </a:r>
            <a:r>
              <a:rPr lang="fr-CH" dirty="0" err="1" smtClean="0"/>
              <a:t>threat</a:t>
            </a:r>
            <a:r>
              <a:rPr lang="fr-CH" dirty="0" smtClean="0"/>
              <a:t> management </a:t>
            </a:r>
            <a:r>
              <a:rPr lang="fr-CH" dirty="0" err="1" smtClean="0"/>
              <a:t>systems</a:t>
            </a:r>
            <a:r>
              <a:rPr lang="fr-CH" dirty="0" smtClean="0"/>
              <a:t> and </a:t>
            </a:r>
            <a:r>
              <a:rPr lang="fr-CH" dirty="0" err="1" smtClean="0"/>
              <a:t>send</a:t>
            </a:r>
            <a:r>
              <a:rPr lang="fr-CH" dirty="0" smtClean="0"/>
              <a:t> back CUSRSP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their</a:t>
            </a:r>
            <a:r>
              <a:rPr lang="fr-CH" dirty="0" smtClean="0"/>
              <a:t> </a:t>
            </a:r>
            <a:r>
              <a:rPr lang="fr-CH" dirty="0" err="1" smtClean="0"/>
              <a:t>decision</a:t>
            </a:r>
            <a:r>
              <a:rPr lang="fr-CH" dirty="0" smtClean="0"/>
              <a:t>.</a:t>
            </a:r>
          </a:p>
          <a:p>
            <a:endParaRPr lang="fr-CH" dirty="0" smtClean="0"/>
          </a:p>
          <a:p>
            <a:r>
              <a:rPr lang="fr-CH" dirty="0" smtClean="0"/>
              <a:t>It </a:t>
            </a:r>
            <a:r>
              <a:rPr lang="fr-CH" dirty="0" err="1" smtClean="0"/>
              <a:t>is</a:t>
            </a:r>
            <a:r>
              <a:rPr lang="fr-CH" dirty="0" smtClean="0"/>
              <a:t> possible (and </a:t>
            </a:r>
            <a:r>
              <a:rPr lang="fr-CH" dirty="0" err="1" smtClean="0"/>
              <a:t>would</a:t>
            </a:r>
            <a:r>
              <a:rPr lang="fr-CH" dirty="0" smtClean="0"/>
              <a:t> help postal </a:t>
            </a:r>
            <a:r>
              <a:rPr lang="fr-CH" dirty="0" err="1" smtClean="0"/>
              <a:t>customers</a:t>
            </a:r>
            <a:r>
              <a:rPr lang="fr-CH" dirty="0" smtClean="0"/>
              <a:t> </a:t>
            </a:r>
            <a:r>
              <a:rPr lang="fr-CH" dirty="0" err="1" smtClean="0"/>
              <a:t>significantly</a:t>
            </a:r>
            <a:r>
              <a:rPr lang="fr-CH" dirty="0" smtClean="0"/>
              <a:t>) </a:t>
            </a:r>
          </a:p>
          <a:p>
            <a:r>
              <a:rPr lang="fr-CH" dirty="0" smtClean="0"/>
              <a:t>to </a:t>
            </a:r>
            <a:r>
              <a:rPr lang="fr-CH" dirty="0" err="1" smtClean="0"/>
              <a:t>add</a:t>
            </a:r>
            <a:r>
              <a:rPr lang="fr-CH" dirty="0" smtClean="0"/>
              <a:t> in CUSRSP information on </a:t>
            </a:r>
            <a:r>
              <a:rPr lang="fr-CH" dirty="0" err="1" smtClean="0"/>
              <a:t>duties</a:t>
            </a:r>
            <a:r>
              <a:rPr lang="fr-CH" dirty="0" smtClean="0"/>
              <a:t>/taxes due.</a:t>
            </a:r>
            <a:endParaRPr lang="fr-FR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30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fr-CH" dirty="0" err="1" smtClean="0"/>
              <a:t>When</a:t>
            </a:r>
            <a:r>
              <a:rPr lang="fr-CH" dirty="0" smtClean="0"/>
              <a:t> the item arrives </a:t>
            </a:r>
            <a:r>
              <a:rPr lang="fr-CH" dirty="0" err="1" smtClean="0"/>
              <a:t>physically</a:t>
            </a:r>
            <a:r>
              <a:rPr lang="fr-CH" dirty="0" smtClean="0"/>
              <a:t> </a:t>
            </a:r>
            <a:r>
              <a:rPr lang="fr-CH" dirty="0" err="1" smtClean="0"/>
              <a:t>at</a:t>
            </a:r>
            <a:r>
              <a:rPr lang="fr-CH" dirty="0" smtClean="0"/>
              <a:t> Destination Post,</a:t>
            </a:r>
          </a:p>
          <a:p>
            <a:r>
              <a:rPr lang="fr-CH" dirty="0" err="1" smtClean="0"/>
              <a:t>it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scanned</a:t>
            </a:r>
            <a:r>
              <a:rPr lang="fr-CH" dirty="0" smtClean="0"/>
              <a:t> by the Mail Mgt. System (IPS or </a:t>
            </a:r>
            <a:r>
              <a:rPr lang="fr-CH" dirty="0" err="1" smtClean="0"/>
              <a:t>other</a:t>
            </a:r>
            <a:r>
              <a:rPr lang="fr-CH" dirty="0" smtClean="0"/>
              <a:t>). </a:t>
            </a:r>
            <a:r>
              <a:rPr lang="fr-CH" dirty="0" err="1" smtClean="0"/>
              <a:t>Then</a:t>
            </a:r>
            <a:r>
              <a:rPr lang="fr-CH" dirty="0" smtClean="0"/>
              <a:t> the scan info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checked</a:t>
            </a:r>
            <a:r>
              <a:rPr lang="fr-CH" dirty="0" smtClean="0"/>
              <a:t> </a:t>
            </a:r>
            <a:r>
              <a:rPr lang="fr-CH" dirty="0" err="1" smtClean="0"/>
              <a:t>against</a:t>
            </a:r>
            <a:r>
              <a:rPr lang="fr-CH" dirty="0" smtClean="0"/>
              <a:t> CDS and </a:t>
            </a:r>
            <a:r>
              <a:rPr lang="fr-CH" dirty="0" err="1" smtClean="0"/>
              <a:t>depending</a:t>
            </a:r>
            <a:r>
              <a:rPr lang="fr-CH" dirty="0" smtClean="0"/>
              <a:t> on the Customs </a:t>
            </a:r>
            <a:r>
              <a:rPr lang="fr-CH" dirty="0" err="1" smtClean="0"/>
              <a:t>response</a:t>
            </a:r>
            <a:r>
              <a:rPr lang="fr-CH" dirty="0" smtClean="0"/>
              <a:t>, the item </a:t>
            </a:r>
            <a:r>
              <a:rPr lang="fr-CH" dirty="0" err="1" smtClean="0"/>
              <a:t>will</a:t>
            </a:r>
            <a:r>
              <a:rPr lang="fr-CH" dirty="0" smtClean="0"/>
              <a:t> go </a:t>
            </a:r>
            <a:r>
              <a:rPr lang="fr-CH" dirty="0" err="1" smtClean="0"/>
              <a:t>either</a:t>
            </a:r>
            <a:r>
              <a:rPr lang="fr-CH" dirty="0" smtClean="0"/>
              <a:t> to the Customs inspection line or </a:t>
            </a:r>
            <a:r>
              <a:rPr lang="fr-CH" dirty="0" err="1" smtClean="0"/>
              <a:t>directly</a:t>
            </a:r>
            <a:r>
              <a:rPr lang="fr-CH" dirty="0" smtClean="0"/>
              <a:t> to </a:t>
            </a:r>
            <a:r>
              <a:rPr lang="fr-CH" dirty="0" err="1" smtClean="0"/>
              <a:t>domestic</a:t>
            </a:r>
            <a:r>
              <a:rPr lang="fr-CH" dirty="0" smtClean="0"/>
              <a:t> distribution.</a:t>
            </a:r>
          </a:p>
          <a:p>
            <a:endParaRPr lang="fr-CH" dirty="0" smtClean="0"/>
          </a:p>
          <a:p>
            <a:r>
              <a:rPr lang="fr-CH" dirty="0" err="1" smtClean="0"/>
              <a:t>Possibly</a:t>
            </a:r>
            <a:r>
              <a:rPr lang="fr-CH" dirty="0" smtClean="0"/>
              <a:t> </a:t>
            </a:r>
            <a:r>
              <a:rPr lang="fr-CH" dirty="0" err="1" smtClean="0"/>
              <a:t>duties</a:t>
            </a:r>
            <a:r>
              <a:rPr lang="fr-CH" dirty="0" smtClean="0"/>
              <a:t> are </a:t>
            </a:r>
            <a:r>
              <a:rPr lang="fr-CH" dirty="0" err="1" smtClean="0"/>
              <a:t>already</a:t>
            </a:r>
            <a:r>
              <a:rPr lang="fr-CH" dirty="0" smtClean="0"/>
              <a:t> </a:t>
            </a:r>
            <a:r>
              <a:rPr lang="fr-CH" dirty="0" err="1" smtClean="0"/>
              <a:t>paid</a:t>
            </a:r>
            <a:r>
              <a:rPr lang="fr-CH" dirty="0" smtClean="0"/>
              <a:t> to Customs by the Import Post (</a:t>
            </a:r>
            <a:r>
              <a:rPr lang="fr-CH" dirty="0" err="1" smtClean="0"/>
              <a:t>having</a:t>
            </a:r>
            <a:r>
              <a:rPr lang="fr-CH" dirty="0" smtClean="0"/>
              <a:t> </a:t>
            </a:r>
            <a:r>
              <a:rPr lang="fr-CH" dirty="0" err="1" smtClean="0"/>
              <a:t>received</a:t>
            </a:r>
            <a:r>
              <a:rPr lang="fr-CH" dirty="0" smtClean="0"/>
              <a:t> the </a:t>
            </a:r>
            <a:r>
              <a:rPr lang="fr-CH" dirty="0" err="1" smtClean="0"/>
              <a:t>payment</a:t>
            </a:r>
            <a:r>
              <a:rPr lang="fr-CH" dirty="0" smtClean="0"/>
              <a:t> </a:t>
            </a:r>
            <a:r>
              <a:rPr lang="fr-CH" dirty="0" err="1" smtClean="0"/>
              <a:t>from</a:t>
            </a:r>
            <a:r>
              <a:rPr lang="fr-CH" dirty="0" smtClean="0"/>
              <a:t> the </a:t>
            </a:r>
            <a:r>
              <a:rPr lang="fr-CH" dirty="0" err="1" smtClean="0"/>
              <a:t>sender</a:t>
            </a:r>
            <a:r>
              <a:rPr lang="fr-CH" dirty="0" smtClean="0"/>
              <a:t> via the Export Post and </a:t>
            </a:r>
            <a:r>
              <a:rPr lang="fr-CH" dirty="0" err="1" smtClean="0"/>
              <a:t>carried</a:t>
            </a:r>
            <a:r>
              <a:rPr lang="fr-CH" dirty="0" smtClean="0"/>
              <a:t> </a:t>
            </a:r>
            <a:r>
              <a:rPr lang="fr-CH" dirty="0" err="1" smtClean="0"/>
              <a:t>e.g</a:t>
            </a:r>
            <a:r>
              <a:rPr lang="fr-CH" dirty="0" smtClean="0"/>
              <a:t>. by UPU IFS) and</a:t>
            </a:r>
          </a:p>
          <a:p>
            <a:r>
              <a:rPr lang="fr-CH" dirty="0" smtClean="0"/>
              <a:t>the </a:t>
            </a:r>
            <a:r>
              <a:rPr lang="fr-CH" dirty="0" err="1" smtClean="0"/>
              <a:t>recipient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informed</a:t>
            </a:r>
            <a:r>
              <a:rPr lang="fr-CH" dirty="0" smtClean="0"/>
              <a:t> of the </a:t>
            </a:r>
            <a:r>
              <a:rPr lang="fr-CH" dirty="0" err="1" smtClean="0"/>
              <a:t>arrival</a:t>
            </a:r>
            <a:r>
              <a:rPr lang="fr-CH" dirty="0" smtClean="0"/>
              <a:t> of the item (</a:t>
            </a:r>
            <a:r>
              <a:rPr lang="fr-CH" dirty="0" err="1" smtClean="0"/>
              <a:t>e.g</a:t>
            </a:r>
            <a:r>
              <a:rPr lang="fr-CH" dirty="0" smtClean="0"/>
              <a:t>. by SMS).</a:t>
            </a:r>
          </a:p>
          <a:p>
            <a:endParaRPr lang="fr-CH" dirty="0" smtClean="0"/>
          </a:p>
          <a:p>
            <a:endParaRPr lang="fr-CH" dirty="0" smtClean="0"/>
          </a:p>
          <a:p>
            <a:r>
              <a:rPr lang="fr-CH" dirty="0" smtClean="0"/>
              <a:t>This vision of the </a:t>
            </a:r>
            <a:r>
              <a:rPr lang="fr-CH" dirty="0" err="1" smtClean="0"/>
              <a:t>near</a:t>
            </a:r>
            <a:r>
              <a:rPr lang="fr-CH" dirty="0" smtClean="0"/>
              <a:t> future shows the </a:t>
            </a:r>
            <a:r>
              <a:rPr lang="fr-CH" dirty="0" err="1" smtClean="0"/>
              <a:t>ideal</a:t>
            </a:r>
            <a:r>
              <a:rPr lang="fr-CH" dirty="0" smtClean="0"/>
              <a:t> </a:t>
            </a:r>
            <a:r>
              <a:rPr lang="fr-CH" dirty="0" err="1" smtClean="0"/>
              <a:t>way</a:t>
            </a:r>
            <a:r>
              <a:rPr lang="fr-CH" dirty="0" smtClean="0"/>
              <a:t> international </a:t>
            </a:r>
            <a:r>
              <a:rPr lang="fr-CH" dirty="0" err="1" smtClean="0"/>
              <a:t>merchandise</a:t>
            </a:r>
            <a:r>
              <a:rPr lang="fr-CH" dirty="0" smtClean="0"/>
              <a:t> </a:t>
            </a:r>
            <a:r>
              <a:rPr lang="fr-CH" dirty="0" err="1" smtClean="0"/>
              <a:t>shipments</a:t>
            </a:r>
            <a:r>
              <a:rPr lang="fr-CH" dirty="0" smtClean="0"/>
              <a:t> </a:t>
            </a:r>
            <a:r>
              <a:rPr lang="fr-CH" dirty="0" err="1" smtClean="0"/>
              <a:t>can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treated</a:t>
            </a:r>
            <a:r>
              <a:rPr lang="fr-CH" dirty="0" smtClean="0"/>
              <a:t> by </a:t>
            </a:r>
            <a:r>
              <a:rPr lang="fr-CH" dirty="0" err="1" smtClean="0"/>
              <a:t>posts</a:t>
            </a:r>
            <a:r>
              <a:rPr lang="fr-CH" dirty="0" smtClean="0"/>
              <a:t> &amp; customs in </a:t>
            </a:r>
            <a:r>
              <a:rPr lang="fr-CH" dirty="0" err="1" smtClean="0"/>
              <a:t>order</a:t>
            </a:r>
            <a:r>
              <a:rPr lang="fr-CH" dirty="0" smtClean="0"/>
              <a:t> to </a:t>
            </a:r>
            <a:r>
              <a:rPr lang="fr-CH" dirty="0" err="1" smtClean="0"/>
              <a:t>acheive</a:t>
            </a:r>
            <a:r>
              <a:rPr lang="fr-CH" dirty="0" smtClean="0"/>
              <a:t> an excellent service to the postal </a:t>
            </a:r>
            <a:r>
              <a:rPr lang="fr-CH" dirty="0" err="1" smtClean="0"/>
              <a:t>customer</a:t>
            </a:r>
            <a:r>
              <a:rPr lang="fr-CH" dirty="0" smtClean="0"/>
              <a:t> </a:t>
            </a:r>
            <a:r>
              <a:rPr lang="fr-CH" dirty="0" err="1" smtClean="0"/>
              <a:t>give</a:t>
            </a:r>
            <a:r>
              <a:rPr lang="fr-CH" dirty="0" smtClean="0"/>
              <a:t> Customs and Security </a:t>
            </a:r>
            <a:r>
              <a:rPr lang="fr-CH" dirty="0" err="1" smtClean="0"/>
              <a:t>agencies</a:t>
            </a:r>
            <a:r>
              <a:rPr lang="fr-CH" dirty="0" smtClean="0"/>
              <a:t> ample time to </a:t>
            </a:r>
            <a:r>
              <a:rPr lang="fr-CH" dirty="0" err="1" smtClean="0"/>
              <a:t>assess</a:t>
            </a:r>
            <a:r>
              <a:rPr lang="fr-CH" dirty="0" smtClean="0"/>
              <a:t> </a:t>
            </a:r>
            <a:r>
              <a:rPr lang="fr-CH" dirty="0" err="1" smtClean="0"/>
              <a:t>risks</a:t>
            </a:r>
            <a:r>
              <a:rPr lang="fr-CH" dirty="0" smtClean="0"/>
              <a:t> and </a:t>
            </a:r>
            <a:r>
              <a:rPr lang="fr-CH" dirty="0" err="1" smtClean="0"/>
              <a:t>reduce</a:t>
            </a:r>
            <a:r>
              <a:rPr lang="fr-CH" dirty="0" smtClean="0"/>
              <a:t> </a:t>
            </a:r>
            <a:r>
              <a:rPr lang="fr-CH" dirty="0" err="1" smtClean="0"/>
              <a:t>processing</a:t>
            </a:r>
            <a:r>
              <a:rPr lang="fr-CH" dirty="0" smtClean="0"/>
              <a:t> </a:t>
            </a:r>
            <a:r>
              <a:rPr lang="fr-CH" dirty="0" err="1" smtClean="0"/>
              <a:t>cost</a:t>
            </a:r>
            <a:r>
              <a:rPr lang="fr-CH" dirty="0" smtClean="0"/>
              <a:t> </a:t>
            </a:r>
            <a:r>
              <a:rPr lang="fr-CH" dirty="0" err="1" smtClean="0"/>
              <a:t>both</a:t>
            </a:r>
            <a:r>
              <a:rPr lang="fr-CH" dirty="0" smtClean="0"/>
              <a:t> for </a:t>
            </a:r>
            <a:r>
              <a:rPr lang="fr-CH" dirty="0" err="1" smtClean="0"/>
              <a:t>Posts</a:t>
            </a:r>
            <a:r>
              <a:rPr lang="fr-CH" dirty="0" smtClean="0"/>
              <a:t> and Customs.</a:t>
            </a:r>
          </a:p>
          <a:p>
            <a:endParaRPr lang="fr-CH" dirty="0" smtClean="0"/>
          </a:p>
          <a:p>
            <a:endParaRPr lang="fr-CH" dirty="0" smtClean="0"/>
          </a:p>
          <a:p>
            <a:pPr marL="758825" lvl="1" indent="-331788" eaLnBrk="1" hangingPunct="1">
              <a:lnSpc>
                <a:spcPct val="140000"/>
              </a:lnSpc>
              <a:tabLst>
                <a:tab pos="542925" algn="l"/>
                <a:tab pos="809625" algn="l"/>
              </a:tabLst>
            </a:pPr>
            <a:r>
              <a:rPr lang="fr-FR" sz="1800" b="1" dirty="0" smtClean="0">
                <a:solidFill>
                  <a:srgbClr val="000099"/>
                </a:solidFill>
                <a:latin typeface="Verdana" pitchFamily="34" charset="0"/>
              </a:rPr>
              <a:t>Import </a:t>
            </a:r>
            <a:r>
              <a:rPr lang="fr-FR" sz="1800" b="1" dirty="0" err="1" smtClean="0">
                <a:solidFill>
                  <a:srgbClr val="000099"/>
                </a:solidFill>
                <a:latin typeface="Verdana" pitchFamily="34" charset="0"/>
              </a:rPr>
              <a:t>side</a:t>
            </a:r>
            <a:r>
              <a:rPr lang="fr-FR" sz="1800" b="1" dirty="0" smtClean="0">
                <a:solidFill>
                  <a:srgbClr val="000099"/>
                </a:solidFill>
                <a:latin typeface="Verdana" pitchFamily="34" charset="0"/>
              </a:rPr>
              <a:t> (Post):</a:t>
            </a:r>
          </a:p>
          <a:p>
            <a:pPr marL="1158875" lvl="2" indent="-331788" eaLnBrk="1" hangingPunct="1">
              <a:lnSpc>
                <a:spcPct val="140000"/>
              </a:lnSpc>
              <a:buFont typeface="Arial" pitchFamily="34" charset="0"/>
              <a:buChar char="–"/>
              <a:tabLst>
                <a:tab pos="542925" algn="l"/>
                <a:tab pos="809625" algn="l"/>
              </a:tabLst>
            </a:pPr>
            <a:r>
              <a:rPr lang="fr-FR" sz="1400" b="1" dirty="0" err="1" smtClean="0">
                <a:solidFill>
                  <a:srgbClr val="000099"/>
                </a:solidFill>
                <a:latin typeface="Verdana" pitchFamily="34" charset="0"/>
              </a:rPr>
              <a:t>Receive</a:t>
            </a:r>
            <a:r>
              <a:rPr lang="fr-FR" sz="1400" b="1" dirty="0" smtClean="0">
                <a:solidFill>
                  <a:srgbClr val="000099"/>
                </a:solidFill>
                <a:latin typeface="Verdana" pitchFamily="34" charset="0"/>
              </a:rPr>
              <a:t> </a:t>
            </a:r>
            <a:r>
              <a:rPr lang="fr-FR" sz="1400" b="1" dirty="0" err="1" smtClean="0">
                <a:solidFill>
                  <a:srgbClr val="000099"/>
                </a:solidFill>
                <a:latin typeface="Verdana" pitchFamily="34" charset="0"/>
              </a:rPr>
              <a:t>declaration</a:t>
            </a:r>
            <a:r>
              <a:rPr lang="fr-FR" sz="1400" b="1" dirty="0" smtClean="0">
                <a:solidFill>
                  <a:srgbClr val="000099"/>
                </a:solidFill>
                <a:latin typeface="Verdana" pitchFamily="34" charset="0"/>
              </a:rPr>
              <a:t> </a:t>
            </a:r>
            <a:r>
              <a:rPr lang="fr-FR" sz="1400" b="1" dirty="0" err="1" smtClean="0">
                <a:solidFill>
                  <a:srgbClr val="000099"/>
                </a:solidFill>
                <a:latin typeface="Verdana" pitchFamily="34" charset="0"/>
              </a:rPr>
              <a:t>from</a:t>
            </a:r>
            <a:r>
              <a:rPr lang="fr-FR" sz="1400" b="1" dirty="0" smtClean="0">
                <a:solidFill>
                  <a:srgbClr val="000099"/>
                </a:solidFill>
                <a:latin typeface="Verdana" pitchFamily="34" charset="0"/>
              </a:rPr>
              <a:t> export Post (ITMATT)</a:t>
            </a:r>
          </a:p>
          <a:p>
            <a:pPr marL="1158875" lvl="2" indent="-331788" eaLnBrk="1" hangingPunct="1">
              <a:lnSpc>
                <a:spcPct val="140000"/>
              </a:lnSpc>
              <a:buFont typeface="Arial" pitchFamily="34" charset="0"/>
              <a:buChar char="–"/>
              <a:tabLst>
                <a:tab pos="542925" algn="l"/>
                <a:tab pos="809625" algn="l"/>
              </a:tabLst>
            </a:pPr>
            <a:r>
              <a:rPr lang="fr-FR" sz="1400" b="1" dirty="0" err="1" smtClean="0">
                <a:solidFill>
                  <a:srgbClr val="000099"/>
                </a:solidFill>
                <a:latin typeface="Verdana" pitchFamily="34" charset="0"/>
              </a:rPr>
              <a:t>Forward</a:t>
            </a:r>
            <a:r>
              <a:rPr lang="fr-FR" sz="1400" b="1" dirty="0" smtClean="0">
                <a:solidFill>
                  <a:srgbClr val="000099"/>
                </a:solidFill>
                <a:latin typeface="Verdana" pitchFamily="34" charset="0"/>
              </a:rPr>
              <a:t> </a:t>
            </a:r>
            <a:r>
              <a:rPr lang="fr-FR" sz="1400" b="1" dirty="0" err="1" smtClean="0">
                <a:solidFill>
                  <a:srgbClr val="000099"/>
                </a:solidFill>
                <a:latin typeface="Verdana" pitchFamily="34" charset="0"/>
              </a:rPr>
              <a:t>declaration</a:t>
            </a:r>
            <a:r>
              <a:rPr lang="fr-FR" sz="1400" b="1" dirty="0" smtClean="0">
                <a:solidFill>
                  <a:srgbClr val="000099"/>
                </a:solidFill>
                <a:latin typeface="Verdana" pitchFamily="34" charset="0"/>
              </a:rPr>
              <a:t> to import Customs (CUSITM)</a:t>
            </a:r>
          </a:p>
          <a:p>
            <a:pPr marL="1158875" lvl="2" indent="-331788" eaLnBrk="1" hangingPunct="1">
              <a:lnSpc>
                <a:spcPct val="140000"/>
              </a:lnSpc>
              <a:buFont typeface="Arial" pitchFamily="34" charset="0"/>
              <a:buChar char="–"/>
              <a:tabLst>
                <a:tab pos="542925" algn="l"/>
                <a:tab pos="809625" algn="l"/>
              </a:tabLst>
            </a:pPr>
            <a:r>
              <a:rPr lang="fr-FR" sz="1400" b="1" dirty="0" err="1" smtClean="0">
                <a:solidFill>
                  <a:srgbClr val="000099"/>
                </a:solidFill>
                <a:latin typeface="Verdana" pitchFamily="34" charset="0"/>
              </a:rPr>
              <a:t>Receive</a:t>
            </a:r>
            <a:r>
              <a:rPr lang="fr-FR" sz="1400" b="1" dirty="0" smtClean="0">
                <a:solidFill>
                  <a:srgbClr val="000099"/>
                </a:solidFill>
                <a:latin typeface="Verdana" pitchFamily="34" charset="0"/>
              </a:rPr>
              <a:t> </a:t>
            </a:r>
            <a:r>
              <a:rPr lang="fr-FR" sz="1400" b="1" dirty="0" err="1" smtClean="0">
                <a:solidFill>
                  <a:srgbClr val="000099"/>
                </a:solidFill>
                <a:latin typeface="Verdana" pitchFamily="34" charset="0"/>
              </a:rPr>
              <a:t>response</a:t>
            </a:r>
            <a:r>
              <a:rPr lang="fr-FR" sz="1400" b="1" dirty="0" smtClean="0">
                <a:solidFill>
                  <a:srgbClr val="000099"/>
                </a:solidFill>
                <a:latin typeface="Verdana" pitchFamily="34" charset="0"/>
              </a:rPr>
              <a:t> </a:t>
            </a:r>
            <a:r>
              <a:rPr lang="fr-FR" sz="1400" b="1" dirty="0" err="1" smtClean="0">
                <a:solidFill>
                  <a:srgbClr val="000099"/>
                </a:solidFill>
                <a:latin typeface="Verdana" pitchFamily="34" charset="0"/>
              </a:rPr>
              <a:t>from</a:t>
            </a:r>
            <a:r>
              <a:rPr lang="fr-FR" sz="1400" b="1" dirty="0" smtClean="0">
                <a:solidFill>
                  <a:srgbClr val="000099"/>
                </a:solidFill>
                <a:latin typeface="Verdana" pitchFamily="34" charset="0"/>
              </a:rPr>
              <a:t> import Customs </a:t>
            </a:r>
            <a:r>
              <a:rPr lang="fr-FR" sz="1400" b="1" dirty="0" err="1" smtClean="0">
                <a:solidFill>
                  <a:srgbClr val="000099"/>
                </a:solidFill>
                <a:latin typeface="Verdana" pitchFamily="34" charset="0"/>
              </a:rPr>
              <a:t>including</a:t>
            </a:r>
            <a:r>
              <a:rPr lang="fr-FR" sz="1400" b="1" dirty="0" smtClean="0">
                <a:solidFill>
                  <a:srgbClr val="000099"/>
                </a:solidFill>
                <a:latin typeface="Verdana" pitchFamily="34" charset="0"/>
              </a:rPr>
              <a:t> </a:t>
            </a:r>
            <a:r>
              <a:rPr lang="fr-FR" sz="1400" b="1" dirty="0" err="1" smtClean="0">
                <a:solidFill>
                  <a:srgbClr val="000099"/>
                </a:solidFill>
                <a:latin typeface="Verdana" pitchFamily="34" charset="0"/>
              </a:rPr>
              <a:t>decision</a:t>
            </a:r>
            <a:r>
              <a:rPr lang="fr-FR" sz="1400" b="1" dirty="0" smtClean="0">
                <a:solidFill>
                  <a:srgbClr val="000099"/>
                </a:solidFill>
                <a:latin typeface="Verdana" pitchFamily="34" charset="0"/>
              </a:rPr>
              <a:t> (</a:t>
            </a:r>
            <a:r>
              <a:rPr lang="fr-FR" sz="1400" b="1" dirty="0" err="1" smtClean="0">
                <a:solidFill>
                  <a:srgbClr val="000099"/>
                </a:solidFill>
                <a:latin typeface="Verdana" pitchFamily="34" charset="0"/>
              </a:rPr>
              <a:t>can</a:t>
            </a:r>
            <a:r>
              <a:rPr lang="fr-FR" sz="1400" b="1" dirty="0" smtClean="0">
                <a:solidFill>
                  <a:srgbClr val="000099"/>
                </a:solidFill>
                <a:latin typeface="Verdana" pitchFamily="34" charset="0"/>
              </a:rPr>
              <a:t> </a:t>
            </a:r>
            <a:r>
              <a:rPr lang="fr-FR" sz="1400" b="1" dirty="0" err="1" smtClean="0">
                <a:solidFill>
                  <a:srgbClr val="000099"/>
                </a:solidFill>
                <a:latin typeface="Verdana" pitchFamily="34" charset="0"/>
              </a:rPr>
              <a:t>be</a:t>
            </a:r>
            <a:r>
              <a:rPr lang="fr-FR" sz="1400" b="1" dirty="0" smtClean="0">
                <a:solidFill>
                  <a:srgbClr val="000099"/>
                </a:solidFill>
                <a:latin typeface="Verdana" pitchFamily="34" charset="0"/>
              </a:rPr>
              <a:t> </a:t>
            </a:r>
            <a:r>
              <a:rPr lang="fr-FR" sz="1400" b="1" dirty="0" err="1" smtClean="0">
                <a:solidFill>
                  <a:srgbClr val="000099"/>
                </a:solidFill>
                <a:latin typeface="Verdana" pitchFamily="34" charset="0"/>
              </a:rPr>
              <a:t>updated</a:t>
            </a:r>
            <a:r>
              <a:rPr lang="fr-FR" sz="1400" b="1" dirty="0" smtClean="0">
                <a:solidFill>
                  <a:srgbClr val="000099"/>
                </a:solidFill>
                <a:latin typeface="Verdana" pitchFamily="34" charset="0"/>
              </a:rPr>
              <a:t>) plus import </a:t>
            </a:r>
            <a:r>
              <a:rPr lang="fr-FR" sz="1400" b="1" dirty="0" err="1" smtClean="0">
                <a:solidFill>
                  <a:srgbClr val="000099"/>
                </a:solidFill>
                <a:latin typeface="Verdana" pitchFamily="34" charset="0"/>
              </a:rPr>
              <a:t>cost</a:t>
            </a:r>
            <a:r>
              <a:rPr lang="fr-FR" sz="1400" b="1" dirty="0" smtClean="0">
                <a:solidFill>
                  <a:srgbClr val="000099"/>
                </a:solidFill>
                <a:latin typeface="Verdana" pitchFamily="34" charset="0"/>
              </a:rPr>
              <a:t>, </a:t>
            </a:r>
            <a:r>
              <a:rPr lang="fr-FR" sz="1400" b="1" dirty="0" err="1" smtClean="0">
                <a:solidFill>
                  <a:srgbClr val="000099"/>
                </a:solidFill>
                <a:latin typeface="Verdana" pitchFamily="34" charset="0"/>
              </a:rPr>
              <a:t>possibly</a:t>
            </a:r>
            <a:r>
              <a:rPr lang="fr-FR" sz="1400" b="1" dirty="0" smtClean="0">
                <a:solidFill>
                  <a:srgbClr val="000099"/>
                </a:solidFill>
                <a:latin typeface="Verdana" pitchFamily="34" charset="0"/>
              </a:rPr>
              <a:t> </a:t>
            </a:r>
            <a:r>
              <a:rPr lang="fr-FR" sz="1400" b="1" dirty="0" err="1" smtClean="0">
                <a:solidFill>
                  <a:srgbClr val="000099"/>
                </a:solidFill>
                <a:latin typeface="Verdana" pitchFamily="34" charset="0"/>
              </a:rPr>
              <a:t>additional</a:t>
            </a:r>
            <a:r>
              <a:rPr lang="fr-FR" sz="1400" b="1" dirty="0" smtClean="0">
                <a:solidFill>
                  <a:srgbClr val="000099"/>
                </a:solidFill>
                <a:latin typeface="Verdana" pitchFamily="34" charset="0"/>
              </a:rPr>
              <a:t> documentation </a:t>
            </a:r>
            <a:r>
              <a:rPr lang="fr-FR" sz="1400" b="1" dirty="0" err="1" smtClean="0">
                <a:solidFill>
                  <a:srgbClr val="000099"/>
                </a:solidFill>
                <a:latin typeface="Verdana" pitchFamily="34" charset="0"/>
              </a:rPr>
              <a:t>needed</a:t>
            </a:r>
            <a:endParaRPr lang="fr-FR" sz="1400" b="1" dirty="0" smtClean="0">
              <a:solidFill>
                <a:srgbClr val="000099"/>
              </a:solidFill>
              <a:latin typeface="Verdana" pitchFamily="34" charset="0"/>
            </a:endParaRPr>
          </a:p>
          <a:p>
            <a:pPr marL="1616075" lvl="3" indent="-331788" eaLnBrk="1" hangingPunct="1">
              <a:lnSpc>
                <a:spcPct val="140000"/>
              </a:lnSpc>
              <a:buFont typeface="Arial" pitchFamily="34" charset="0"/>
              <a:buChar char="–"/>
              <a:tabLst>
                <a:tab pos="542925" algn="l"/>
                <a:tab pos="809625" algn="l"/>
              </a:tabLst>
            </a:pPr>
            <a:r>
              <a:rPr lang="fr-FR" sz="1000" b="1" dirty="0" smtClean="0">
                <a:solidFill>
                  <a:srgbClr val="000099"/>
                </a:solidFill>
                <a:latin typeface="Verdana" pitchFamily="34" charset="0"/>
              </a:rPr>
              <a:t>Via CUSRSP files</a:t>
            </a:r>
          </a:p>
          <a:p>
            <a:pPr marL="1616075" lvl="3" indent="-331788" eaLnBrk="1" hangingPunct="1">
              <a:lnSpc>
                <a:spcPct val="140000"/>
              </a:lnSpc>
              <a:buFont typeface="Arial" pitchFamily="34" charset="0"/>
              <a:buChar char="–"/>
              <a:tabLst>
                <a:tab pos="542925" algn="l"/>
                <a:tab pos="809625" algn="l"/>
              </a:tabLst>
            </a:pPr>
            <a:r>
              <a:rPr lang="fr-FR" sz="1000" b="1" dirty="0" smtClean="0">
                <a:solidFill>
                  <a:srgbClr val="000099"/>
                </a:solidFill>
                <a:latin typeface="Verdana" pitchFamily="34" charset="0"/>
              </a:rPr>
              <a:t>Via </a:t>
            </a:r>
            <a:r>
              <a:rPr lang="fr-FR" sz="1000" b="1" dirty="0" err="1" smtClean="0">
                <a:solidFill>
                  <a:srgbClr val="000099"/>
                </a:solidFill>
                <a:latin typeface="Verdana" pitchFamily="34" charset="0"/>
              </a:rPr>
              <a:t>manual</a:t>
            </a:r>
            <a:r>
              <a:rPr lang="fr-FR" sz="1000" b="1" dirty="0" smtClean="0">
                <a:solidFill>
                  <a:srgbClr val="000099"/>
                </a:solidFill>
                <a:latin typeface="Verdana" pitchFamily="34" charset="0"/>
              </a:rPr>
              <a:t> input in import </a:t>
            </a:r>
            <a:r>
              <a:rPr lang="fr-FR" sz="1000" b="1" dirty="0" err="1" smtClean="0">
                <a:solidFill>
                  <a:srgbClr val="000099"/>
                </a:solidFill>
                <a:latin typeface="Verdana" pitchFamily="34" charset="0"/>
              </a:rPr>
              <a:t>Post’s</a:t>
            </a:r>
            <a:r>
              <a:rPr lang="fr-FR" sz="1000" b="1" dirty="0" smtClean="0">
                <a:solidFill>
                  <a:srgbClr val="000099"/>
                </a:solidFill>
                <a:latin typeface="Verdana" pitchFamily="34" charset="0"/>
              </a:rPr>
              <a:t> CDS</a:t>
            </a:r>
          </a:p>
          <a:p>
            <a:pPr marL="758825" lvl="1" indent="-331788" eaLnBrk="1" hangingPunct="1">
              <a:lnSpc>
                <a:spcPct val="140000"/>
              </a:lnSpc>
              <a:buFont typeface="Arial" pitchFamily="34" charset="0"/>
              <a:buChar char="–"/>
              <a:tabLst>
                <a:tab pos="542925" algn="l"/>
                <a:tab pos="809625" algn="l"/>
              </a:tabLst>
              <a:defRPr/>
            </a:pPr>
            <a:r>
              <a:rPr lang="fr-FR" sz="1800" b="1" dirty="0" smtClean="0">
                <a:solidFill>
                  <a:srgbClr val="000099"/>
                </a:solidFill>
                <a:latin typeface="Verdana" pitchFamily="34" charset="0"/>
              </a:rPr>
              <a:t>Import </a:t>
            </a:r>
            <a:r>
              <a:rPr lang="fr-FR" sz="1800" b="1" dirty="0" err="1" smtClean="0">
                <a:solidFill>
                  <a:srgbClr val="000099"/>
                </a:solidFill>
                <a:latin typeface="Verdana" pitchFamily="34" charset="0"/>
              </a:rPr>
              <a:t>side</a:t>
            </a:r>
            <a:r>
              <a:rPr lang="fr-FR" sz="1800" b="1" dirty="0" smtClean="0">
                <a:solidFill>
                  <a:srgbClr val="000099"/>
                </a:solidFill>
                <a:latin typeface="Verdana" pitchFamily="34" charset="0"/>
              </a:rPr>
              <a:t> (Customs):</a:t>
            </a:r>
          </a:p>
          <a:p>
            <a:pPr marL="1158875" lvl="2" indent="-331788" eaLnBrk="1" hangingPunct="1">
              <a:lnSpc>
                <a:spcPct val="140000"/>
              </a:lnSpc>
              <a:buFont typeface="Arial" pitchFamily="34" charset="0"/>
              <a:buChar char="–"/>
              <a:tabLst>
                <a:tab pos="542925" algn="l"/>
                <a:tab pos="809625" algn="l"/>
              </a:tabLst>
            </a:pPr>
            <a:r>
              <a:rPr lang="fr-FR" sz="1400" b="1" dirty="0" err="1" smtClean="0">
                <a:solidFill>
                  <a:srgbClr val="000099"/>
                </a:solidFill>
                <a:latin typeface="Verdana" pitchFamily="34" charset="0"/>
              </a:rPr>
              <a:t>Send</a:t>
            </a:r>
            <a:r>
              <a:rPr lang="fr-FR" sz="1400" b="1" dirty="0" smtClean="0">
                <a:solidFill>
                  <a:srgbClr val="000099"/>
                </a:solidFill>
                <a:latin typeface="Verdana" pitchFamily="34" charset="0"/>
              </a:rPr>
              <a:t>/update Customs </a:t>
            </a:r>
            <a:r>
              <a:rPr lang="fr-FR" sz="1400" b="1" dirty="0" err="1" smtClean="0">
                <a:solidFill>
                  <a:srgbClr val="000099"/>
                </a:solidFill>
                <a:latin typeface="Verdana" pitchFamily="34" charset="0"/>
              </a:rPr>
              <a:t>response</a:t>
            </a:r>
            <a:r>
              <a:rPr lang="fr-FR" sz="1400" b="1" dirty="0" smtClean="0">
                <a:solidFill>
                  <a:srgbClr val="000099"/>
                </a:solidFill>
                <a:latin typeface="Verdana" pitchFamily="34" charset="0"/>
              </a:rPr>
              <a:t> to import Post</a:t>
            </a:r>
          </a:p>
          <a:p>
            <a:pPr marL="1616075" lvl="3" indent="-331788" eaLnBrk="1" hangingPunct="1">
              <a:lnSpc>
                <a:spcPct val="140000"/>
              </a:lnSpc>
              <a:buFont typeface="Arial" pitchFamily="34" charset="0"/>
              <a:buChar char="–"/>
              <a:tabLst>
                <a:tab pos="542925" algn="l"/>
                <a:tab pos="809625" algn="l"/>
              </a:tabLst>
            </a:pPr>
            <a:r>
              <a:rPr lang="fr-FR" sz="1000" b="1" dirty="0" err="1" smtClean="0">
                <a:solidFill>
                  <a:srgbClr val="000099"/>
                </a:solidFill>
                <a:latin typeface="Verdana" pitchFamily="34" charset="0"/>
              </a:rPr>
              <a:t>Decision</a:t>
            </a:r>
            <a:r>
              <a:rPr lang="fr-FR" sz="1000" b="1" dirty="0" smtClean="0">
                <a:solidFill>
                  <a:srgbClr val="000099"/>
                </a:solidFill>
                <a:latin typeface="Verdana" pitchFamily="34" charset="0"/>
              </a:rPr>
              <a:t> (</a:t>
            </a:r>
            <a:r>
              <a:rPr lang="fr-FR" sz="1000" b="1" dirty="0" err="1" smtClean="0">
                <a:solidFill>
                  <a:srgbClr val="000099"/>
                </a:solidFill>
                <a:latin typeface="Verdana" pitchFamily="34" charset="0"/>
              </a:rPr>
              <a:t>different</a:t>
            </a:r>
            <a:r>
              <a:rPr lang="fr-FR" sz="1000" b="1" dirty="0" smtClean="0">
                <a:solidFill>
                  <a:srgbClr val="000099"/>
                </a:solidFill>
                <a:latin typeface="Verdana" pitchFamily="34" charset="0"/>
              </a:rPr>
              <a:t> </a:t>
            </a:r>
            <a:r>
              <a:rPr lang="fr-FR" sz="1000" b="1" dirty="0" err="1" smtClean="0">
                <a:solidFill>
                  <a:srgbClr val="000099"/>
                </a:solidFill>
                <a:latin typeface="Verdana" pitchFamily="34" charset="0"/>
              </a:rPr>
              <a:t>decision</a:t>
            </a:r>
            <a:r>
              <a:rPr lang="fr-FR" sz="1000" b="1" dirty="0" smtClean="0">
                <a:solidFill>
                  <a:srgbClr val="000099"/>
                </a:solidFill>
                <a:latin typeface="Verdana" pitchFamily="34" charset="0"/>
              </a:rPr>
              <a:t> codes)</a:t>
            </a:r>
          </a:p>
          <a:p>
            <a:pPr marL="1616075" lvl="3" indent="-331788" eaLnBrk="1" hangingPunct="1">
              <a:lnSpc>
                <a:spcPct val="140000"/>
              </a:lnSpc>
              <a:buFont typeface="Arial" pitchFamily="34" charset="0"/>
              <a:buChar char="–"/>
              <a:tabLst>
                <a:tab pos="542925" algn="l"/>
                <a:tab pos="809625" algn="l"/>
              </a:tabLst>
            </a:pPr>
            <a:r>
              <a:rPr lang="fr-FR" sz="1000" b="1" dirty="0" err="1" smtClean="0">
                <a:solidFill>
                  <a:srgbClr val="000099"/>
                </a:solidFill>
                <a:latin typeface="Verdana" pitchFamily="34" charset="0"/>
              </a:rPr>
              <a:t>Tax</a:t>
            </a:r>
            <a:r>
              <a:rPr lang="fr-FR" sz="1000" b="1" dirty="0" smtClean="0">
                <a:solidFill>
                  <a:srgbClr val="000099"/>
                </a:solidFill>
                <a:latin typeface="Verdana" pitchFamily="34" charset="0"/>
              </a:rPr>
              <a:t>/</a:t>
            </a:r>
            <a:r>
              <a:rPr lang="fr-FR" sz="1000" b="1" dirty="0" err="1" smtClean="0">
                <a:solidFill>
                  <a:srgbClr val="000099"/>
                </a:solidFill>
                <a:latin typeface="Verdana" pitchFamily="34" charset="0"/>
              </a:rPr>
              <a:t>duty</a:t>
            </a:r>
            <a:r>
              <a:rPr lang="fr-FR" sz="1000" b="1" dirty="0" smtClean="0">
                <a:solidFill>
                  <a:srgbClr val="000099"/>
                </a:solidFill>
                <a:latin typeface="Verdana" pitchFamily="34" charset="0"/>
              </a:rPr>
              <a:t>/</a:t>
            </a:r>
            <a:r>
              <a:rPr lang="fr-FR" sz="1000" b="1" dirty="0" err="1" smtClean="0">
                <a:solidFill>
                  <a:srgbClr val="000099"/>
                </a:solidFill>
                <a:latin typeface="Verdana" pitchFamily="34" charset="0"/>
              </a:rPr>
              <a:t>other</a:t>
            </a:r>
            <a:r>
              <a:rPr lang="fr-FR" sz="1000" b="1" dirty="0" smtClean="0">
                <a:solidFill>
                  <a:srgbClr val="000099"/>
                </a:solidFill>
                <a:latin typeface="Verdana" pitchFamily="34" charset="0"/>
              </a:rPr>
              <a:t> charges information</a:t>
            </a:r>
          </a:p>
          <a:p>
            <a:pPr marL="1616075" lvl="3" indent="-331788" eaLnBrk="1" hangingPunct="1">
              <a:lnSpc>
                <a:spcPct val="140000"/>
              </a:lnSpc>
              <a:buFont typeface="Arial" pitchFamily="34" charset="0"/>
              <a:buChar char="–"/>
              <a:tabLst>
                <a:tab pos="542925" algn="l"/>
                <a:tab pos="809625" algn="l"/>
              </a:tabLst>
            </a:pPr>
            <a:r>
              <a:rPr lang="fr-FR" sz="1000" b="1" dirty="0" smtClean="0">
                <a:solidFill>
                  <a:srgbClr val="000099"/>
                </a:solidFill>
                <a:latin typeface="Verdana" pitchFamily="34" charset="0"/>
              </a:rPr>
              <a:t>Security information (</a:t>
            </a:r>
            <a:r>
              <a:rPr lang="fr-FR" sz="1000" b="1" dirty="0" err="1" smtClean="0">
                <a:solidFill>
                  <a:srgbClr val="000099"/>
                </a:solidFill>
                <a:latin typeface="Verdana" pitchFamily="34" charset="0"/>
              </a:rPr>
              <a:t>specific</a:t>
            </a:r>
            <a:r>
              <a:rPr lang="fr-FR" sz="1000" b="1" dirty="0" smtClean="0">
                <a:solidFill>
                  <a:srgbClr val="000099"/>
                </a:solidFill>
                <a:latin typeface="Verdana" pitchFamily="34" charset="0"/>
              </a:rPr>
              <a:t> </a:t>
            </a:r>
            <a:r>
              <a:rPr lang="fr-FR" sz="1000" b="1" dirty="0" err="1" smtClean="0">
                <a:solidFill>
                  <a:srgbClr val="000099"/>
                </a:solidFill>
                <a:latin typeface="Verdana" pitchFamily="34" charset="0"/>
              </a:rPr>
              <a:t>security</a:t>
            </a:r>
            <a:r>
              <a:rPr lang="fr-FR" sz="1000" b="1" dirty="0" smtClean="0">
                <a:solidFill>
                  <a:srgbClr val="000099"/>
                </a:solidFill>
                <a:latin typeface="Verdana" pitchFamily="34" charset="0"/>
              </a:rPr>
              <a:t>-</a:t>
            </a:r>
            <a:r>
              <a:rPr lang="fr-FR" sz="1000" b="1" dirty="0" err="1" smtClean="0">
                <a:solidFill>
                  <a:srgbClr val="000099"/>
                </a:solidFill>
                <a:latin typeface="Verdana" pitchFamily="34" charset="0"/>
              </a:rPr>
              <a:t>related</a:t>
            </a:r>
            <a:r>
              <a:rPr lang="fr-FR" sz="1000" b="1" dirty="0" smtClean="0">
                <a:solidFill>
                  <a:srgbClr val="000099"/>
                </a:solidFill>
                <a:latin typeface="Verdana" pitchFamily="34" charset="0"/>
              </a:rPr>
              <a:t> </a:t>
            </a:r>
            <a:r>
              <a:rPr lang="fr-FR" sz="1000" b="1" dirty="0" err="1" smtClean="0">
                <a:solidFill>
                  <a:srgbClr val="000099"/>
                </a:solidFill>
                <a:latin typeface="Verdana" pitchFamily="34" charset="0"/>
              </a:rPr>
              <a:t>reason</a:t>
            </a:r>
            <a:r>
              <a:rPr lang="fr-FR" sz="1000" b="1" dirty="0" smtClean="0">
                <a:solidFill>
                  <a:srgbClr val="000099"/>
                </a:solidFill>
                <a:latin typeface="Verdana" pitchFamily="34" charset="0"/>
              </a:rPr>
              <a:t> codes)</a:t>
            </a:r>
          </a:p>
          <a:p>
            <a:pPr marL="1158875" lvl="2" indent="-331788" eaLnBrk="1" hangingPunct="1">
              <a:lnSpc>
                <a:spcPct val="140000"/>
              </a:lnSpc>
              <a:buFont typeface="Arial" pitchFamily="34" charset="0"/>
              <a:buChar char="–"/>
              <a:tabLst>
                <a:tab pos="542925" algn="l"/>
                <a:tab pos="809625" algn="l"/>
              </a:tabLst>
            </a:pPr>
            <a:r>
              <a:rPr lang="fr-FR" sz="1400" b="1" dirty="0" smtClean="0">
                <a:solidFill>
                  <a:srgbClr val="000099"/>
                </a:solidFill>
                <a:latin typeface="Verdana" pitchFamily="34" charset="0"/>
              </a:rPr>
              <a:t>configure</a:t>
            </a:r>
          </a:p>
          <a:p>
            <a:pPr marL="1616075" lvl="3" indent="-331788" eaLnBrk="1" hangingPunct="1">
              <a:lnSpc>
                <a:spcPct val="140000"/>
              </a:lnSpc>
              <a:buFont typeface="Arial" pitchFamily="34" charset="0"/>
              <a:buChar char="–"/>
              <a:tabLst>
                <a:tab pos="542925" algn="l"/>
                <a:tab pos="809625" algn="l"/>
              </a:tabLst>
            </a:pPr>
            <a:r>
              <a:rPr lang="fr-FR" sz="1000" b="1" dirty="0" smtClean="0">
                <a:solidFill>
                  <a:srgbClr val="000099"/>
                </a:solidFill>
                <a:latin typeface="Verdana" pitchFamily="34" charset="0"/>
              </a:rPr>
              <a:t>Basic </a:t>
            </a:r>
            <a:r>
              <a:rPr lang="fr-FR" sz="1000" b="1" dirty="0" err="1" smtClean="0">
                <a:solidFill>
                  <a:srgbClr val="000099"/>
                </a:solidFill>
                <a:latin typeface="Verdana" pitchFamily="34" charset="0"/>
              </a:rPr>
              <a:t>selectivity</a:t>
            </a:r>
            <a:r>
              <a:rPr lang="fr-FR" sz="1000" b="1" dirty="0" smtClean="0">
                <a:solidFill>
                  <a:srgbClr val="000099"/>
                </a:solidFill>
                <a:latin typeface="Verdana" pitchFamily="34" charset="0"/>
              </a:rPr>
              <a:t> </a:t>
            </a:r>
            <a:r>
              <a:rPr lang="fr-FR" sz="1000" b="1" dirty="0" err="1" smtClean="0">
                <a:solidFill>
                  <a:srgbClr val="000099"/>
                </a:solidFill>
                <a:latin typeface="Verdana" pitchFamily="34" charset="0"/>
              </a:rPr>
              <a:t>rules</a:t>
            </a:r>
            <a:r>
              <a:rPr lang="fr-FR" sz="1000" b="1" dirty="0" smtClean="0">
                <a:solidFill>
                  <a:srgbClr val="000099"/>
                </a:solidFill>
                <a:latin typeface="Verdana" pitchFamily="34" charset="0"/>
              </a:rPr>
              <a:t> </a:t>
            </a:r>
            <a:r>
              <a:rPr lang="fr-FR" sz="1000" b="1" dirty="0" err="1" smtClean="0">
                <a:solidFill>
                  <a:srgbClr val="000099"/>
                </a:solidFill>
                <a:latin typeface="Verdana" pitchFamily="34" charset="0"/>
              </a:rPr>
              <a:t>which</a:t>
            </a:r>
            <a:r>
              <a:rPr lang="fr-FR" sz="1000" b="1" dirty="0" smtClean="0">
                <a:solidFill>
                  <a:srgbClr val="000099"/>
                </a:solidFill>
                <a:latin typeface="Verdana" pitchFamily="34" charset="0"/>
              </a:rPr>
              <a:t> </a:t>
            </a:r>
            <a:r>
              <a:rPr lang="fr-FR" sz="1000" b="1" dirty="0" err="1" smtClean="0">
                <a:solidFill>
                  <a:srgbClr val="000099"/>
                </a:solidFill>
                <a:latin typeface="Verdana" pitchFamily="34" charset="0"/>
              </a:rPr>
              <a:t>can</a:t>
            </a:r>
            <a:r>
              <a:rPr lang="fr-FR" sz="1000" b="1" dirty="0" smtClean="0">
                <a:solidFill>
                  <a:srgbClr val="000099"/>
                </a:solidFill>
                <a:latin typeface="Verdana" pitchFamily="34" charset="0"/>
              </a:rPr>
              <a:t> </a:t>
            </a:r>
            <a:r>
              <a:rPr lang="fr-FR" sz="1000" b="1" dirty="0" err="1" smtClean="0">
                <a:solidFill>
                  <a:srgbClr val="000099"/>
                </a:solidFill>
                <a:latin typeface="Verdana" pitchFamily="34" charset="0"/>
              </a:rPr>
              <a:t>be</a:t>
            </a:r>
            <a:r>
              <a:rPr lang="fr-FR" sz="1000" b="1" dirty="0" smtClean="0">
                <a:solidFill>
                  <a:srgbClr val="000099"/>
                </a:solidFill>
                <a:latin typeface="Verdana" pitchFamily="34" charset="0"/>
              </a:rPr>
              <a:t> </a:t>
            </a:r>
            <a:r>
              <a:rPr lang="fr-FR" sz="1000" b="1" dirty="0" err="1" smtClean="0">
                <a:solidFill>
                  <a:srgbClr val="000099"/>
                </a:solidFill>
                <a:latin typeface="Verdana" pitchFamily="34" charset="0"/>
              </a:rPr>
              <a:t>applied</a:t>
            </a:r>
            <a:r>
              <a:rPr lang="fr-FR" sz="1000" b="1" dirty="0" smtClean="0">
                <a:solidFill>
                  <a:srgbClr val="000099"/>
                </a:solidFill>
                <a:latin typeface="Verdana" pitchFamily="34" charset="0"/>
              </a:rPr>
              <a:t> </a:t>
            </a:r>
            <a:r>
              <a:rPr lang="fr-FR" sz="1000" b="1" dirty="0" err="1" smtClean="0">
                <a:solidFill>
                  <a:srgbClr val="000099"/>
                </a:solidFill>
                <a:latin typeface="Verdana" pitchFamily="34" charset="0"/>
              </a:rPr>
              <a:t>at</a:t>
            </a:r>
            <a:r>
              <a:rPr lang="fr-FR" sz="1000" b="1" dirty="0" smtClean="0">
                <a:solidFill>
                  <a:srgbClr val="000099"/>
                </a:solidFill>
                <a:latin typeface="Verdana" pitchFamily="34" charset="0"/>
              </a:rPr>
              <a:t> the OE by the post</a:t>
            </a:r>
          </a:p>
          <a:p>
            <a:pPr marL="1616075" lvl="3" indent="-331788" eaLnBrk="1" hangingPunct="1">
              <a:lnSpc>
                <a:spcPct val="140000"/>
              </a:lnSpc>
              <a:buFont typeface="Arial" pitchFamily="34" charset="0"/>
              <a:buChar char="–"/>
              <a:tabLst>
                <a:tab pos="542925" algn="l"/>
                <a:tab pos="809625" algn="l"/>
              </a:tabLst>
              <a:defRPr/>
            </a:pPr>
            <a:r>
              <a:rPr lang="fr-FR" sz="1000" b="1" dirty="0" smtClean="0">
                <a:solidFill>
                  <a:srgbClr val="000099"/>
                </a:solidFill>
                <a:latin typeface="Verdana" pitchFamily="34" charset="0"/>
              </a:rPr>
              <a:t>Basic rating </a:t>
            </a:r>
            <a:r>
              <a:rPr lang="fr-FR" sz="1000" b="1" dirty="0" err="1" smtClean="0">
                <a:solidFill>
                  <a:srgbClr val="000099"/>
                </a:solidFill>
                <a:latin typeface="Verdana" pitchFamily="34" charset="0"/>
              </a:rPr>
              <a:t>rules</a:t>
            </a:r>
            <a:r>
              <a:rPr lang="fr-FR" sz="1000" b="1" dirty="0" smtClean="0">
                <a:solidFill>
                  <a:srgbClr val="000099"/>
                </a:solidFill>
                <a:latin typeface="Verdana" pitchFamily="34" charset="0"/>
              </a:rPr>
              <a:t> </a:t>
            </a:r>
            <a:r>
              <a:rPr lang="fr-FR" sz="1000" b="1" dirty="0" err="1" smtClean="0">
                <a:solidFill>
                  <a:srgbClr val="000099"/>
                </a:solidFill>
                <a:latin typeface="Verdana" pitchFamily="34" charset="0"/>
              </a:rPr>
              <a:t>which</a:t>
            </a:r>
            <a:r>
              <a:rPr lang="fr-FR" sz="1000" b="1" dirty="0" smtClean="0">
                <a:solidFill>
                  <a:srgbClr val="000099"/>
                </a:solidFill>
                <a:latin typeface="Verdana" pitchFamily="34" charset="0"/>
              </a:rPr>
              <a:t> </a:t>
            </a:r>
            <a:r>
              <a:rPr lang="fr-FR" sz="1000" b="1" dirty="0" err="1" smtClean="0">
                <a:solidFill>
                  <a:srgbClr val="000099"/>
                </a:solidFill>
                <a:latin typeface="Verdana" pitchFamily="34" charset="0"/>
              </a:rPr>
              <a:t>can</a:t>
            </a:r>
            <a:r>
              <a:rPr lang="fr-FR" sz="1000" b="1" dirty="0" smtClean="0">
                <a:solidFill>
                  <a:srgbClr val="000099"/>
                </a:solidFill>
                <a:latin typeface="Verdana" pitchFamily="34" charset="0"/>
              </a:rPr>
              <a:t> </a:t>
            </a:r>
            <a:r>
              <a:rPr lang="fr-FR" sz="1000" b="1" dirty="0" err="1" smtClean="0">
                <a:solidFill>
                  <a:srgbClr val="000099"/>
                </a:solidFill>
                <a:latin typeface="Verdana" pitchFamily="34" charset="0"/>
              </a:rPr>
              <a:t>be</a:t>
            </a:r>
            <a:r>
              <a:rPr lang="fr-FR" sz="1000" b="1" dirty="0" smtClean="0">
                <a:solidFill>
                  <a:srgbClr val="000099"/>
                </a:solidFill>
                <a:latin typeface="Verdana" pitchFamily="34" charset="0"/>
              </a:rPr>
              <a:t> </a:t>
            </a:r>
            <a:r>
              <a:rPr lang="fr-FR" sz="1000" b="1" dirty="0" err="1" smtClean="0">
                <a:solidFill>
                  <a:srgbClr val="000099"/>
                </a:solidFill>
                <a:latin typeface="Verdana" pitchFamily="34" charset="0"/>
              </a:rPr>
              <a:t>applied</a:t>
            </a:r>
            <a:r>
              <a:rPr lang="fr-FR" sz="1000" b="1" dirty="0" smtClean="0">
                <a:solidFill>
                  <a:srgbClr val="000099"/>
                </a:solidFill>
                <a:latin typeface="Verdana" pitchFamily="34" charset="0"/>
              </a:rPr>
              <a:t> </a:t>
            </a:r>
            <a:r>
              <a:rPr lang="fr-FR" sz="1000" b="1" dirty="0" err="1" smtClean="0">
                <a:solidFill>
                  <a:srgbClr val="000099"/>
                </a:solidFill>
                <a:latin typeface="Verdana" pitchFamily="34" charset="0"/>
              </a:rPr>
              <a:t>at</a:t>
            </a:r>
            <a:r>
              <a:rPr lang="fr-FR" sz="1000" b="1" dirty="0" smtClean="0">
                <a:solidFill>
                  <a:srgbClr val="000099"/>
                </a:solidFill>
                <a:latin typeface="Verdana" pitchFamily="34" charset="0"/>
              </a:rPr>
              <a:t> the OE by the post (</a:t>
            </a:r>
            <a:r>
              <a:rPr lang="fr-FR" sz="1000" b="1" dirty="0" err="1" smtClean="0">
                <a:solidFill>
                  <a:srgbClr val="000099"/>
                </a:solidFill>
                <a:latin typeface="Verdana" pitchFamily="34" charset="0"/>
              </a:rPr>
              <a:t>simplified</a:t>
            </a:r>
            <a:r>
              <a:rPr lang="fr-FR" sz="1000" b="1" dirty="0" smtClean="0">
                <a:solidFill>
                  <a:srgbClr val="000099"/>
                </a:solidFill>
                <a:latin typeface="Verdana" pitchFamily="34" charset="0"/>
              </a:rPr>
              <a:t> rating system)</a:t>
            </a:r>
          </a:p>
          <a:p>
            <a:pPr marL="1616075" lvl="3" indent="-331788" eaLnBrk="1" hangingPunct="1">
              <a:lnSpc>
                <a:spcPct val="140000"/>
              </a:lnSpc>
              <a:buFont typeface="Arial" pitchFamily="34" charset="0"/>
              <a:buChar char="–"/>
              <a:tabLst>
                <a:tab pos="542925" algn="l"/>
                <a:tab pos="809625" algn="l"/>
              </a:tabLst>
              <a:defRPr/>
            </a:pPr>
            <a:r>
              <a:rPr lang="fr-FR" sz="1000" b="1" dirty="0" err="1" smtClean="0">
                <a:solidFill>
                  <a:srgbClr val="000099"/>
                </a:solidFill>
                <a:latin typeface="Verdana" pitchFamily="34" charset="0"/>
              </a:rPr>
              <a:t>Determine</a:t>
            </a:r>
            <a:r>
              <a:rPr lang="fr-FR" sz="1000" b="1" dirty="0" smtClean="0">
                <a:solidFill>
                  <a:srgbClr val="000099"/>
                </a:solidFill>
                <a:latin typeface="Verdana" pitchFamily="34" charset="0"/>
              </a:rPr>
              <a:t> </a:t>
            </a:r>
            <a:r>
              <a:rPr lang="fr-FR" sz="1000" b="1" dirty="0" err="1" smtClean="0">
                <a:solidFill>
                  <a:srgbClr val="000099"/>
                </a:solidFill>
                <a:latin typeface="Verdana" pitchFamily="34" charset="0"/>
              </a:rPr>
              <a:t>which</a:t>
            </a:r>
            <a:r>
              <a:rPr lang="fr-FR" sz="1000" b="1" dirty="0" smtClean="0">
                <a:solidFill>
                  <a:srgbClr val="000099"/>
                </a:solidFill>
                <a:latin typeface="Verdana" pitchFamily="34" charset="0"/>
              </a:rPr>
              <a:t> feedback (part of CUSRSP) </a:t>
            </a:r>
            <a:r>
              <a:rPr lang="fr-FR" sz="1000" b="1" dirty="0" err="1" smtClean="0">
                <a:solidFill>
                  <a:srgbClr val="000099"/>
                </a:solidFill>
                <a:latin typeface="Verdana" pitchFamily="34" charset="0"/>
              </a:rPr>
              <a:t>is</a:t>
            </a:r>
            <a:r>
              <a:rPr lang="fr-FR" sz="1000" b="1" dirty="0" smtClean="0">
                <a:solidFill>
                  <a:srgbClr val="000099"/>
                </a:solidFill>
                <a:latin typeface="Verdana" pitchFamily="34" charset="0"/>
              </a:rPr>
              <a:t> </a:t>
            </a:r>
            <a:r>
              <a:rPr lang="fr-FR" sz="1000" b="1" dirty="0" err="1" smtClean="0">
                <a:solidFill>
                  <a:srgbClr val="000099"/>
                </a:solidFill>
                <a:latin typeface="Verdana" pitchFamily="34" charset="0"/>
              </a:rPr>
              <a:t>allowed</a:t>
            </a:r>
            <a:r>
              <a:rPr lang="fr-FR" sz="1000" b="1" dirty="0" smtClean="0">
                <a:solidFill>
                  <a:srgbClr val="000099"/>
                </a:solidFill>
                <a:latin typeface="Verdana" pitchFamily="34" charset="0"/>
              </a:rPr>
              <a:t> to </a:t>
            </a:r>
            <a:r>
              <a:rPr lang="fr-FR" sz="1000" b="1" dirty="0" err="1" smtClean="0">
                <a:solidFill>
                  <a:srgbClr val="000099"/>
                </a:solidFill>
                <a:latin typeface="Verdana" pitchFamily="34" charset="0"/>
              </a:rPr>
              <a:t>be</a:t>
            </a:r>
            <a:r>
              <a:rPr lang="fr-FR" sz="1000" b="1" dirty="0" smtClean="0">
                <a:solidFill>
                  <a:srgbClr val="000099"/>
                </a:solidFill>
                <a:latin typeface="Verdana" pitchFamily="34" charset="0"/>
              </a:rPr>
              <a:t> sent back to the </a:t>
            </a:r>
            <a:r>
              <a:rPr lang="fr-FR" sz="1000" b="1" dirty="0" err="1" smtClean="0">
                <a:solidFill>
                  <a:srgbClr val="000099"/>
                </a:solidFill>
                <a:latin typeface="Verdana" pitchFamily="34" charset="0"/>
              </a:rPr>
              <a:t>origin</a:t>
            </a:r>
            <a:r>
              <a:rPr lang="fr-FR" sz="1000" b="1" dirty="0" smtClean="0">
                <a:solidFill>
                  <a:srgbClr val="000099"/>
                </a:solidFill>
                <a:latin typeface="Verdana" pitchFamily="34" charset="0"/>
              </a:rPr>
              <a:t> country</a:t>
            </a:r>
          </a:p>
          <a:p>
            <a:pPr marL="1158875" lvl="2" indent="-331788" eaLnBrk="1" hangingPunct="1">
              <a:lnSpc>
                <a:spcPct val="140000"/>
              </a:lnSpc>
              <a:buFont typeface="Arial" pitchFamily="34" charset="0"/>
              <a:buChar char="–"/>
              <a:tabLst>
                <a:tab pos="542925" algn="l"/>
                <a:tab pos="809625" algn="l"/>
              </a:tabLst>
              <a:defRPr/>
            </a:pPr>
            <a:endParaRPr lang="fr-CH" sz="1400" b="1" dirty="0" smtClean="0">
              <a:solidFill>
                <a:srgbClr val="000099"/>
              </a:solidFill>
              <a:latin typeface="Verdana" pitchFamily="34" charset="0"/>
            </a:endParaRPr>
          </a:p>
          <a:p>
            <a:endParaRPr lang="fr-FR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0 Triángulo rectángulo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15 Grupo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16 Forma libre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18 Forma libre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19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20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0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>
            <a:normAutofit/>
          </a:bodyPr>
          <a:lstStyle>
            <a:lvl1pPr marL="0" marR="64008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s-ES" dirty="0" smtClean="0"/>
              <a:t>Haga clic para modificar el estilo de subtítulo del patrón</a:t>
            </a:r>
            <a:endParaRPr lang="en-US" dirty="0"/>
          </a:p>
        </p:txBody>
      </p:sp>
      <p:sp>
        <p:nvSpPr>
          <p:cNvPr id="11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007060B6-63D9-486F-A225-1824DA2A59CF}" type="datetimeFigureOut">
              <a:rPr lang="es-UY"/>
              <a:pPr>
                <a:defRPr/>
              </a:pPr>
              <a:t>26/04/2012</a:t>
            </a:fld>
            <a:endParaRPr lang="es-UY"/>
          </a:p>
        </p:txBody>
      </p:sp>
      <p:sp>
        <p:nvSpPr>
          <p:cNvPr id="12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s-UY"/>
          </a:p>
        </p:txBody>
      </p:sp>
      <p:sp>
        <p:nvSpPr>
          <p:cNvPr id="13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C3363E2C-7ED9-43E4-9240-468BE426F287}" type="slidenum">
              <a:rPr lang="es-UY"/>
              <a:pPr>
                <a:defRPr/>
              </a:pPr>
              <a:t>‹Nº›</a:t>
            </a:fld>
            <a:endParaRPr lang="es-UY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AD7206-EC23-43CC-8644-0BB0AA23E737}" type="datetimeFigureOut">
              <a:rPr lang="es-UY"/>
              <a:pPr>
                <a:defRPr/>
              </a:pPr>
              <a:t>26/04/2012</a:t>
            </a:fld>
            <a:endParaRPr lang="es-UY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67DFFE-DBE6-4AA6-808B-843D98A95669}" type="slidenum">
              <a:rPr lang="es-UY"/>
              <a:pPr>
                <a:defRPr/>
              </a:pPr>
              <a:t>‹Nº›</a:t>
            </a:fld>
            <a:endParaRPr lang="es-UY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F9AE7C-1D83-4E0A-ADCB-8F10EC40267B}" type="datetimeFigureOut">
              <a:rPr lang="es-UY"/>
              <a:pPr>
                <a:defRPr/>
              </a:pPr>
              <a:t>26/04/2012</a:t>
            </a:fld>
            <a:endParaRPr lang="es-UY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8DF5CF-7A10-42B0-B97E-5CC10BCBDE5A}" type="slidenum">
              <a:rPr lang="es-UY"/>
              <a:pPr>
                <a:defRPr/>
              </a:pPr>
              <a:t>‹Nº›</a:t>
            </a:fld>
            <a:endParaRPr lang="es-UY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extLst/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n-US" dirty="0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>
            <a:lvl1pPr>
              <a:defRPr sz="3600"/>
            </a:lvl1pPr>
            <a:extLst/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19E801-2F88-4107-B69E-900219B7B43A}" type="datetimeFigureOut">
              <a:rPr lang="es-UY"/>
              <a:pPr>
                <a:defRPr/>
              </a:pPr>
              <a:t>26/04/2012</a:t>
            </a:fld>
            <a:endParaRPr lang="es-UY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F4B0C0-2FB4-4130-8A0C-1B7BB58CBAC4}" type="slidenum">
              <a:rPr lang="es-UY"/>
              <a:pPr>
                <a:defRPr/>
              </a:pPr>
              <a:t>‹Nº›</a:t>
            </a:fld>
            <a:endParaRPr lang="es-UY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0 Cheurón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15 Cheurón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0AFD89F-C303-4B5B-81C1-29737609622A}" type="datetimeFigureOut">
              <a:rPr lang="es-UY"/>
              <a:pPr>
                <a:defRPr/>
              </a:pPr>
              <a:t>26/04/2012</a:t>
            </a:fld>
            <a:endParaRPr lang="es-UY"/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UY"/>
          </a:p>
        </p:txBody>
      </p:sp>
      <p:sp>
        <p:nvSpPr>
          <p:cNvPr id="8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1553451-DBEC-4B8F-81C1-9C9A736B4837}" type="slidenum">
              <a:rPr lang="es-UY"/>
              <a:pPr>
                <a:defRPr/>
              </a:pPr>
              <a:t>‹Nº›</a:t>
            </a:fld>
            <a:endParaRPr lang="es-UY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65DF699-F3A8-4BC9-B07B-AA75C3E55F09}" type="datetimeFigureOut">
              <a:rPr lang="es-UY"/>
              <a:pPr>
                <a:defRPr/>
              </a:pPr>
              <a:t>26/04/2012</a:t>
            </a:fld>
            <a:endParaRPr lang="es-UY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UY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8CE57F2-096E-4B25-8B1C-594DCD0F9A13}" type="slidenum">
              <a:rPr lang="es-UY"/>
              <a:pPr>
                <a:defRPr/>
              </a:pPr>
              <a:t>‹Nº›</a:t>
            </a:fld>
            <a:endParaRPr lang="es-UY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2570FB1-0C3A-4877-B548-6225BBEDDC0C}" type="datetimeFigureOut">
              <a:rPr lang="es-UY"/>
              <a:pPr>
                <a:defRPr/>
              </a:pPr>
              <a:t>26/04/2012</a:t>
            </a:fld>
            <a:endParaRPr lang="es-UY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UY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F5655A7-3655-4750-8BDD-D45B1AB10D03}" type="slidenum">
              <a:rPr lang="es-UY"/>
              <a:pPr>
                <a:defRPr/>
              </a:pPr>
              <a:t>‹Nº›</a:t>
            </a:fld>
            <a:endParaRPr lang="es-UY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1E2176E-5323-423B-B094-9B32CD12C7EB}" type="datetimeFigureOut">
              <a:rPr lang="es-UY"/>
              <a:pPr>
                <a:defRPr/>
              </a:pPr>
              <a:t>26/04/2012</a:t>
            </a:fld>
            <a:endParaRPr lang="es-UY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UY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7717210-D671-4C57-B79A-4C612812F5A7}" type="slidenum">
              <a:rPr lang="es-UY"/>
              <a:pPr>
                <a:defRPr/>
              </a:pPr>
              <a:t>‹Nº›</a:t>
            </a:fld>
            <a:endParaRPr lang="es-UY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FE5820-5B1A-4969-8618-84C1D41FAEA1}" type="datetimeFigureOut">
              <a:rPr lang="es-UY"/>
              <a:pPr>
                <a:defRPr/>
              </a:pPr>
              <a:t>26/04/2012</a:t>
            </a:fld>
            <a:endParaRPr lang="es-UY"/>
          </a:p>
        </p:txBody>
      </p:sp>
      <p:sp>
        <p:nvSpPr>
          <p:cNvPr id="3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4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51C2E1-6967-4888-AF1F-51D2BB575A7A}" type="slidenum">
              <a:rPr lang="es-UY"/>
              <a:pPr>
                <a:defRPr/>
              </a:pPr>
              <a:t>‹Nº›</a:t>
            </a:fld>
            <a:endParaRPr lang="es-UY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6508AA6-57E7-4AE8-8036-AC06935EA1F8}" type="datetimeFigureOut">
              <a:rPr lang="es-UY"/>
              <a:pPr>
                <a:defRPr/>
              </a:pPr>
              <a:t>26/04/2012</a:t>
            </a:fld>
            <a:endParaRPr lang="es-UY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UY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BD1E200-9899-40C3-B0EE-3C63FB913BC1}" type="slidenum">
              <a:rPr lang="es-UY"/>
              <a:pPr>
                <a:defRPr/>
              </a:pPr>
              <a:t>‹Nº›</a:t>
            </a:fld>
            <a:endParaRPr lang="es-UY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0 Forma libre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15 Forma libre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16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18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19 Cheurón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20 Cheurón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1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F5E9C9B3-95A6-4FB6-A3B8-B2C756617AAA}" type="datetimeFigureOut">
              <a:rPr lang="es-UY"/>
              <a:pPr>
                <a:defRPr/>
              </a:pPr>
              <a:t>26/04/2012</a:t>
            </a:fld>
            <a:endParaRPr lang="es-UY"/>
          </a:p>
        </p:txBody>
      </p:sp>
      <p:sp>
        <p:nvSpPr>
          <p:cNvPr id="12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s-UY"/>
          </a:p>
        </p:txBody>
      </p:sp>
      <p:sp>
        <p:nvSpPr>
          <p:cNvPr id="13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FF5BABD2-67DE-4D58-8B7C-7C4138AD427F}" type="slidenum">
              <a:rPr lang="es-UY"/>
              <a:pPr>
                <a:defRPr/>
              </a:pPr>
              <a:t>‹Nº›</a:t>
            </a:fld>
            <a:endParaRPr lang="es-UY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033" name="29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659BF1F6-BF3A-4061-9233-4F9E246EE2F4}" type="datetimeFigureOut">
              <a:rPr lang="es-UY"/>
              <a:pPr>
                <a:defRPr/>
              </a:pPr>
              <a:t>26/04/2012</a:t>
            </a:fld>
            <a:endParaRPr lang="es-UY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s-UY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9B17111B-ABAA-4363-B015-E9C2908227F8}" type="slidenum">
              <a:rPr lang="es-UY"/>
              <a:pPr>
                <a:defRPr/>
              </a:pPr>
              <a:t>‹Nº›</a:t>
            </a:fld>
            <a:endParaRPr lang="es-U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3" r:id="rId2"/>
    <p:sldLayoutId id="2147483798" r:id="rId3"/>
    <p:sldLayoutId id="2147483799" r:id="rId4"/>
    <p:sldLayoutId id="2147483800" r:id="rId5"/>
    <p:sldLayoutId id="2147483801" r:id="rId6"/>
    <p:sldLayoutId id="2147483794" r:id="rId7"/>
    <p:sldLayoutId id="2147483802" r:id="rId8"/>
    <p:sldLayoutId id="2147483803" r:id="rId9"/>
    <p:sldLayoutId id="2147483795" r:id="rId10"/>
    <p:sldLayoutId id="214748379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wmf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9.jpe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wmf"/><Relationship Id="rId5" Type="http://schemas.openxmlformats.org/officeDocument/2006/relationships/image" Target="../media/image19.jpeg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8.jpeg"/><Relationship Id="rId7" Type="http://schemas.openxmlformats.org/officeDocument/2006/relationships/image" Target="../media/image29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11" Type="http://schemas.openxmlformats.org/officeDocument/2006/relationships/image" Target="../media/image33.png"/><Relationship Id="rId5" Type="http://schemas.openxmlformats.org/officeDocument/2006/relationships/image" Target="../media/image22.png"/><Relationship Id="rId10" Type="http://schemas.openxmlformats.org/officeDocument/2006/relationships/image" Target="../media/image32.png"/><Relationship Id="rId4" Type="http://schemas.openxmlformats.org/officeDocument/2006/relationships/image" Target="../media/image19.jpeg"/><Relationship Id="rId9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microsoft.com/office/2007/relationships/hdphoto" Target="../media/hdphoto1.wdp"/><Relationship Id="rId7" Type="http://schemas.openxmlformats.org/officeDocument/2006/relationships/diagramColors" Target="../diagrams/colors1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1"/>
            <a:ext cx="9144000" cy="6388515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357158" y="1905005"/>
            <a:ext cx="7872442" cy="2100063"/>
          </a:xfrm>
        </p:spPr>
        <p:txBody>
          <a:bodyPr>
            <a:normAutofit/>
          </a:bodyPr>
          <a:lstStyle/>
          <a:p>
            <a:pPr algn="ctr"/>
            <a:r>
              <a:rPr lang="es-E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Unión Postal de las Américas, España y Portugal</a:t>
            </a:r>
            <a:endParaRPr lang="es-UY" sz="3600" baseline="30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2 Subtítulo"/>
          <p:cNvSpPr>
            <a:spLocks noGrp="1"/>
          </p:cNvSpPr>
          <p:nvPr>
            <p:ph type="subTitle" idx="1"/>
          </p:nvPr>
        </p:nvSpPr>
        <p:spPr>
          <a:xfrm>
            <a:off x="214282" y="5715016"/>
            <a:ext cx="8072494" cy="841296"/>
          </a:xfrm>
        </p:spPr>
        <p:txBody>
          <a:bodyPr>
            <a:noAutofit/>
          </a:bodyPr>
          <a:lstStyle/>
          <a:p>
            <a:r>
              <a:rPr lang="es-UY" sz="1900" b="1" dirty="0">
                <a:solidFill>
                  <a:srgbClr val="000099"/>
                </a:solidFill>
                <a:latin typeface="Arial" charset="0"/>
              </a:rPr>
              <a:t>XXXIII Reunión de Directores Nacionales de Aduanas del </a:t>
            </a:r>
            <a:r>
              <a:rPr lang="es-UY" sz="1900" b="1" dirty="0" smtClean="0">
                <a:solidFill>
                  <a:srgbClr val="000099"/>
                </a:solidFill>
                <a:latin typeface="Arial" charset="0"/>
              </a:rPr>
              <a:t>COMALEP</a:t>
            </a:r>
          </a:p>
          <a:p>
            <a:r>
              <a:rPr lang="es-ES" sz="1900" dirty="0" smtClean="0">
                <a:solidFill>
                  <a:srgbClr val="000099"/>
                </a:solidFill>
                <a:latin typeface="Arial" charset="0"/>
              </a:rPr>
              <a:t>26 de abril de 2012 – Punta del Este</a:t>
            </a:r>
            <a:endParaRPr lang="es-UY" sz="1900" dirty="0">
              <a:solidFill>
                <a:srgbClr val="000099"/>
              </a:solidFill>
              <a:latin typeface="Arial" charset="0"/>
            </a:endParaRPr>
          </a:p>
        </p:txBody>
      </p:sp>
      <p:pic>
        <p:nvPicPr>
          <p:cNvPr id="9" name="8 Imagen"/>
          <p:cNvPicPr>
            <a:picLocks noChangeAspect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34759"/>
            <a:ext cx="927090" cy="98352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81123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ChangeArrowheads="1"/>
          </p:cNvSpPr>
          <p:nvPr/>
        </p:nvSpPr>
        <p:spPr bwMode="auto">
          <a:xfrm>
            <a:off x="3312368" y="1412875"/>
            <a:ext cx="6444208" cy="647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58825" lvl="1" indent="-331788">
              <a:lnSpc>
                <a:spcPct val="140000"/>
              </a:lnSpc>
              <a:spcBef>
                <a:spcPct val="20000"/>
              </a:spcBef>
              <a:tabLst>
                <a:tab pos="542925" algn="l"/>
                <a:tab pos="809625" algn="l"/>
              </a:tabLst>
            </a:pPr>
            <a:r>
              <a:rPr lang="fr-CH" b="1" dirty="0" smtClean="0">
                <a:solidFill>
                  <a:srgbClr val="000099"/>
                </a:solidFill>
              </a:rPr>
              <a:t>El </a:t>
            </a:r>
            <a:r>
              <a:rPr lang="fr-CH" b="1" dirty="0" err="1" smtClean="0">
                <a:solidFill>
                  <a:srgbClr val="000099"/>
                </a:solidFill>
              </a:rPr>
              <a:t>Operador</a:t>
            </a:r>
            <a:r>
              <a:rPr lang="fr-CH" b="1" dirty="0" smtClean="0">
                <a:solidFill>
                  <a:srgbClr val="000099"/>
                </a:solidFill>
              </a:rPr>
              <a:t> </a:t>
            </a:r>
            <a:r>
              <a:rPr lang="fr-CH" b="1" dirty="0" err="1" smtClean="0">
                <a:solidFill>
                  <a:srgbClr val="000099"/>
                </a:solidFill>
              </a:rPr>
              <a:t>recibe</a:t>
            </a:r>
            <a:r>
              <a:rPr lang="fr-CH" b="1" dirty="0" smtClean="0">
                <a:solidFill>
                  <a:srgbClr val="000099"/>
                </a:solidFill>
              </a:rPr>
              <a:t> la </a:t>
            </a:r>
            <a:r>
              <a:rPr lang="fr-CH" b="1" dirty="0" err="1" smtClean="0">
                <a:solidFill>
                  <a:srgbClr val="000099"/>
                </a:solidFill>
              </a:rPr>
              <a:t>declaración</a:t>
            </a:r>
            <a:r>
              <a:rPr lang="fr-CH" b="1" dirty="0" smtClean="0">
                <a:solidFill>
                  <a:srgbClr val="000099"/>
                </a:solidFill>
              </a:rPr>
              <a:t> </a:t>
            </a:r>
            <a:r>
              <a:rPr lang="fr-CH" b="1" dirty="0" err="1" smtClean="0">
                <a:solidFill>
                  <a:srgbClr val="000099"/>
                </a:solidFill>
              </a:rPr>
              <a:t>electrónica</a:t>
            </a:r>
            <a:r>
              <a:rPr lang="fr-CH" b="1" dirty="0" smtClean="0">
                <a:solidFill>
                  <a:srgbClr val="000099"/>
                </a:solidFill>
              </a:rPr>
              <a:t>…</a:t>
            </a:r>
            <a:endParaRPr lang="fr-CH" b="1" dirty="0">
              <a:solidFill>
                <a:srgbClr val="000099"/>
              </a:solidFill>
            </a:endParaRPr>
          </a:p>
          <a:p>
            <a:pPr marL="758825" lvl="1" indent="-331788">
              <a:lnSpc>
                <a:spcPct val="140000"/>
              </a:lnSpc>
              <a:spcBef>
                <a:spcPct val="20000"/>
              </a:spcBef>
              <a:tabLst>
                <a:tab pos="542925" algn="l"/>
                <a:tab pos="809625" algn="l"/>
              </a:tabLst>
            </a:pPr>
            <a:endParaRPr lang="fr-CH" b="1" dirty="0">
              <a:solidFill>
                <a:srgbClr val="000099"/>
              </a:solidFill>
            </a:endParaRPr>
          </a:p>
          <a:p>
            <a:pPr marL="1062038" lvl="2" indent="-176213">
              <a:lnSpc>
                <a:spcPct val="140000"/>
              </a:lnSpc>
              <a:spcBef>
                <a:spcPct val="20000"/>
              </a:spcBef>
              <a:buFontTx/>
              <a:buChar char="–"/>
              <a:tabLst>
                <a:tab pos="542925" algn="l"/>
                <a:tab pos="809625" algn="l"/>
              </a:tabLst>
            </a:pPr>
            <a:r>
              <a:rPr lang="fr-CH" sz="1400" b="1" dirty="0" smtClean="0">
                <a:solidFill>
                  <a:srgbClr val="000099"/>
                </a:solidFill>
              </a:rPr>
              <a:t>Para </a:t>
            </a:r>
            <a:r>
              <a:rPr lang="fr-CH" sz="1400" b="1" dirty="0" err="1" smtClean="0">
                <a:solidFill>
                  <a:srgbClr val="000099"/>
                </a:solidFill>
              </a:rPr>
              <a:t>seguimiento</a:t>
            </a:r>
            <a:r>
              <a:rPr lang="fr-CH" sz="1400" b="1" dirty="0" smtClean="0">
                <a:solidFill>
                  <a:srgbClr val="000099"/>
                </a:solidFill>
              </a:rPr>
              <a:t>…</a:t>
            </a:r>
            <a:r>
              <a:rPr lang="fr-CH" sz="1400" b="1" dirty="0">
                <a:solidFill>
                  <a:srgbClr val="000099"/>
                </a:solidFill>
              </a:rPr>
              <a:t>				</a:t>
            </a:r>
            <a:endParaRPr lang="fr-CH" sz="1400" b="1" dirty="0" smtClean="0">
              <a:solidFill>
                <a:srgbClr val="000099"/>
              </a:solidFill>
            </a:endParaRPr>
          </a:p>
          <a:p>
            <a:pPr marL="1062038" lvl="2" indent="-176213">
              <a:lnSpc>
                <a:spcPct val="140000"/>
              </a:lnSpc>
              <a:spcBef>
                <a:spcPct val="20000"/>
              </a:spcBef>
              <a:buFontTx/>
              <a:buChar char="–"/>
              <a:tabLst>
                <a:tab pos="542925" algn="l"/>
                <a:tab pos="809625" algn="l"/>
              </a:tabLst>
            </a:pPr>
            <a:endParaRPr lang="fr-CH" sz="1400" b="1" dirty="0" smtClean="0">
              <a:solidFill>
                <a:srgbClr val="000099"/>
              </a:solidFill>
            </a:endParaRPr>
          </a:p>
          <a:p>
            <a:pPr marL="1062038" lvl="2" indent="-176213">
              <a:lnSpc>
                <a:spcPct val="140000"/>
              </a:lnSpc>
              <a:spcBef>
                <a:spcPct val="20000"/>
              </a:spcBef>
              <a:buFontTx/>
              <a:buChar char="–"/>
              <a:tabLst>
                <a:tab pos="542925" algn="l"/>
                <a:tab pos="809625" algn="l"/>
              </a:tabLst>
            </a:pPr>
            <a:endParaRPr lang="fr-CH" sz="1400" b="1" dirty="0" smtClean="0">
              <a:solidFill>
                <a:srgbClr val="000099"/>
              </a:solidFill>
            </a:endParaRPr>
          </a:p>
          <a:p>
            <a:pPr marL="1062038" lvl="2" indent="-176213">
              <a:lnSpc>
                <a:spcPct val="140000"/>
              </a:lnSpc>
              <a:spcBef>
                <a:spcPct val="20000"/>
              </a:spcBef>
              <a:buFontTx/>
              <a:buChar char="–"/>
              <a:tabLst>
                <a:tab pos="542925" algn="l"/>
                <a:tab pos="809625" algn="l"/>
              </a:tabLst>
            </a:pPr>
            <a:endParaRPr lang="fr-CH" sz="1400" b="1" dirty="0" smtClean="0">
              <a:solidFill>
                <a:srgbClr val="000099"/>
              </a:solidFill>
            </a:endParaRPr>
          </a:p>
          <a:p>
            <a:pPr marL="1062038" lvl="2" indent="-176213">
              <a:lnSpc>
                <a:spcPct val="140000"/>
              </a:lnSpc>
              <a:spcBef>
                <a:spcPct val="20000"/>
              </a:spcBef>
              <a:tabLst>
                <a:tab pos="542925" algn="l"/>
                <a:tab pos="809625" algn="l"/>
              </a:tabLst>
            </a:pPr>
            <a:r>
              <a:rPr lang="fr-CH" sz="1400" b="1" dirty="0">
                <a:solidFill>
                  <a:srgbClr val="000099"/>
                </a:solidFill>
              </a:rPr>
              <a:t>	</a:t>
            </a:r>
            <a:r>
              <a:rPr lang="fr-CH" sz="1400" b="1" dirty="0" smtClean="0">
                <a:solidFill>
                  <a:srgbClr val="000099"/>
                </a:solidFill>
              </a:rPr>
              <a:t>	…inclusive </a:t>
            </a:r>
            <a:r>
              <a:rPr lang="fr-CH" sz="1400" b="1" dirty="0" err="1" smtClean="0">
                <a:solidFill>
                  <a:srgbClr val="000099"/>
                </a:solidFill>
              </a:rPr>
              <a:t>envíos</a:t>
            </a:r>
            <a:r>
              <a:rPr lang="fr-CH" sz="1400" b="1" dirty="0" smtClean="0">
                <a:solidFill>
                  <a:srgbClr val="000099"/>
                </a:solidFill>
              </a:rPr>
              <a:t> no </a:t>
            </a:r>
            <a:r>
              <a:rPr lang="fr-CH" sz="1400" b="1" dirty="0" err="1" smtClean="0">
                <a:solidFill>
                  <a:srgbClr val="000099"/>
                </a:solidFill>
              </a:rPr>
              <a:t>identificados</a:t>
            </a:r>
            <a:endParaRPr lang="fr-CH" sz="1400" b="1" dirty="0">
              <a:solidFill>
                <a:srgbClr val="000099"/>
              </a:solidFill>
            </a:endParaRPr>
          </a:p>
          <a:p>
            <a:pPr marL="758825" lvl="1" indent="-331788">
              <a:lnSpc>
                <a:spcPct val="140000"/>
              </a:lnSpc>
              <a:spcBef>
                <a:spcPct val="20000"/>
              </a:spcBef>
              <a:tabLst>
                <a:tab pos="542925" algn="l"/>
                <a:tab pos="809625" algn="l"/>
              </a:tabLst>
            </a:pPr>
            <a:endParaRPr lang="fr-CH" b="1" dirty="0">
              <a:solidFill>
                <a:srgbClr val="000099"/>
              </a:solidFill>
            </a:endParaRPr>
          </a:p>
          <a:p>
            <a:pPr marL="758825" lvl="1" indent="-331788">
              <a:lnSpc>
                <a:spcPct val="140000"/>
              </a:lnSpc>
              <a:spcBef>
                <a:spcPct val="20000"/>
              </a:spcBef>
              <a:tabLst>
                <a:tab pos="542925" algn="l"/>
                <a:tab pos="809625" algn="l"/>
              </a:tabLst>
            </a:pPr>
            <a:endParaRPr lang="fr-CH" b="1" dirty="0">
              <a:solidFill>
                <a:srgbClr val="000099"/>
              </a:solidFill>
            </a:endParaRPr>
          </a:p>
          <a:p>
            <a:pPr marL="2057400" lvl="4" indent="-228600">
              <a:lnSpc>
                <a:spcPct val="140000"/>
              </a:lnSpc>
              <a:spcBef>
                <a:spcPct val="20000"/>
              </a:spcBef>
              <a:tabLst>
                <a:tab pos="542925" algn="l"/>
                <a:tab pos="809625" algn="l"/>
              </a:tabLst>
            </a:pPr>
            <a:endParaRPr lang="fr-CH" sz="1400" b="1" dirty="0">
              <a:solidFill>
                <a:srgbClr val="000099"/>
              </a:solidFill>
            </a:endParaRPr>
          </a:p>
          <a:p>
            <a:pPr marL="2057400" lvl="4" indent="-228600">
              <a:lnSpc>
                <a:spcPct val="140000"/>
              </a:lnSpc>
              <a:spcBef>
                <a:spcPct val="20000"/>
              </a:spcBef>
              <a:buFontTx/>
              <a:buChar char="»"/>
              <a:tabLst>
                <a:tab pos="542925" algn="l"/>
                <a:tab pos="809625" algn="l"/>
              </a:tabLst>
            </a:pPr>
            <a:endParaRPr lang="fr-CH" sz="1400" b="1" dirty="0">
              <a:solidFill>
                <a:srgbClr val="000099"/>
              </a:solidFill>
            </a:endParaRPr>
          </a:p>
        </p:txBody>
      </p:sp>
      <p:pic>
        <p:nvPicPr>
          <p:cNvPr id="165891" name="Picture 3" descr="MC900056841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504294"/>
            <a:ext cx="1830388" cy="1336675"/>
          </a:xfrm>
          <a:prstGeom prst="rect">
            <a:avLst/>
          </a:prstGeom>
          <a:noFill/>
        </p:spPr>
      </p:pic>
      <p:pic>
        <p:nvPicPr>
          <p:cNvPr id="165892" name="Picture 4" descr="MC900441735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890429">
            <a:off x="2735956" y="2100299"/>
            <a:ext cx="3020729" cy="3020728"/>
          </a:xfrm>
          <a:prstGeom prst="rect">
            <a:avLst/>
          </a:prstGeom>
          <a:noFill/>
        </p:spPr>
      </p:pic>
      <p:pic>
        <p:nvPicPr>
          <p:cNvPr id="165893" name="Picture 43" descr="P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59563" y="2060575"/>
            <a:ext cx="1530350" cy="141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6156325" y="2852738"/>
            <a:ext cx="814388" cy="1008062"/>
            <a:chOff x="3878" y="1797"/>
            <a:chExt cx="513" cy="635"/>
          </a:xfrm>
        </p:grpSpPr>
        <p:grpSp>
          <p:nvGrpSpPr>
            <p:cNvPr id="3" name="Group 37"/>
            <p:cNvGrpSpPr>
              <a:grpSpLocks/>
            </p:cNvGrpSpPr>
            <p:nvPr/>
          </p:nvGrpSpPr>
          <p:grpSpPr bwMode="auto">
            <a:xfrm>
              <a:off x="3923" y="1797"/>
              <a:ext cx="380" cy="635"/>
              <a:chOff x="975" y="2795"/>
              <a:chExt cx="244" cy="483"/>
            </a:xfrm>
          </p:grpSpPr>
          <p:pic>
            <p:nvPicPr>
              <p:cNvPr id="165896" name="Picture 38" descr="MC900435242[1]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975" y="2795"/>
                <a:ext cx="244" cy="48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65897" name="AutoShape 39"/>
              <p:cNvSpPr>
                <a:spLocks noChangeArrowheads="1"/>
              </p:cNvSpPr>
              <p:nvPr/>
            </p:nvSpPr>
            <p:spPr bwMode="auto">
              <a:xfrm>
                <a:off x="975" y="2795"/>
                <a:ext cx="91" cy="181"/>
              </a:xfrm>
              <a:prstGeom prst="flowChartMagneticDisk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CH"/>
              </a:p>
            </p:txBody>
          </p:sp>
        </p:grpSp>
        <p:sp>
          <p:nvSpPr>
            <p:cNvPr id="165898" name="Text Box 10"/>
            <p:cNvSpPr txBox="1">
              <a:spLocks noChangeArrowheads="1"/>
            </p:cNvSpPr>
            <p:nvPr/>
          </p:nvSpPr>
          <p:spPr bwMode="auto">
            <a:xfrm>
              <a:off x="3878" y="2205"/>
              <a:ext cx="513" cy="154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CH" sz="1000" b="1">
                  <a:solidFill>
                    <a:schemeClr val="bg1"/>
                  </a:solidFill>
                </a:rPr>
                <a:t>UPU CDS</a:t>
              </a:r>
              <a:endParaRPr lang="fr-FR" sz="1000" b="1">
                <a:solidFill>
                  <a:schemeClr val="bg1"/>
                </a:solidFill>
              </a:endParaRPr>
            </a:p>
          </p:txBody>
        </p:sp>
      </p:grpSp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323850" y="4509120"/>
            <a:ext cx="2735982" cy="1726580"/>
            <a:chOff x="1247" y="708"/>
            <a:chExt cx="3085" cy="2630"/>
          </a:xfrm>
        </p:grpSpPr>
        <p:pic>
          <p:nvPicPr>
            <p:cNvPr id="165900" name="Picture 12" descr="MC900440401[1]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064" y="708"/>
              <a:ext cx="2268" cy="2268"/>
            </a:xfrm>
            <a:prstGeom prst="rect">
              <a:avLst/>
            </a:prstGeom>
            <a:noFill/>
          </p:spPr>
        </p:pic>
        <p:pic>
          <p:nvPicPr>
            <p:cNvPr id="165901" name="Picture 13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 rot="1695389">
              <a:off x="1247" y="2704"/>
              <a:ext cx="1951" cy="634"/>
            </a:xfrm>
            <a:prstGeom prst="rect">
              <a:avLst/>
            </a:prstGeom>
            <a:noFill/>
          </p:spPr>
        </p:pic>
        <p:pic>
          <p:nvPicPr>
            <p:cNvPr id="165902" name="Picture 14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 rot="1371735">
              <a:off x="3016" y="1706"/>
              <a:ext cx="464" cy="151"/>
            </a:xfrm>
            <a:prstGeom prst="rect">
              <a:avLst/>
            </a:prstGeom>
            <a:noFill/>
          </p:spPr>
        </p:pic>
        <p:sp>
          <p:nvSpPr>
            <p:cNvPr id="165903" name="Freeform 15"/>
            <p:cNvSpPr>
              <a:spLocks/>
            </p:cNvSpPr>
            <p:nvPr/>
          </p:nvSpPr>
          <p:spPr bwMode="auto">
            <a:xfrm>
              <a:off x="1519" y="1752"/>
              <a:ext cx="1905" cy="1497"/>
            </a:xfrm>
            <a:custGeom>
              <a:avLst/>
              <a:gdLst/>
              <a:ahLst/>
              <a:cxnLst>
                <a:cxn ang="0">
                  <a:pos x="1497" y="0"/>
                </a:cxn>
                <a:cxn ang="0">
                  <a:pos x="1905" y="181"/>
                </a:cxn>
                <a:cxn ang="0">
                  <a:pos x="1588" y="1497"/>
                </a:cxn>
                <a:cxn ang="0">
                  <a:pos x="0" y="589"/>
                </a:cxn>
                <a:cxn ang="0">
                  <a:pos x="1497" y="0"/>
                </a:cxn>
              </a:cxnLst>
              <a:rect l="0" t="0" r="r" b="b"/>
              <a:pathLst>
                <a:path w="1905" h="1497">
                  <a:moveTo>
                    <a:pt x="1497" y="0"/>
                  </a:moveTo>
                  <a:lnTo>
                    <a:pt x="1905" y="181"/>
                  </a:lnTo>
                  <a:lnTo>
                    <a:pt x="1588" y="1497"/>
                  </a:lnTo>
                  <a:lnTo>
                    <a:pt x="0" y="589"/>
                  </a:lnTo>
                  <a:lnTo>
                    <a:pt x="1497" y="0"/>
                  </a:lnTo>
                  <a:close/>
                </a:path>
              </a:pathLst>
            </a:custGeom>
            <a:solidFill>
              <a:schemeClr val="accent1">
                <a:alpha val="39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" name="Group 16"/>
          <p:cNvGrpSpPr>
            <a:grpSpLocks/>
          </p:cNvGrpSpPr>
          <p:nvPr/>
        </p:nvGrpSpPr>
        <p:grpSpPr bwMode="auto">
          <a:xfrm>
            <a:off x="3706036" y="4212228"/>
            <a:ext cx="5191902" cy="2185008"/>
            <a:chOff x="2200" y="2568"/>
            <a:chExt cx="3405" cy="1455"/>
          </a:xfrm>
        </p:grpSpPr>
        <p:pic>
          <p:nvPicPr>
            <p:cNvPr id="165905" name="Picture 17" descr="MC900440401[1]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422" y="3702"/>
              <a:ext cx="1183" cy="321"/>
            </a:xfrm>
            <a:prstGeom prst="rect">
              <a:avLst/>
            </a:prstGeom>
            <a:noFill/>
          </p:spPr>
        </p:pic>
        <p:pic>
          <p:nvPicPr>
            <p:cNvPr id="165906" name="Picture 18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2201" y="2574"/>
              <a:ext cx="2314" cy="1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65907" name="Freeform 19"/>
            <p:cNvSpPr>
              <a:spLocks/>
            </p:cNvSpPr>
            <p:nvPr/>
          </p:nvSpPr>
          <p:spPr bwMode="auto">
            <a:xfrm>
              <a:off x="4504" y="2576"/>
              <a:ext cx="553" cy="1444"/>
            </a:xfrm>
            <a:custGeom>
              <a:avLst/>
              <a:gdLst/>
              <a:ahLst/>
              <a:cxnLst>
                <a:cxn ang="0">
                  <a:pos x="553" y="1308"/>
                </a:cxn>
                <a:cxn ang="0">
                  <a:pos x="9" y="1444"/>
                </a:cxn>
                <a:cxn ang="0">
                  <a:pos x="0" y="0"/>
                </a:cxn>
                <a:cxn ang="0">
                  <a:pos x="508" y="1262"/>
                </a:cxn>
                <a:cxn ang="0">
                  <a:pos x="553" y="1308"/>
                </a:cxn>
              </a:cxnLst>
              <a:rect l="0" t="0" r="r" b="b"/>
              <a:pathLst>
                <a:path w="553" h="1444">
                  <a:moveTo>
                    <a:pt x="553" y="1308"/>
                  </a:moveTo>
                  <a:lnTo>
                    <a:pt x="9" y="1444"/>
                  </a:lnTo>
                  <a:lnTo>
                    <a:pt x="0" y="0"/>
                  </a:lnTo>
                  <a:lnTo>
                    <a:pt x="508" y="1262"/>
                  </a:lnTo>
                  <a:lnTo>
                    <a:pt x="553" y="1308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65908" name="Freeform 20"/>
            <p:cNvSpPr>
              <a:spLocks/>
            </p:cNvSpPr>
            <p:nvPr/>
          </p:nvSpPr>
          <p:spPr bwMode="auto">
            <a:xfrm>
              <a:off x="2200" y="2568"/>
              <a:ext cx="2313" cy="1452"/>
            </a:xfrm>
            <a:custGeom>
              <a:avLst/>
              <a:gdLst/>
              <a:ahLst/>
              <a:cxnLst>
                <a:cxn ang="0">
                  <a:pos x="2313" y="1452"/>
                </a:cxn>
                <a:cxn ang="0">
                  <a:pos x="0" y="1452"/>
                </a:cxn>
                <a:cxn ang="0">
                  <a:pos x="0" y="0"/>
                </a:cxn>
                <a:cxn ang="0">
                  <a:pos x="2313" y="0"/>
                </a:cxn>
              </a:cxnLst>
              <a:rect l="0" t="0" r="r" b="b"/>
              <a:pathLst>
                <a:path w="2313" h="1452">
                  <a:moveTo>
                    <a:pt x="2313" y="1452"/>
                  </a:moveTo>
                  <a:lnTo>
                    <a:pt x="0" y="1452"/>
                  </a:lnTo>
                  <a:lnTo>
                    <a:pt x="0" y="0"/>
                  </a:lnTo>
                  <a:lnTo>
                    <a:pt x="2313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2" name="Title 70"/>
          <p:cNvSpPr txBox="1">
            <a:spLocks/>
          </p:cNvSpPr>
          <p:nvPr/>
        </p:nvSpPr>
        <p:spPr>
          <a:xfrm>
            <a:off x="3419872" y="341784"/>
            <a:ext cx="5472608" cy="854968"/>
          </a:xfrm>
          <a:prstGeom prst="rect">
            <a:avLst/>
          </a:prstGeom>
        </p:spPr>
        <p:txBody>
          <a:bodyPr/>
          <a:lstStyle/>
          <a:p>
            <a:pPr lvl="0" algn="r" eaLnBrk="0" fontAlgn="auto" hangingPunct="0">
              <a:spcAft>
                <a:spcPts val="0"/>
              </a:spcAft>
              <a:defRPr/>
            </a:pPr>
            <a:r>
              <a:rPr lang="es-ES" sz="2000" b="1" dirty="0" smtClean="0">
                <a:solidFill>
                  <a:srgbClr val="002060"/>
                </a:solidFill>
                <a:latin typeface="Verdana" pitchFamily="34" charset="0"/>
              </a:rPr>
              <a:t>Visión de operaciones</a:t>
            </a:r>
            <a:r>
              <a:rPr lang="en-US" b="1" dirty="0" smtClean="0">
                <a:solidFill>
                  <a:srgbClr val="002060"/>
                </a:solidFill>
                <a:latin typeface="Verdana" pitchFamily="34" charset="0"/>
              </a:rPr>
              <a:t/>
            </a:r>
            <a:br>
              <a:rPr lang="en-US" b="1" dirty="0" smtClean="0">
                <a:solidFill>
                  <a:srgbClr val="002060"/>
                </a:solidFill>
                <a:latin typeface="Verdana" pitchFamily="34" charset="0"/>
              </a:rPr>
            </a:br>
            <a:r>
              <a:rPr lang="en-US" b="1" dirty="0" err="1" smtClean="0">
                <a:solidFill>
                  <a:srgbClr val="002060"/>
                </a:solidFill>
                <a:latin typeface="Verdana" pitchFamily="34" charset="0"/>
              </a:rPr>
              <a:t>Proceso</a:t>
            </a:r>
            <a:r>
              <a:rPr lang="en-US" b="1" dirty="0" smtClean="0">
                <a:solidFill>
                  <a:srgbClr val="002060"/>
                </a:solidFill>
                <a:latin typeface="Verdana" pitchFamily="34" charset="0"/>
              </a:rPr>
              <a:t> </a:t>
            </a:r>
            <a:r>
              <a:rPr lang="en-US" b="1" dirty="0" err="1" smtClean="0">
                <a:solidFill>
                  <a:srgbClr val="002060"/>
                </a:solidFill>
                <a:latin typeface="Verdana" pitchFamily="34" charset="0"/>
              </a:rPr>
              <a:t>saliente</a:t>
            </a:r>
            <a:endParaRPr lang="es-ES" b="1" dirty="0">
              <a:solidFill>
                <a:srgbClr val="002060"/>
              </a:solidFill>
              <a:latin typeface="Verdana" pitchFamily="34" charset="0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0" y="1196752"/>
            <a:ext cx="9144000" cy="0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22"/>
          <p:cNvPicPr/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624"/>
            <a:ext cx="3779912" cy="33123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5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890" grpId="0" uiExpand="1" build="p" bldLvl="5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660525" y="3551238"/>
            <a:ext cx="2611438" cy="3192462"/>
            <a:chOff x="1046" y="2237"/>
            <a:chExt cx="1645" cy="2011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2206" y="3613"/>
              <a:ext cx="485" cy="635"/>
              <a:chOff x="3878" y="1797"/>
              <a:chExt cx="485" cy="635"/>
            </a:xfrm>
          </p:grpSpPr>
          <p:grpSp>
            <p:nvGrpSpPr>
              <p:cNvPr id="4" name="Group 37"/>
              <p:cNvGrpSpPr>
                <a:grpSpLocks/>
              </p:cNvGrpSpPr>
              <p:nvPr/>
            </p:nvGrpSpPr>
            <p:grpSpPr bwMode="auto">
              <a:xfrm>
                <a:off x="3923" y="1797"/>
                <a:ext cx="380" cy="635"/>
                <a:chOff x="975" y="2795"/>
                <a:chExt cx="244" cy="483"/>
              </a:xfrm>
            </p:grpSpPr>
            <p:pic>
              <p:nvPicPr>
                <p:cNvPr id="167941" name="Picture 38" descr="MC900435242[1]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975" y="2795"/>
                  <a:ext cx="244" cy="4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67942" name="AutoShape 39"/>
                <p:cNvSpPr>
                  <a:spLocks noChangeArrowheads="1"/>
                </p:cNvSpPr>
                <p:nvPr/>
              </p:nvSpPr>
              <p:spPr bwMode="auto">
                <a:xfrm>
                  <a:off x="975" y="2795"/>
                  <a:ext cx="91" cy="181"/>
                </a:xfrm>
                <a:prstGeom prst="flowChartMagneticDisk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CH"/>
                </a:p>
              </p:txBody>
            </p:sp>
          </p:grpSp>
          <p:sp>
            <p:nvSpPr>
              <p:cNvPr id="167943" name="Text Box 7"/>
              <p:cNvSpPr txBox="1">
                <a:spLocks noChangeArrowheads="1"/>
              </p:cNvSpPr>
              <p:nvPr/>
            </p:nvSpPr>
            <p:spPr bwMode="auto">
              <a:xfrm>
                <a:off x="3878" y="2205"/>
                <a:ext cx="485" cy="15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fr-CH" sz="1000" b="1">
                    <a:solidFill>
                      <a:schemeClr val="bg1"/>
                    </a:solidFill>
                  </a:rPr>
                  <a:t>UPU IFS</a:t>
                </a:r>
                <a:endParaRPr lang="fr-FR" sz="1000" b="1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5" name="Group 8"/>
            <p:cNvGrpSpPr>
              <a:grpSpLocks/>
            </p:cNvGrpSpPr>
            <p:nvPr/>
          </p:nvGrpSpPr>
          <p:grpSpPr bwMode="auto">
            <a:xfrm>
              <a:off x="1046" y="2237"/>
              <a:ext cx="485" cy="635"/>
              <a:chOff x="3878" y="1797"/>
              <a:chExt cx="485" cy="635"/>
            </a:xfrm>
          </p:grpSpPr>
          <p:grpSp>
            <p:nvGrpSpPr>
              <p:cNvPr id="6" name="Group 37"/>
              <p:cNvGrpSpPr>
                <a:grpSpLocks/>
              </p:cNvGrpSpPr>
              <p:nvPr/>
            </p:nvGrpSpPr>
            <p:grpSpPr bwMode="auto">
              <a:xfrm>
                <a:off x="3923" y="1797"/>
                <a:ext cx="380" cy="635"/>
                <a:chOff x="975" y="2795"/>
                <a:chExt cx="244" cy="483"/>
              </a:xfrm>
            </p:grpSpPr>
            <p:pic>
              <p:nvPicPr>
                <p:cNvPr id="167946" name="Picture 38" descr="MC900435242[1]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975" y="2795"/>
                  <a:ext cx="244" cy="4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67947" name="AutoShape 39"/>
                <p:cNvSpPr>
                  <a:spLocks noChangeArrowheads="1"/>
                </p:cNvSpPr>
                <p:nvPr/>
              </p:nvSpPr>
              <p:spPr bwMode="auto">
                <a:xfrm>
                  <a:off x="975" y="2795"/>
                  <a:ext cx="91" cy="181"/>
                </a:xfrm>
                <a:prstGeom prst="flowChartMagneticDisk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CH"/>
                </a:p>
              </p:txBody>
            </p:sp>
          </p:grpSp>
          <p:sp>
            <p:nvSpPr>
              <p:cNvPr id="167948" name="Text Box 12"/>
              <p:cNvSpPr txBox="1">
                <a:spLocks noChangeArrowheads="1"/>
              </p:cNvSpPr>
              <p:nvPr/>
            </p:nvSpPr>
            <p:spPr bwMode="auto">
              <a:xfrm>
                <a:off x="3878" y="2205"/>
                <a:ext cx="485" cy="15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fr-CH" sz="1000" b="1">
                    <a:solidFill>
                      <a:schemeClr val="bg1"/>
                    </a:solidFill>
                  </a:rPr>
                  <a:t>UPU IFS</a:t>
                </a:r>
                <a:endParaRPr lang="fr-FR" sz="1000" b="1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7" name="Group 13"/>
            <p:cNvGrpSpPr>
              <a:grpSpLocks/>
            </p:cNvGrpSpPr>
            <p:nvPr/>
          </p:nvGrpSpPr>
          <p:grpSpPr bwMode="auto">
            <a:xfrm>
              <a:off x="1499" y="2650"/>
              <a:ext cx="751" cy="1111"/>
              <a:chOff x="1499" y="2650"/>
              <a:chExt cx="751" cy="1111"/>
            </a:xfrm>
          </p:grpSpPr>
          <p:pic>
            <p:nvPicPr>
              <p:cNvPr id="167950" name="Picture 14" descr="MC900441735[1]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499" y="2650"/>
                <a:ext cx="751" cy="1111"/>
              </a:xfrm>
              <a:prstGeom prst="rect">
                <a:avLst/>
              </a:prstGeom>
              <a:noFill/>
            </p:spPr>
          </p:pic>
          <p:sp>
            <p:nvSpPr>
              <p:cNvPr id="167951" name="Text Box 15"/>
              <p:cNvSpPr txBox="1">
                <a:spLocks noChangeArrowheads="1"/>
              </p:cNvSpPr>
              <p:nvPr/>
            </p:nvSpPr>
            <p:spPr bwMode="auto">
              <a:xfrm rot="3548194">
                <a:off x="1566" y="3052"/>
                <a:ext cx="525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fr-CH" sz="1000" b="1"/>
                  <a:t>MONORD</a:t>
                </a:r>
                <a:endParaRPr lang="fr-FR" sz="1000" b="1"/>
              </a:p>
            </p:txBody>
          </p:sp>
        </p:grpSp>
      </p:grpSp>
      <p:sp>
        <p:nvSpPr>
          <p:cNvPr id="167952" name="Rectangle 2"/>
          <p:cNvSpPr>
            <a:spLocks noChangeArrowheads="1"/>
          </p:cNvSpPr>
          <p:nvPr/>
        </p:nvSpPr>
        <p:spPr bwMode="auto">
          <a:xfrm>
            <a:off x="179388" y="1412875"/>
            <a:ext cx="8964612" cy="544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58825" lvl="1" indent="-331788">
              <a:lnSpc>
                <a:spcPct val="140000"/>
              </a:lnSpc>
              <a:spcBef>
                <a:spcPct val="20000"/>
              </a:spcBef>
              <a:tabLst>
                <a:tab pos="542925" algn="l"/>
                <a:tab pos="809625" algn="l"/>
              </a:tabLst>
            </a:pPr>
            <a:r>
              <a:rPr lang="es-UY" sz="2000" b="1" dirty="0" smtClean="0">
                <a:solidFill>
                  <a:srgbClr val="000099"/>
                </a:solidFill>
              </a:rPr>
              <a:t>Cuando el Operador recibe el envío físico…</a:t>
            </a:r>
          </a:p>
          <a:p>
            <a:pPr marL="758825" lvl="1" indent="-331788">
              <a:lnSpc>
                <a:spcPct val="140000"/>
              </a:lnSpc>
              <a:spcBef>
                <a:spcPct val="20000"/>
              </a:spcBef>
              <a:tabLst>
                <a:tab pos="542925" algn="l"/>
                <a:tab pos="809625" algn="l"/>
              </a:tabLst>
            </a:pPr>
            <a:r>
              <a:rPr lang="es-UY" sz="2000" b="1" dirty="0" smtClean="0">
                <a:solidFill>
                  <a:srgbClr val="000099"/>
                </a:solidFill>
              </a:rPr>
              <a:t>							…es vinculado (por escaneo) con la 						   declaración electrónica y un </a:t>
            </a:r>
            <a:br>
              <a:rPr lang="es-UY" sz="2000" b="1" dirty="0" smtClean="0">
                <a:solidFill>
                  <a:srgbClr val="000099"/>
                </a:solidFill>
              </a:rPr>
            </a:br>
            <a:r>
              <a:rPr lang="es-UY" sz="2000" b="1" dirty="0" smtClean="0">
                <a:solidFill>
                  <a:srgbClr val="000099"/>
                </a:solidFill>
              </a:rPr>
              <a:t>					   pre-aviso electrónico es enviado…</a:t>
            </a:r>
          </a:p>
          <a:p>
            <a:pPr marL="758825" lvl="1" indent="-331788">
              <a:lnSpc>
                <a:spcPct val="140000"/>
              </a:lnSpc>
              <a:spcBef>
                <a:spcPct val="20000"/>
              </a:spcBef>
              <a:tabLst>
                <a:tab pos="542925" algn="l"/>
                <a:tab pos="809625" algn="l"/>
              </a:tabLst>
            </a:pPr>
            <a:endParaRPr lang="es-UY" sz="2000" b="1" dirty="0" smtClean="0">
              <a:solidFill>
                <a:srgbClr val="000099"/>
              </a:solidFill>
            </a:endParaRPr>
          </a:p>
          <a:p>
            <a:pPr marL="758825" lvl="1" indent="-331788">
              <a:lnSpc>
                <a:spcPct val="140000"/>
              </a:lnSpc>
              <a:spcBef>
                <a:spcPct val="20000"/>
              </a:spcBef>
              <a:tabLst>
                <a:tab pos="542925" algn="l"/>
                <a:tab pos="809625" algn="l"/>
              </a:tabLst>
            </a:pPr>
            <a:r>
              <a:rPr lang="es-UY" sz="2000" b="1" dirty="0" smtClean="0">
                <a:solidFill>
                  <a:srgbClr val="000099"/>
                </a:solidFill>
              </a:rPr>
              <a:t>							    …una copia posiblemente a la aduana</a:t>
            </a:r>
            <a:br>
              <a:rPr lang="es-UY" sz="2000" b="1" dirty="0" smtClean="0">
                <a:solidFill>
                  <a:srgbClr val="000099"/>
                </a:solidFill>
              </a:rPr>
            </a:br>
            <a:r>
              <a:rPr lang="es-UY" sz="2000" b="1" dirty="0" smtClean="0">
                <a:solidFill>
                  <a:srgbClr val="000099"/>
                </a:solidFill>
              </a:rPr>
              <a:t>						</a:t>
            </a:r>
            <a:r>
              <a:rPr lang="es-UY" sz="1200" b="1" dirty="0" smtClean="0">
                <a:solidFill>
                  <a:srgbClr val="000099"/>
                </a:solidFill>
              </a:rPr>
              <a:t>(para cierto tipo de mercadería)</a:t>
            </a:r>
            <a:endParaRPr lang="es-UY" sz="2000" b="1" dirty="0" smtClean="0">
              <a:solidFill>
                <a:srgbClr val="000099"/>
              </a:solidFill>
            </a:endParaRPr>
          </a:p>
          <a:p>
            <a:pPr marL="758825" lvl="1" indent="-331788">
              <a:lnSpc>
                <a:spcPct val="140000"/>
              </a:lnSpc>
              <a:spcBef>
                <a:spcPct val="20000"/>
              </a:spcBef>
              <a:tabLst>
                <a:tab pos="542925" algn="l"/>
                <a:tab pos="809625" algn="l"/>
              </a:tabLst>
            </a:pPr>
            <a:r>
              <a:rPr lang="es-UY" sz="2000" b="1" dirty="0" smtClean="0">
                <a:solidFill>
                  <a:srgbClr val="000099"/>
                </a:solidFill>
              </a:rPr>
              <a:t>								….al Operador de destino</a:t>
            </a:r>
            <a:endParaRPr lang="es-UY" sz="1200" b="1" dirty="0" smtClean="0">
              <a:solidFill>
                <a:srgbClr val="000099"/>
              </a:solidFill>
            </a:endParaRPr>
          </a:p>
          <a:p>
            <a:pPr marL="758825" lvl="1" indent="-331788">
              <a:spcBef>
                <a:spcPct val="20000"/>
              </a:spcBef>
              <a:tabLst>
                <a:tab pos="542925" algn="l"/>
                <a:tab pos="809625" algn="l"/>
              </a:tabLst>
            </a:pPr>
            <a:r>
              <a:rPr lang="es-UY" sz="2000" b="1" dirty="0" smtClean="0">
                <a:solidFill>
                  <a:srgbClr val="000099"/>
                </a:solidFill>
              </a:rPr>
              <a:t>…posiblemente el </a:t>
            </a:r>
          </a:p>
          <a:p>
            <a:pPr marL="758825" lvl="1" indent="-331788">
              <a:spcBef>
                <a:spcPct val="20000"/>
              </a:spcBef>
              <a:tabLst>
                <a:tab pos="542925" algn="l"/>
                <a:tab pos="809625" algn="l"/>
              </a:tabLst>
            </a:pPr>
            <a:r>
              <a:rPr lang="es-UY" sz="2000" b="1" dirty="0" smtClean="0">
                <a:solidFill>
                  <a:srgbClr val="000099"/>
                </a:solidFill>
              </a:rPr>
              <a:t>pago se realiza</a:t>
            </a:r>
          </a:p>
          <a:p>
            <a:pPr marL="758825" lvl="1" indent="-331788">
              <a:spcBef>
                <a:spcPct val="20000"/>
              </a:spcBef>
              <a:tabLst>
                <a:tab pos="542925" algn="l"/>
                <a:tab pos="809625" algn="l"/>
              </a:tabLst>
            </a:pPr>
            <a:r>
              <a:rPr lang="es-UY" sz="2000" b="1" dirty="0" smtClean="0">
                <a:solidFill>
                  <a:srgbClr val="000099"/>
                </a:solidFill>
              </a:rPr>
              <a:t>en paralelo</a:t>
            </a:r>
            <a:endParaRPr lang="es-UY" sz="2000" b="1" dirty="0">
              <a:solidFill>
                <a:srgbClr val="000099"/>
              </a:solidFill>
            </a:endParaRPr>
          </a:p>
        </p:txBody>
      </p:sp>
      <p:pic>
        <p:nvPicPr>
          <p:cNvPr id="167953" name="Picture 43" descr="P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47813" y="2205038"/>
            <a:ext cx="1530350" cy="141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Group 18"/>
          <p:cNvGrpSpPr>
            <a:grpSpLocks/>
          </p:cNvGrpSpPr>
          <p:nvPr/>
        </p:nvGrpSpPr>
        <p:grpSpPr bwMode="auto">
          <a:xfrm>
            <a:off x="2841634" y="2865438"/>
            <a:ext cx="1138239" cy="1008062"/>
            <a:chOff x="3878" y="1797"/>
            <a:chExt cx="717" cy="635"/>
          </a:xfrm>
        </p:grpSpPr>
        <p:grpSp>
          <p:nvGrpSpPr>
            <p:cNvPr id="9" name="Group 37"/>
            <p:cNvGrpSpPr>
              <a:grpSpLocks/>
            </p:cNvGrpSpPr>
            <p:nvPr/>
          </p:nvGrpSpPr>
          <p:grpSpPr bwMode="auto">
            <a:xfrm>
              <a:off x="3923" y="1797"/>
              <a:ext cx="380" cy="635"/>
              <a:chOff x="975" y="2795"/>
              <a:chExt cx="244" cy="483"/>
            </a:xfrm>
          </p:grpSpPr>
          <p:pic>
            <p:nvPicPr>
              <p:cNvPr id="167956" name="Picture 38" descr="MC900435242[1]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975" y="2795"/>
                <a:ext cx="244" cy="48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67957" name="AutoShape 39"/>
              <p:cNvSpPr>
                <a:spLocks noChangeArrowheads="1"/>
              </p:cNvSpPr>
              <p:nvPr/>
            </p:nvSpPr>
            <p:spPr bwMode="auto">
              <a:xfrm>
                <a:off x="975" y="2795"/>
                <a:ext cx="91" cy="181"/>
              </a:xfrm>
              <a:prstGeom prst="flowChartMagneticDisk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CH"/>
              </a:p>
            </p:txBody>
          </p:sp>
        </p:grpSp>
        <p:sp>
          <p:nvSpPr>
            <p:cNvPr id="167958" name="Text Box 22"/>
            <p:cNvSpPr txBox="1">
              <a:spLocks noChangeArrowheads="1"/>
            </p:cNvSpPr>
            <p:nvPr/>
          </p:nvSpPr>
          <p:spPr bwMode="auto">
            <a:xfrm>
              <a:off x="3878" y="2205"/>
              <a:ext cx="717" cy="155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CH" sz="1000" b="1" dirty="0">
                  <a:solidFill>
                    <a:schemeClr val="bg1"/>
                  </a:solidFill>
                </a:rPr>
                <a:t>UPU </a:t>
              </a:r>
              <a:r>
                <a:rPr lang="fr-CH" sz="1000" b="1" dirty="0" smtClean="0">
                  <a:solidFill>
                    <a:schemeClr val="bg1"/>
                  </a:solidFill>
                </a:rPr>
                <a:t>CDS</a:t>
              </a:r>
              <a:r>
                <a:rPr lang="fr-CH" sz="1000" b="1" dirty="0" smtClean="0">
                  <a:solidFill>
                    <a:schemeClr val="bg1"/>
                  </a:solidFill>
                  <a:sym typeface="Wingdings" pitchFamily="2" charset="2"/>
                </a:rPr>
                <a:t></a:t>
              </a:r>
              <a:r>
                <a:rPr lang="fr-CH" sz="1000" b="1" dirty="0" smtClean="0">
                  <a:solidFill>
                    <a:schemeClr val="bg1"/>
                  </a:solidFill>
                </a:rPr>
                <a:t> </a:t>
              </a:r>
              <a:r>
                <a:rPr lang="fr-CH" sz="1000" b="1" dirty="0">
                  <a:solidFill>
                    <a:schemeClr val="bg1"/>
                  </a:solidFill>
                </a:rPr>
                <a:t>IPS</a:t>
              </a:r>
              <a:endParaRPr lang="fr-FR" sz="1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0" name="Group 23"/>
          <p:cNvGrpSpPr>
            <a:grpSpLocks/>
          </p:cNvGrpSpPr>
          <p:nvPr/>
        </p:nvGrpSpPr>
        <p:grpSpPr bwMode="auto">
          <a:xfrm>
            <a:off x="250825" y="2492375"/>
            <a:ext cx="1728788" cy="1009650"/>
            <a:chOff x="158" y="1570"/>
            <a:chExt cx="1089" cy="636"/>
          </a:xfrm>
        </p:grpSpPr>
        <p:pic>
          <p:nvPicPr>
            <p:cNvPr id="167960" name="Picture 24" descr="MC900233080[1]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58" y="1570"/>
              <a:ext cx="577" cy="636"/>
            </a:xfrm>
            <a:prstGeom prst="rect">
              <a:avLst/>
            </a:prstGeom>
            <a:noFill/>
          </p:spPr>
        </p:pic>
        <p:sp>
          <p:nvSpPr>
            <p:cNvPr id="167961" name="Freeform 25"/>
            <p:cNvSpPr>
              <a:spLocks/>
            </p:cNvSpPr>
            <p:nvPr/>
          </p:nvSpPr>
          <p:spPr bwMode="auto">
            <a:xfrm>
              <a:off x="716" y="1570"/>
              <a:ext cx="531" cy="635"/>
            </a:xfrm>
            <a:custGeom>
              <a:avLst/>
              <a:gdLst/>
              <a:ahLst/>
              <a:cxnLst>
                <a:cxn ang="0">
                  <a:pos x="499" y="408"/>
                </a:cxn>
                <a:cxn ang="0">
                  <a:pos x="0" y="589"/>
                </a:cxn>
                <a:cxn ang="0">
                  <a:pos x="0" y="0"/>
                </a:cxn>
                <a:cxn ang="0">
                  <a:pos x="499" y="408"/>
                </a:cxn>
              </a:cxnLst>
              <a:rect l="0" t="0" r="r" b="b"/>
              <a:pathLst>
                <a:path w="499" h="589">
                  <a:moveTo>
                    <a:pt x="499" y="408"/>
                  </a:moveTo>
                  <a:lnTo>
                    <a:pt x="0" y="589"/>
                  </a:lnTo>
                  <a:lnTo>
                    <a:pt x="0" y="0"/>
                  </a:lnTo>
                  <a:lnTo>
                    <a:pt x="499" y="408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" name="Group 26"/>
          <p:cNvGrpSpPr>
            <a:grpSpLocks/>
          </p:cNvGrpSpPr>
          <p:nvPr/>
        </p:nvGrpSpPr>
        <p:grpSpPr bwMode="auto">
          <a:xfrm>
            <a:off x="4397375" y="2505075"/>
            <a:ext cx="4351089" cy="2074863"/>
            <a:chOff x="2402" y="1578"/>
            <a:chExt cx="2459" cy="1307"/>
          </a:xfrm>
        </p:grpSpPr>
        <p:grpSp>
          <p:nvGrpSpPr>
            <p:cNvPr id="12" name="Group 27"/>
            <p:cNvGrpSpPr>
              <a:grpSpLocks/>
            </p:cNvGrpSpPr>
            <p:nvPr/>
          </p:nvGrpSpPr>
          <p:grpSpPr bwMode="auto">
            <a:xfrm>
              <a:off x="4465" y="2008"/>
              <a:ext cx="396" cy="472"/>
              <a:chOff x="3288" y="3249"/>
              <a:chExt cx="681" cy="680"/>
            </a:xfrm>
          </p:grpSpPr>
          <p:sp>
            <p:nvSpPr>
              <p:cNvPr id="167964" name="AutoShape 28"/>
              <p:cNvSpPr>
                <a:spLocks noChangeAspect="1" noChangeArrowheads="1" noTextEdit="1"/>
              </p:cNvSpPr>
              <p:nvPr/>
            </p:nvSpPr>
            <p:spPr bwMode="auto">
              <a:xfrm>
                <a:off x="3288" y="3249"/>
                <a:ext cx="681" cy="6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7965" name="Freeform 29"/>
              <p:cNvSpPr>
                <a:spLocks/>
              </p:cNvSpPr>
              <p:nvPr/>
            </p:nvSpPr>
            <p:spPr bwMode="auto">
              <a:xfrm>
                <a:off x="3314" y="3257"/>
                <a:ext cx="630" cy="666"/>
              </a:xfrm>
              <a:custGeom>
                <a:avLst/>
                <a:gdLst/>
                <a:ahLst/>
                <a:cxnLst>
                  <a:cxn ang="0">
                    <a:pos x="2340" y="4249"/>
                  </a:cxn>
                  <a:cxn ang="0">
                    <a:pos x="2602" y="4203"/>
                  </a:cxn>
                  <a:cxn ang="0">
                    <a:pos x="2853" y="4129"/>
                  </a:cxn>
                  <a:cxn ang="0">
                    <a:pos x="3091" y="4025"/>
                  </a:cxn>
                  <a:cxn ang="0">
                    <a:pos x="3315" y="3895"/>
                  </a:cxn>
                  <a:cxn ang="0">
                    <a:pos x="3519" y="3736"/>
                  </a:cxn>
                  <a:cxn ang="0">
                    <a:pos x="3701" y="3559"/>
                  </a:cxn>
                  <a:cxn ang="0">
                    <a:pos x="3863" y="3357"/>
                  </a:cxn>
                  <a:cxn ang="0">
                    <a:pos x="4000" y="3139"/>
                  </a:cxn>
                  <a:cxn ang="0">
                    <a:pos x="4108" y="2903"/>
                  </a:cxn>
                  <a:cxn ang="0">
                    <a:pos x="4190" y="2656"/>
                  </a:cxn>
                  <a:cxn ang="0">
                    <a:pos x="4239" y="2394"/>
                  </a:cxn>
                  <a:cxn ang="0">
                    <a:pos x="4260" y="2124"/>
                  </a:cxn>
                  <a:cxn ang="0">
                    <a:pos x="4239" y="1850"/>
                  </a:cxn>
                  <a:cxn ang="0">
                    <a:pos x="4190" y="1587"/>
                  </a:cxn>
                  <a:cxn ang="0">
                    <a:pos x="4108" y="1336"/>
                  </a:cxn>
                  <a:cxn ang="0">
                    <a:pos x="4000" y="1103"/>
                  </a:cxn>
                  <a:cxn ang="0">
                    <a:pos x="3863" y="884"/>
                  </a:cxn>
                  <a:cxn ang="0">
                    <a:pos x="3701" y="683"/>
                  </a:cxn>
                  <a:cxn ang="0">
                    <a:pos x="3519" y="504"/>
                  </a:cxn>
                  <a:cxn ang="0">
                    <a:pos x="3315" y="348"/>
                  </a:cxn>
                  <a:cxn ang="0">
                    <a:pos x="3091" y="215"/>
                  </a:cxn>
                  <a:cxn ang="0">
                    <a:pos x="2853" y="112"/>
                  </a:cxn>
                  <a:cxn ang="0">
                    <a:pos x="2602" y="36"/>
                  </a:cxn>
                  <a:cxn ang="0">
                    <a:pos x="2340" y="0"/>
                  </a:cxn>
                  <a:cxn ang="0">
                    <a:pos x="2068" y="0"/>
                  </a:cxn>
                  <a:cxn ang="0">
                    <a:pos x="1796" y="8"/>
                  </a:cxn>
                  <a:cxn ang="0">
                    <a:pos x="1536" y="65"/>
                  </a:cxn>
                  <a:cxn ang="0">
                    <a:pos x="1291" y="152"/>
                  </a:cxn>
                  <a:cxn ang="0">
                    <a:pos x="1059" y="266"/>
                  </a:cxn>
                  <a:cxn ang="0">
                    <a:pos x="844" y="407"/>
                  </a:cxn>
                  <a:cxn ang="0">
                    <a:pos x="648" y="574"/>
                  </a:cxn>
                  <a:cxn ang="0">
                    <a:pos x="473" y="762"/>
                  </a:cxn>
                  <a:cxn ang="0">
                    <a:pos x="321" y="968"/>
                  </a:cxn>
                  <a:cxn ang="0">
                    <a:pos x="196" y="1194"/>
                  </a:cxn>
                  <a:cxn ang="0">
                    <a:pos x="97" y="1435"/>
                  </a:cxn>
                  <a:cxn ang="0">
                    <a:pos x="29" y="1692"/>
                  </a:cxn>
                  <a:cxn ang="0">
                    <a:pos x="0" y="1956"/>
                  </a:cxn>
                  <a:cxn ang="0">
                    <a:pos x="0" y="2230"/>
                  </a:cxn>
                  <a:cxn ang="0">
                    <a:pos x="17" y="2500"/>
                  </a:cxn>
                  <a:cxn ang="0">
                    <a:pos x="82" y="2757"/>
                  </a:cxn>
                  <a:cxn ang="0">
                    <a:pos x="173" y="3000"/>
                  </a:cxn>
                  <a:cxn ang="0">
                    <a:pos x="293" y="3228"/>
                  </a:cxn>
                  <a:cxn ang="0">
                    <a:pos x="441" y="3441"/>
                  </a:cxn>
                  <a:cxn ang="0">
                    <a:pos x="612" y="3635"/>
                  </a:cxn>
                  <a:cxn ang="0">
                    <a:pos x="804" y="3802"/>
                  </a:cxn>
                  <a:cxn ang="0">
                    <a:pos x="1013" y="3951"/>
                  </a:cxn>
                  <a:cxn ang="0">
                    <a:pos x="1241" y="4070"/>
                  </a:cxn>
                  <a:cxn ang="0">
                    <a:pos x="1487" y="4163"/>
                  </a:cxn>
                  <a:cxn ang="0">
                    <a:pos x="1743" y="4226"/>
                  </a:cxn>
                  <a:cxn ang="0">
                    <a:pos x="2011" y="4257"/>
                  </a:cxn>
                </a:cxnLst>
                <a:rect l="0" t="0" r="r" b="b"/>
                <a:pathLst>
                  <a:path w="4260" h="4262">
                    <a:moveTo>
                      <a:pt x="2123" y="4262"/>
                    </a:moveTo>
                    <a:lnTo>
                      <a:pt x="2177" y="4260"/>
                    </a:lnTo>
                    <a:lnTo>
                      <a:pt x="2232" y="4257"/>
                    </a:lnTo>
                    <a:lnTo>
                      <a:pt x="2285" y="4253"/>
                    </a:lnTo>
                    <a:lnTo>
                      <a:pt x="2340" y="4249"/>
                    </a:lnTo>
                    <a:lnTo>
                      <a:pt x="2393" y="4241"/>
                    </a:lnTo>
                    <a:lnTo>
                      <a:pt x="2447" y="4236"/>
                    </a:lnTo>
                    <a:lnTo>
                      <a:pt x="2498" y="4226"/>
                    </a:lnTo>
                    <a:lnTo>
                      <a:pt x="2551" y="4219"/>
                    </a:lnTo>
                    <a:lnTo>
                      <a:pt x="2602" y="4203"/>
                    </a:lnTo>
                    <a:lnTo>
                      <a:pt x="2654" y="4192"/>
                    </a:lnTo>
                    <a:lnTo>
                      <a:pt x="2705" y="4177"/>
                    </a:lnTo>
                    <a:lnTo>
                      <a:pt x="2756" y="4163"/>
                    </a:lnTo>
                    <a:lnTo>
                      <a:pt x="2804" y="4146"/>
                    </a:lnTo>
                    <a:lnTo>
                      <a:pt x="2853" y="4129"/>
                    </a:lnTo>
                    <a:lnTo>
                      <a:pt x="2903" y="4110"/>
                    </a:lnTo>
                    <a:lnTo>
                      <a:pt x="2952" y="4091"/>
                    </a:lnTo>
                    <a:lnTo>
                      <a:pt x="3000" y="4070"/>
                    </a:lnTo>
                    <a:lnTo>
                      <a:pt x="3045" y="4048"/>
                    </a:lnTo>
                    <a:lnTo>
                      <a:pt x="3091" y="4025"/>
                    </a:lnTo>
                    <a:lnTo>
                      <a:pt x="3139" y="4002"/>
                    </a:lnTo>
                    <a:lnTo>
                      <a:pt x="3182" y="3975"/>
                    </a:lnTo>
                    <a:lnTo>
                      <a:pt x="3228" y="3951"/>
                    </a:lnTo>
                    <a:lnTo>
                      <a:pt x="3272" y="3922"/>
                    </a:lnTo>
                    <a:lnTo>
                      <a:pt x="3315" y="3895"/>
                    </a:lnTo>
                    <a:lnTo>
                      <a:pt x="3357" y="3865"/>
                    </a:lnTo>
                    <a:lnTo>
                      <a:pt x="3399" y="3835"/>
                    </a:lnTo>
                    <a:lnTo>
                      <a:pt x="3439" y="3802"/>
                    </a:lnTo>
                    <a:lnTo>
                      <a:pt x="3481" y="3772"/>
                    </a:lnTo>
                    <a:lnTo>
                      <a:pt x="3519" y="3736"/>
                    </a:lnTo>
                    <a:lnTo>
                      <a:pt x="3557" y="3703"/>
                    </a:lnTo>
                    <a:lnTo>
                      <a:pt x="3595" y="3667"/>
                    </a:lnTo>
                    <a:lnTo>
                      <a:pt x="3633" y="3635"/>
                    </a:lnTo>
                    <a:lnTo>
                      <a:pt x="3667" y="3597"/>
                    </a:lnTo>
                    <a:lnTo>
                      <a:pt x="3701" y="3559"/>
                    </a:lnTo>
                    <a:lnTo>
                      <a:pt x="3734" y="3519"/>
                    </a:lnTo>
                    <a:lnTo>
                      <a:pt x="3770" y="3483"/>
                    </a:lnTo>
                    <a:lnTo>
                      <a:pt x="3800" y="3441"/>
                    </a:lnTo>
                    <a:lnTo>
                      <a:pt x="3832" y="3399"/>
                    </a:lnTo>
                    <a:lnTo>
                      <a:pt x="3863" y="3357"/>
                    </a:lnTo>
                    <a:lnTo>
                      <a:pt x="3893" y="3317"/>
                    </a:lnTo>
                    <a:lnTo>
                      <a:pt x="3920" y="3274"/>
                    </a:lnTo>
                    <a:lnTo>
                      <a:pt x="3948" y="3228"/>
                    </a:lnTo>
                    <a:lnTo>
                      <a:pt x="3973" y="3184"/>
                    </a:lnTo>
                    <a:lnTo>
                      <a:pt x="4000" y="3139"/>
                    </a:lnTo>
                    <a:lnTo>
                      <a:pt x="4022" y="3093"/>
                    </a:lnTo>
                    <a:lnTo>
                      <a:pt x="4045" y="3048"/>
                    </a:lnTo>
                    <a:lnTo>
                      <a:pt x="4066" y="3000"/>
                    </a:lnTo>
                    <a:lnTo>
                      <a:pt x="4089" y="2952"/>
                    </a:lnTo>
                    <a:lnTo>
                      <a:pt x="4108" y="2903"/>
                    </a:lnTo>
                    <a:lnTo>
                      <a:pt x="4127" y="2856"/>
                    </a:lnTo>
                    <a:lnTo>
                      <a:pt x="4144" y="2804"/>
                    </a:lnTo>
                    <a:lnTo>
                      <a:pt x="4161" y="2757"/>
                    </a:lnTo>
                    <a:lnTo>
                      <a:pt x="4175" y="2705"/>
                    </a:lnTo>
                    <a:lnTo>
                      <a:pt x="4190" y="2656"/>
                    </a:lnTo>
                    <a:lnTo>
                      <a:pt x="4201" y="2603"/>
                    </a:lnTo>
                    <a:lnTo>
                      <a:pt x="4214" y="2551"/>
                    </a:lnTo>
                    <a:lnTo>
                      <a:pt x="4224" y="2500"/>
                    </a:lnTo>
                    <a:lnTo>
                      <a:pt x="4234" y="2447"/>
                    </a:lnTo>
                    <a:lnTo>
                      <a:pt x="4239" y="2394"/>
                    </a:lnTo>
                    <a:lnTo>
                      <a:pt x="4247" y="2340"/>
                    </a:lnTo>
                    <a:lnTo>
                      <a:pt x="4251" y="2285"/>
                    </a:lnTo>
                    <a:lnTo>
                      <a:pt x="4254" y="2230"/>
                    </a:lnTo>
                    <a:lnTo>
                      <a:pt x="4258" y="2177"/>
                    </a:lnTo>
                    <a:lnTo>
                      <a:pt x="4260" y="2124"/>
                    </a:lnTo>
                    <a:lnTo>
                      <a:pt x="4258" y="2067"/>
                    </a:lnTo>
                    <a:lnTo>
                      <a:pt x="4254" y="2011"/>
                    </a:lnTo>
                    <a:lnTo>
                      <a:pt x="4251" y="1956"/>
                    </a:lnTo>
                    <a:lnTo>
                      <a:pt x="4247" y="1903"/>
                    </a:lnTo>
                    <a:lnTo>
                      <a:pt x="4239" y="1850"/>
                    </a:lnTo>
                    <a:lnTo>
                      <a:pt x="4234" y="1797"/>
                    </a:lnTo>
                    <a:lnTo>
                      <a:pt x="4224" y="1743"/>
                    </a:lnTo>
                    <a:lnTo>
                      <a:pt x="4214" y="1692"/>
                    </a:lnTo>
                    <a:lnTo>
                      <a:pt x="4201" y="1639"/>
                    </a:lnTo>
                    <a:lnTo>
                      <a:pt x="4190" y="1587"/>
                    </a:lnTo>
                    <a:lnTo>
                      <a:pt x="4175" y="1536"/>
                    </a:lnTo>
                    <a:lnTo>
                      <a:pt x="4161" y="1487"/>
                    </a:lnTo>
                    <a:lnTo>
                      <a:pt x="4144" y="1435"/>
                    </a:lnTo>
                    <a:lnTo>
                      <a:pt x="4127" y="1386"/>
                    </a:lnTo>
                    <a:lnTo>
                      <a:pt x="4108" y="1336"/>
                    </a:lnTo>
                    <a:lnTo>
                      <a:pt x="4089" y="1291"/>
                    </a:lnTo>
                    <a:lnTo>
                      <a:pt x="4066" y="1241"/>
                    </a:lnTo>
                    <a:lnTo>
                      <a:pt x="4045" y="1194"/>
                    </a:lnTo>
                    <a:lnTo>
                      <a:pt x="4022" y="1148"/>
                    </a:lnTo>
                    <a:lnTo>
                      <a:pt x="4000" y="1103"/>
                    </a:lnTo>
                    <a:lnTo>
                      <a:pt x="3973" y="1057"/>
                    </a:lnTo>
                    <a:lnTo>
                      <a:pt x="3948" y="1011"/>
                    </a:lnTo>
                    <a:lnTo>
                      <a:pt x="3920" y="968"/>
                    </a:lnTo>
                    <a:lnTo>
                      <a:pt x="3893" y="928"/>
                    </a:lnTo>
                    <a:lnTo>
                      <a:pt x="3863" y="884"/>
                    </a:lnTo>
                    <a:lnTo>
                      <a:pt x="3832" y="842"/>
                    </a:lnTo>
                    <a:lnTo>
                      <a:pt x="3800" y="802"/>
                    </a:lnTo>
                    <a:lnTo>
                      <a:pt x="3770" y="762"/>
                    </a:lnTo>
                    <a:lnTo>
                      <a:pt x="3734" y="721"/>
                    </a:lnTo>
                    <a:lnTo>
                      <a:pt x="3701" y="683"/>
                    </a:lnTo>
                    <a:lnTo>
                      <a:pt x="3667" y="646"/>
                    </a:lnTo>
                    <a:lnTo>
                      <a:pt x="3633" y="610"/>
                    </a:lnTo>
                    <a:lnTo>
                      <a:pt x="3595" y="574"/>
                    </a:lnTo>
                    <a:lnTo>
                      <a:pt x="3557" y="538"/>
                    </a:lnTo>
                    <a:lnTo>
                      <a:pt x="3519" y="504"/>
                    </a:lnTo>
                    <a:lnTo>
                      <a:pt x="3481" y="471"/>
                    </a:lnTo>
                    <a:lnTo>
                      <a:pt x="3439" y="437"/>
                    </a:lnTo>
                    <a:lnTo>
                      <a:pt x="3399" y="407"/>
                    </a:lnTo>
                    <a:lnTo>
                      <a:pt x="3357" y="376"/>
                    </a:lnTo>
                    <a:lnTo>
                      <a:pt x="3315" y="348"/>
                    </a:lnTo>
                    <a:lnTo>
                      <a:pt x="3272" y="317"/>
                    </a:lnTo>
                    <a:lnTo>
                      <a:pt x="3228" y="293"/>
                    </a:lnTo>
                    <a:lnTo>
                      <a:pt x="3182" y="266"/>
                    </a:lnTo>
                    <a:lnTo>
                      <a:pt x="3139" y="241"/>
                    </a:lnTo>
                    <a:lnTo>
                      <a:pt x="3091" y="215"/>
                    </a:lnTo>
                    <a:lnTo>
                      <a:pt x="3045" y="194"/>
                    </a:lnTo>
                    <a:lnTo>
                      <a:pt x="3000" y="171"/>
                    </a:lnTo>
                    <a:lnTo>
                      <a:pt x="2952" y="152"/>
                    </a:lnTo>
                    <a:lnTo>
                      <a:pt x="2903" y="131"/>
                    </a:lnTo>
                    <a:lnTo>
                      <a:pt x="2853" y="112"/>
                    </a:lnTo>
                    <a:lnTo>
                      <a:pt x="2804" y="93"/>
                    </a:lnTo>
                    <a:lnTo>
                      <a:pt x="2756" y="80"/>
                    </a:lnTo>
                    <a:lnTo>
                      <a:pt x="2705" y="65"/>
                    </a:lnTo>
                    <a:lnTo>
                      <a:pt x="2654" y="49"/>
                    </a:lnTo>
                    <a:lnTo>
                      <a:pt x="2602" y="36"/>
                    </a:lnTo>
                    <a:lnTo>
                      <a:pt x="2551" y="27"/>
                    </a:lnTo>
                    <a:lnTo>
                      <a:pt x="2498" y="15"/>
                    </a:lnTo>
                    <a:lnTo>
                      <a:pt x="2447" y="8"/>
                    </a:lnTo>
                    <a:lnTo>
                      <a:pt x="2393" y="0"/>
                    </a:lnTo>
                    <a:lnTo>
                      <a:pt x="2340" y="0"/>
                    </a:lnTo>
                    <a:lnTo>
                      <a:pt x="2285" y="0"/>
                    </a:lnTo>
                    <a:lnTo>
                      <a:pt x="2232" y="0"/>
                    </a:lnTo>
                    <a:lnTo>
                      <a:pt x="2177" y="0"/>
                    </a:lnTo>
                    <a:lnTo>
                      <a:pt x="2123" y="0"/>
                    </a:lnTo>
                    <a:lnTo>
                      <a:pt x="2068" y="0"/>
                    </a:lnTo>
                    <a:lnTo>
                      <a:pt x="2011" y="0"/>
                    </a:lnTo>
                    <a:lnTo>
                      <a:pt x="1958" y="0"/>
                    </a:lnTo>
                    <a:lnTo>
                      <a:pt x="1905" y="0"/>
                    </a:lnTo>
                    <a:lnTo>
                      <a:pt x="1850" y="0"/>
                    </a:lnTo>
                    <a:lnTo>
                      <a:pt x="1796" y="8"/>
                    </a:lnTo>
                    <a:lnTo>
                      <a:pt x="1743" y="15"/>
                    </a:lnTo>
                    <a:lnTo>
                      <a:pt x="1692" y="27"/>
                    </a:lnTo>
                    <a:lnTo>
                      <a:pt x="1639" y="36"/>
                    </a:lnTo>
                    <a:lnTo>
                      <a:pt x="1587" y="49"/>
                    </a:lnTo>
                    <a:lnTo>
                      <a:pt x="1536" y="65"/>
                    </a:lnTo>
                    <a:lnTo>
                      <a:pt x="1487" y="80"/>
                    </a:lnTo>
                    <a:lnTo>
                      <a:pt x="1437" y="93"/>
                    </a:lnTo>
                    <a:lnTo>
                      <a:pt x="1388" y="112"/>
                    </a:lnTo>
                    <a:lnTo>
                      <a:pt x="1338" y="131"/>
                    </a:lnTo>
                    <a:lnTo>
                      <a:pt x="1291" y="152"/>
                    </a:lnTo>
                    <a:lnTo>
                      <a:pt x="1241" y="171"/>
                    </a:lnTo>
                    <a:lnTo>
                      <a:pt x="1196" y="194"/>
                    </a:lnTo>
                    <a:lnTo>
                      <a:pt x="1150" y="215"/>
                    </a:lnTo>
                    <a:lnTo>
                      <a:pt x="1104" y="241"/>
                    </a:lnTo>
                    <a:lnTo>
                      <a:pt x="1059" y="266"/>
                    </a:lnTo>
                    <a:lnTo>
                      <a:pt x="1013" y="293"/>
                    </a:lnTo>
                    <a:lnTo>
                      <a:pt x="970" y="317"/>
                    </a:lnTo>
                    <a:lnTo>
                      <a:pt x="930" y="348"/>
                    </a:lnTo>
                    <a:lnTo>
                      <a:pt x="884" y="376"/>
                    </a:lnTo>
                    <a:lnTo>
                      <a:pt x="844" y="407"/>
                    </a:lnTo>
                    <a:lnTo>
                      <a:pt x="804" y="437"/>
                    </a:lnTo>
                    <a:lnTo>
                      <a:pt x="764" y="471"/>
                    </a:lnTo>
                    <a:lnTo>
                      <a:pt x="722" y="504"/>
                    </a:lnTo>
                    <a:lnTo>
                      <a:pt x="684" y="538"/>
                    </a:lnTo>
                    <a:lnTo>
                      <a:pt x="648" y="574"/>
                    </a:lnTo>
                    <a:lnTo>
                      <a:pt x="612" y="610"/>
                    </a:lnTo>
                    <a:lnTo>
                      <a:pt x="576" y="646"/>
                    </a:lnTo>
                    <a:lnTo>
                      <a:pt x="540" y="683"/>
                    </a:lnTo>
                    <a:lnTo>
                      <a:pt x="506" y="721"/>
                    </a:lnTo>
                    <a:lnTo>
                      <a:pt x="473" y="762"/>
                    </a:lnTo>
                    <a:lnTo>
                      <a:pt x="441" y="802"/>
                    </a:lnTo>
                    <a:lnTo>
                      <a:pt x="411" y="842"/>
                    </a:lnTo>
                    <a:lnTo>
                      <a:pt x="378" y="884"/>
                    </a:lnTo>
                    <a:lnTo>
                      <a:pt x="352" y="928"/>
                    </a:lnTo>
                    <a:lnTo>
                      <a:pt x="321" y="968"/>
                    </a:lnTo>
                    <a:lnTo>
                      <a:pt x="293" y="1011"/>
                    </a:lnTo>
                    <a:lnTo>
                      <a:pt x="266" y="1057"/>
                    </a:lnTo>
                    <a:lnTo>
                      <a:pt x="243" y="1103"/>
                    </a:lnTo>
                    <a:lnTo>
                      <a:pt x="219" y="1148"/>
                    </a:lnTo>
                    <a:lnTo>
                      <a:pt x="196" y="1194"/>
                    </a:lnTo>
                    <a:lnTo>
                      <a:pt x="173" y="1241"/>
                    </a:lnTo>
                    <a:lnTo>
                      <a:pt x="154" y="1291"/>
                    </a:lnTo>
                    <a:lnTo>
                      <a:pt x="133" y="1336"/>
                    </a:lnTo>
                    <a:lnTo>
                      <a:pt x="116" y="1386"/>
                    </a:lnTo>
                    <a:lnTo>
                      <a:pt x="97" y="1435"/>
                    </a:lnTo>
                    <a:lnTo>
                      <a:pt x="82" y="1487"/>
                    </a:lnTo>
                    <a:lnTo>
                      <a:pt x="65" y="1536"/>
                    </a:lnTo>
                    <a:lnTo>
                      <a:pt x="51" y="1587"/>
                    </a:lnTo>
                    <a:lnTo>
                      <a:pt x="38" y="1639"/>
                    </a:lnTo>
                    <a:lnTo>
                      <a:pt x="29" y="1692"/>
                    </a:lnTo>
                    <a:lnTo>
                      <a:pt x="17" y="1743"/>
                    </a:lnTo>
                    <a:lnTo>
                      <a:pt x="10" y="1797"/>
                    </a:lnTo>
                    <a:lnTo>
                      <a:pt x="0" y="1850"/>
                    </a:lnTo>
                    <a:lnTo>
                      <a:pt x="0" y="1903"/>
                    </a:lnTo>
                    <a:lnTo>
                      <a:pt x="0" y="1956"/>
                    </a:lnTo>
                    <a:lnTo>
                      <a:pt x="0" y="2011"/>
                    </a:lnTo>
                    <a:lnTo>
                      <a:pt x="0" y="2067"/>
                    </a:lnTo>
                    <a:lnTo>
                      <a:pt x="0" y="2124"/>
                    </a:lnTo>
                    <a:lnTo>
                      <a:pt x="0" y="2177"/>
                    </a:lnTo>
                    <a:lnTo>
                      <a:pt x="0" y="2230"/>
                    </a:lnTo>
                    <a:lnTo>
                      <a:pt x="0" y="2285"/>
                    </a:lnTo>
                    <a:lnTo>
                      <a:pt x="0" y="2340"/>
                    </a:lnTo>
                    <a:lnTo>
                      <a:pt x="0" y="2394"/>
                    </a:lnTo>
                    <a:lnTo>
                      <a:pt x="10" y="2447"/>
                    </a:lnTo>
                    <a:lnTo>
                      <a:pt x="17" y="2500"/>
                    </a:lnTo>
                    <a:lnTo>
                      <a:pt x="29" y="2551"/>
                    </a:lnTo>
                    <a:lnTo>
                      <a:pt x="38" y="2603"/>
                    </a:lnTo>
                    <a:lnTo>
                      <a:pt x="51" y="2656"/>
                    </a:lnTo>
                    <a:lnTo>
                      <a:pt x="65" y="2705"/>
                    </a:lnTo>
                    <a:lnTo>
                      <a:pt x="82" y="2757"/>
                    </a:lnTo>
                    <a:lnTo>
                      <a:pt x="97" y="2804"/>
                    </a:lnTo>
                    <a:lnTo>
                      <a:pt x="116" y="2856"/>
                    </a:lnTo>
                    <a:lnTo>
                      <a:pt x="133" y="2903"/>
                    </a:lnTo>
                    <a:lnTo>
                      <a:pt x="154" y="2952"/>
                    </a:lnTo>
                    <a:lnTo>
                      <a:pt x="173" y="3000"/>
                    </a:lnTo>
                    <a:lnTo>
                      <a:pt x="196" y="3048"/>
                    </a:lnTo>
                    <a:lnTo>
                      <a:pt x="219" y="3093"/>
                    </a:lnTo>
                    <a:lnTo>
                      <a:pt x="243" y="3139"/>
                    </a:lnTo>
                    <a:lnTo>
                      <a:pt x="266" y="3184"/>
                    </a:lnTo>
                    <a:lnTo>
                      <a:pt x="293" y="3228"/>
                    </a:lnTo>
                    <a:lnTo>
                      <a:pt x="321" y="3274"/>
                    </a:lnTo>
                    <a:lnTo>
                      <a:pt x="352" y="3317"/>
                    </a:lnTo>
                    <a:lnTo>
                      <a:pt x="378" y="3357"/>
                    </a:lnTo>
                    <a:lnTo>
                      <a:pt x="411" y="3399"/>
                    </a:lnTo>
                    <a:lnTo>
                      <a:pt x="441" y="3441"/>
                    </a:lnTo>
                    <a:lnTo>
                      <a:pt x="473" y="3483"/>
                    </a:lnTo>
                    <a:lnTo>
                      <a:pt x="506" y="3519"/>
                    </a:lnTo>
                    <a:lnTo>
                      <a:pt x="540" y="3559"/>
                    </a:lnTo>
                    <a:lnTo>
                      <a:pt x="576" y="3597"/>
                    </a:lnTo>
                    <a:lnTo>
                      <a:pt x="612" y="3635"/>
                    </a:lnTo>
                    <a:lnTo>
                      <a:pt x="648" y="3667"/>
                    </a:lnTo>
                    <a:lnTo>
                      <a:pt x="684" y="3703"/>
                    </a:lnTo>
                    <a:lnTo>
                      <a:pt x="722" y="3736"/>
                    </a:lnTo>
                    <a:lnTo>
                      <a:pt x="764" y="3772"/>
                    </a:lnTo>
                    <a:lnTo>
                      <a:pt x="804" y="3802"/>
                    </a:lnTo>
                    <a:lnTo>
                      <a:pt x="844" y="3835"/>
                    </a:lnTo>
                    <a:lnTo>
                      <a:pt x="884" y="3865"/>
                    </a:lnTo>
                    <a:lnTo>
                      <a:pt x="930" y="3895"/>
                    </a:lnTo>
                    <a:lnTo>
                      <a:pt x="970" y="3922"/>
                    </a:lnTo>
                    <a:lnTo>
                      <a:pt x="1013" y="3951"/>
                    </a:lnTo>
                    <a:lnTo>
                      <a:pt x="1059" y="3975"/>
                    </a:lnTo>
                    <a:lnTo>
                      <a:pt x="1104" y="4002"/>
                    </a:lnTo>
                    <a:lnTo>
                      <a:pt x="1150" y="4025"/>
                    </a:lnTo>
                    <a:lnTo>
                      <a:pt x="1196" y="4048"/>
                    </a:lnTo>
                    <a:lnTo>
                      <a:pt x="1241" y="4070"/>
                    </a:lnTo>
                    <a:lnTo>
                      <a:pt x="1291" y="4091"/>
                    </a:lnTo>
                    <a:lnTo>
                      <a:pt x="1338" y="4110"/>
                    </a:lnTo>
                    <a:lnTo>
                      <a:pt x="1388" y="4129"/>
                    </a:lnTo>
                    <a:lnTo>
                      <a:pt x="1437" y="4146"/>
                    </a:lnTo>
                    <a:lnTo>
                      <a:pt x="1487" y="4163"/>
                    </a:lnTo>
                    <a:lnTo>
                      <a:pt x="1536" y="4177"/>
                    </a:lnTo>
                    <a:lnTo>
                      <a:pt x="1587" y="4192"/>
                    </a:lnTo>
                    <a:lnTo>
                      <a:pt x="1639" y="4203"/>
                    </a:lnTo>
                    <a:lnTo>
                      <a:pt x="1692" y="4219"/>
                    </a:lnTo>
                    <a:lnTo>
                      <a:pt x="1743" y="4226"/>
                    </a:lnTo>
                    <a:lnTo>
                      <a:pt x="1796" y="4236"/>
                    </a:lnTo>
                    <a:lnTo>
                      <a:pt x="1850" y="4241"/>
                    </a:lnTo>
                    <a:lnTo>
                      <a:pt x="1905" y="4249"/>
                    </a:lnTo>
                    <a:lnTo>
                      <a:pt x="1958" y="4253"/>
                    </a:lnTo>
                    <a:lnTo>
                      <a:pt x="2011" y="4257"/>
                    </a:lnTo>
                    <a:lnTo>
                      <a:pt x="2068" y="4260"/>
                    </a:lnTo>
                    <a:lnTo>
                      <a:pt x="2123" y="4262"/>
                    </a:lnTo>
                    <a:lnTo>
                      <a:pt x="2123" y="4262"/>
                    </a:lnTo>
                    <a:close/>
                  </a:path>
                </a:pathLst>
              </a:custGeom>
              <a:solidFill>
                <a:srgbClr val="FF0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7966" name="Freeform 30"/>
              <p:cNvSpPr>
                <a:spLocks/>
              </p:cNvSpPr>
              <p:nvPr/>
            </p:nvSpPr>
            <p:spPr bwMode="auto">
              <a:xfrm>
                <a:off x="3401" y="3354"/>
                <a:ext cx="438" cy="465"/>
              </a:xfrm>
              <a:custGeom>
                <a:avLst/>
                <a:gdLst/>
                <a:ahLst/>
                <a:cxnLst>
                  <a:cxn ang="0">
                    <a:pos x="1632" y="2962"/>
                  </a:cxn>
                  <a:cxn ang="0">
                    <a:pos x="1815" y="2929"/>
                  </a:cxn>
                  <a:cxn ang="0">
                    <a:pos x="1990" y="2878"/>
                  </a:cxn>
                  <a:cxn ang="0">
                    <a:pos x="2155" y="2804"/>
                  </a:cxn>
                  <a:cxn ang="0">
                    <a:pos x="2311" y="2716"/>
                  </a:cxn>
                  <a:cxn ang="0">
                    <a:pos x="2452" y="2604"/>
                  </a:cxn>
                  <a:cxn ang="0">
                    <a:pos x="2581" y="2481"/>
                  </a:cxn>
                  <a:cxn ang="0">
                    <a:pos x="2693" y="2342"/>
                  </a:cxn>
                  <a:cxn ang="0">
                    <a:pos x="2786" y="2190"/>
                  </a:cxn>
                  <a:cxn ang="0">
                    <a:pos x="2862" y="2026"/>
                  </a:cxn>
                  <a:cxn ang="0">
                    <a:pos x="2918" y="1853"/>
                  </a:cxn>
                  <a:cxn ang="0">
                    <a:pos x="2956" y="1671"/>
                  </a:cxn>
                  <a:cxn ang="0">
                    <a:pos x="2969" y="1484"/>
                  </a:cxn>
                  <a:cxn ang="0">
                    <a:pos x="2956" y="1292"/>
                  </a:cxn>
                  <a:cxn ang="0">
                    <a:pos x="2918" y="1110"/>
                  </a:cxn>
                  <a:cxn ang="0">
                    <a:pos x="2862" y="937"/>
                  </a:cxn>
                  <a:cxn ang="0">
                    <a:pos x="2786" y="773"/>
                  </a:cxn>
                  <a:cxn ang="0">
                    <a:pos x="2693" y="623"/>
                  </a:cxn>
                  <a:cxn ang="0">
                    <a:pos x="2581" y="482"/>
                  </a:cxn>
                  <a:cxn ang="0">
                    <a:pos x="2452" y="359"/>
                  </a:cxn>
                  <a:cxn ang="0">
                    <a:pos x="2311" y="252"/>
                  </a:cxn>
                  <a:cxn ang="0">
                    <a:pos x="2155" y="157"/>
                  </a:cxn>
                  <a:cxn ang="0">
                    <a:pos x="1990" y="87"/>
                  </a:cxn>
                  <a:cxn ang="0">
                    <a:pos x="1815" y="34"/>
                  </a:cxn>
                  <a:cxn ang="0">
                    <a:pos x="1632" y="5"/>
                  </a:cxn>
                  <a:cxn ang="0">
                    <a:pos x="1444" y="0"/>
                  </a:cxn>
                  <a:cxn ang="0">
                    <a:pos x="1254" y="13"/>
                  </a:cxn>
                  <a:cxn ang="0">
                    <a:pos x="1075" y="51"/>
                  </a:cxn>
                  <a:cxn ang="0">
                    <a:pos x="904" y="116"/>
                  </a:cxn>
                  <a:cxn ang="0">
                    <a:pos x="743" y="193"/>
                  </a:cxn>
                  <a:cxn ang="0">
                    <a:pos x="595" y="290"/>
                  </a:cxn>
                  <a:cxn ang="0">
                    <a:pos x="458" y="406"/>
                  </a:cxn>
                  <a:cxn ang="0">
                    <a:pos x="336" y="538"/>
                  </a:cxn>
                  <a:cxn ang="0">
                    <a:pos x="231" y="682"/>
                  </a:cxn>
                  <a:cxn ang="0">
                    <a:pos x="144" y="838"/>
                  </a:cxn>
                  <a:cxn ang="0">
                    <a:pos x="76" y="1005"/>
                  </a:cxn>
                  <a:cxn ang="0">
                    <a:pos x="28" y="1182"/>
                  </a:cxn>
                  <a:cxn ang="0">
                    <a:pos x="1" y="1368"/>
                  </a:cxn>
                  <a:cxn ang="0">
                    <a:pos x="0" y="1559"/>
                  </a:cxn>
                  <a:cxn ang="0">
                    <a:pos x="19" y="1743"/>
                  </a:cxn>
                  <a:cxn ang="0">
                    <a:pos x="64" y="1924"/>
                  </a:cxn>
                  <a:cxn ang="0">
                    <a:pos x="129" y="2093"/>
                  </a:cxn>
                  <a:cxn ang="0">
                    <a:pos x="211" y="2252"/>
                  </a:cxn>
                  <a:cxn ang="0">
                    <a:pos x="313" y="2397"/>
                  </a:cxn>
                  <a:cxn ang="0">
                    <a:pos x="433" y="2534"/>
                  </a:cxn>
                  <a:cxn ang="0">
                    <a:pos x="566" y="2650"/>
                  </a:cxn>
                  <a:cxn ang="0">
                    <a:pos x="712" y="2752"/>
                  </a:cxn>
                  <a:cxn ang="0">
                    <a:pos x="870" y="2836"/>
                  </a:cxn>
                  <a:cxn ang="0">
                    <a:pos x="1039" y="2903"/>
                  </a:cxn>
                  <a:cxn ang="0">
                    <a:pos x="1218" y="2944"/>
                  </a:cxn>
                  <a:cxn ang="0">
                    <a:pos x="1406" y="2967"/>
                  </a:cxn>
                </a:cxnLst>
                <a:rect l="0" t="0" r="r" b="b"/>
                <a:pathLst>
                  <a:path w="2969" h="2969">
                    <a:moveTo>
                      <a:pt x="1482" y="2969"/>
                    </a:moveTo>
                    <a:lnTo>
                      <a:pt x="1520" y="2969"/>
                    </a:lnTo>
                    <a:lnTo>
                      <a:pt x="1556" y="2967"/>
                    </a:lnTo>
                    <a:lnTo>
                      <a:pt x="1594" y="2963"/>
                    </a:lnTo>
                    <a:lnTo>
                      <a:pt x="1632" y="2962"/>
                    </a:lnTo>
                    <a:lnTo>
                      <a:pt x="1669" y="2956"/>
                    </a:lnTo>
                    <a:lnTo>
                      <a:pt x="1707" y="2952"/>
                    </a:lnTo>
                    <a:lnTo>
                      <a:pt x="1743" y="2944"/>
                    </a:lnTo>
                    <a:lnTo>
                      <a:pt x="1781" y="2939"/>
                    </a:lnTo>
                    <a:lnTo>
                      <a:pt x="1815" y="2929"/>
                    </a:lnTo>
                    <a:lnTo>
                      <a:pt x="1853" y="2920"/>
                    </a:lnTo>
                    <a:lnTo>
                      <a:pt x="1887" y="2910"/>
                    </a:lnTo>
                    <a:lnTo>
                      <a:pt x="1921" y="2903"/>
                    </a:lnTo>
                    <a:lnTo>
                      <a:pt x="1956" y="2889"/>
                    </a:lnTo>
                    <a:lnTo>
                      <a:pt x="1990" y="2878"/>
                    </a:lnTo>
                    <a:lnTo>
                      <a:pt x="2024" y="2865"/>
                    </a:lnTo>
                    <a:lnTo>
                      <a:pt x="2060" y="2851"/>
                    </a:lnTo>
                    <a:lnTo>
                      <a:pt x="2091" y="2836"/>
                    </a:lnTo>
                    <a:lnTo>
                      <a:pt x="2125" y="2821"/>
                    </a:lnTo>
                    <a:lnTo>
                      <a:pt x="2155" y="2804"/>
                    </a:lnTo>
                    <a:lnTo>
                      <a:pt x="2189" y="2789"/>
                    </a:lnTo>
                    <a:lnTo>
                      <a:pt x="2220" y="2770"/>
                    </a:lnTo>
                    <a:lnTo>
                      <a:pt x="2252" y="2752"/>
                    </a:lnTo>
                    <a:lnTo>
                      <a:pt x="2283" y="2733"/>
                    </a:lnTo>
                    <a:lnTo>
                      <a:pt x="2311" y="2716"/>
                    </a:lnTo>
                    <a:lnTo>
                      <a:pt x="2342" y="2693"/>
                    </a:lnTo>
                    <a:lnTo>
                      <a:pt x="2370" y="2673"/>
                    </a:lnTo>
                    <a:lnTo>
                      <a:pt x="2397" y="2650"/>
                    </a:lnTo>
                    <a:lnTo>
                      <a:pt x="2425" y="2629"/>
                    </a:lnTo>
                    <a:lnTo>
                      <a:pt x="2452" y="2604"/>
                    </a:lnTo>
                    <a:lnTo>
                      <a:pt x="2480" y="2581"/>
                    </a:lnTo>
                    <a:lnTo>
                      <a:pt x="2505" y="2559"/>
                    </a:lnTo>
                    <a:lnTo>
                      <a:pt x="2534" y="2534"/>
                    </a:lnTo>
                    <a:lnTo>
                      <a:pt x="2556" y="2507"/>
                    </a:lnTo>
                    <a:lnTo>
                      <a:pt x="2581" y="2481"/>
                    </a:lnTo>
                    <a:lnTo>
                      <a:pt x="2604" y="2454"/>
                    </a:lnTo>
                    <a:lnTo>
                      <a:pt x="2629" y="2425"/>
                    </a:lnTo>
                    <a:lnTo>
                      <a:pt x="2649" y="2397"/>
                    </a:lnTo>
                    <a:lnTo>
                      <a:pt x="2672" y="2370"/>
                    </a:lnTo>
                    <a:lnTo>
                      <a:pt x="2693" y="2342"/>
                    </a:lnTo>
                    <a:lnTo>
                      <a:pt x="2714" y="2313"/>
                    </a:lnTo>
                    <a:lnTo>
                      <a:pt x="2733" y="2283"/>
                    </a:lnTo>
                    <a:lnTo>
                      <a:pt x="2750" y="2252"/>
                    </a:lnTo>
                    <a:lnTo>
                      <a:pt x="2769" y="2220"/>
                    </a:lnTo>
                    <a:lnTo>
                      <a:pt x="2786" y="2190"/>
                    </a:lnTo>
                    <a:lnTo>
                      <a:pt x="2802" y="2157"/>
                    </a:lnTo>
                    <a:lnTo>
                      <a:pt x="2819" y="2125"/>
                    </a:lnTo>
                    <a:lnTo>
                      <a:pt x="2834" y="2093"/>
                    </a:lnTo>
                    <a:lnTo>
                      <a:pt x="2851" y="2060"/>
                    </a:lnTo>
                    <a:lnTo>
                      <a:pt x="2862" y="2026"/>
                    </a:lnTo>
                    <a:lnTo>
                      <a:pt x="2876" y="1992"/>
                    </a:lnTo>
                    <a:lnTo>
                      <a:pt x="2889" y="1958"/>
                    </a:lnTo>
                    <a:lnTo>
                      <a:pt x="2900" y="1924"/>
                    </a:lnTo>
                    <a:lnTo>
                      <a:pt x="2910" y="1887"/>
                    </a:lnTo>
                    <a:lnTo>
                      <a:pt x="2918" y="1853"/>
                    </a:lnTo>
                    <a:lnTo>
                      <a:pt x="2927" y="1815"/>
                    </a:lnTo>
                    <a:lnTo>
                      <a:pt x="2937" y="1781"/>
                    </a:lnTo>
                    <a:lnTo>
                      <a:pt x="2942" y="1743"/>
                    </a:lnTo>
                    <a:lnTo>
                      <a:pt x="2950" y="1707"/>
                    </a:lnTo>
                    <a:lnTo>
                      <a:pt x="2956" y="1671"/>
                    </a:lnTo>
                    <a:lnTo>
                      <a:pt x="2959" y="1635"/>
                    </a:lnTo>
                    <a:lnTo>
                      <a:pt x="2963" y="1597"/>
                    </a:lnTo>
                    <a:lnTo>
                      <a:pt x="2965" y="1559"/>
                    </a:lnTo>
                    <a:lnTo>
                      <a:pt x="2967" y="1520"/>
                    </a:lnTo>
                    <a:lnTo>
                      <a:pt x="2969" y="1484"/>
                    </a:lnTo>
                    <a:lnTo>
                      <a:pt x="2967" y="1444"/>
                    </a:lnTo>
                    <a:lnTo>
                      <a:pt x="2965" y="1406"/>
                    </a:lnTo>
                    <a:lnTo>
                      <a:pt x="2963" y="1368"/>
                    </a:lnTo>
                    <a:lnTo>
                      <a:pt x="2959" y="1332"/>
                    </a:lnTo>
                    <a:lnTo>
                      <a:pt x="2956" y="1292"/>
                    </a:lnTo>
                    <a:lnTo>
                      <a:pt x="2950" y="1256"/>
                    </a:lnTo>
                    <a:lnTo>
                      <a:pt x="2942" y="1220"/>
                    </a:lnTo>
                    <a:lnTo>
                      <a:pt x="2937" y="1182"/>
                    </a:lnTo>
                    <a:lnTo>
                      <a:pt x="2927" y="1146"/>
                    </a:lnTo>
                    <a:lnTo>
                      <a:pt x="2918" y="1110"/>
                    </a:lnTo>
                    <a:lnTo>
                      <a:pt x="2910" y="1076"/>
                    </a:lnTo>
                    <a:lnTo>
                      <a:pt x="2900" y="1041"/>
                    </a:lnTo>
                    <a:lnTo>
                      <a:pt x="2889" y="1005"/>
                    </a:lnTo>
                    <a:lnTo>
                      <a:pt x="2876" y="973"/>
                    </a:lnTo>
                    <a:lnTo>
                      <a:pt x="2862" y="937"/>
                    </a:lnTo>
                    <a:lnTo>
                      <a:pt x="2851" y="906"/>
                    </a:lnTo>
                    <a:lnTo>
                      <a:pt x="2834" y="870"/>
                    </a:lnTo>
                    <a:lnTo>
                      <a:pt x="2819" y="838"/>
                    </a:lnTo>
                    <a:lnTo>
                      <a:pt x="2802" y="806"/>
                    </a:lnTo>
                    <a:lnTo>
                      <a:pt x="2786" y="773"/>
                    </a:lnTo>
                    <a:lnTo>
                      <a:pt x="2769" y="743"/>
                    </a:lnTo>
                    <a:lnTo>
                      <a:pt x="2750" y="712"/>
                    </a:lnTo>
                    <a:lnTo>
                      <a:pt x="2733" y="682"/>
                    </a:lnTo>
                    <a:lnTo>
                      <a:pt x="2714" y="654"/>
                    </a:lnTo>
                    <a:lnTo>
                      <a:pt x="2693" y="623"/>
                    </a:lnTo>
                    <a:lnTo>
                      <a:pt x="2672" y="595"/>
                    </a:lnTo>
                    <a:lnTo>
                      <a:pt x="2649" y="564"/>
                    </a:lnTo>
                    <a:lnTo>
                      <a:pt x="2629" y="538"/>
                    </a:lnTo>
                    <a:lnTo>
                      <a:pt x="2604" y="511"/>
                    </a:lnTo>
                    <a:lnTo>
                      <a:pt x="2581" y="482"/>
                    </a:lnTo>
                    <a:lnTo>
                      <a:pt x="2556" y="458"/>
                    </a:lnTo>
                    <a:lnTo>
                      <a:pt x="2534" y="433"/>
                    </a:lnTo>
                    <a:lnTo>
                      <a:pt x="2505" y="406"/>
                    </a:lnTo>
                    <a:lnTo>
                      <a:pt x="2480" y="382"/>
                    </a:lnTo>
                    <a:lnTo>
                      <a:pt x="2452" y="359"/>
                    </a:lnTo>
                    <a:lnTo>
                      <a:pt x="2425" y="336"/>
                    </a:lnTo>
                    <a:lnTo>
                      <a:pt x="2397" y="313"/>
                    </a:lnTo>
                    <a:lnTo>
                      <a:pt x="2370" y="290"/>
                    </a:lnTo>
                    <a:lnTo>
                      <a:pt x="2342" y="270"/>
                    </a:lnTo>
                    <a:lnTo>
                      <a:pt x="2311" y="252"/>
                    </a:lnTo>
                    <a:lnTo>
                      <a:pt x="2283" y="230"/>
                    </a:lnTo>
                    <a:lnTo>
                      <a:pt x="2252" y="211"/>
                    </a:lnTo>
                    <a:lnTo>
                      <a:pt x="2220" y="193"/>
                    </a:lnTo>
                    <a:lnTo>
                      <a:pt x="2189" y="176"/>
                    </a:lnTo>
                    <a:lnTo>
                      <a:pt x="2155" y="157"/>
                    </a:lnTo>
                    <a:lnTo>
                      <a:pt x="2125" y="142"/>
                    </a:lnTo>
                    <a:lnTo>
                      <a:pt x="2091" y="129"/>
                    </a:lnTo>
                    <a:lnTo>
                      <a:pt x="2060" y="116"/>
                    </a:lnTo>
                    <a:lnTo>
                      <a:pt x="2024" y="100"/>
                    </a:lnTo>
                    <a:lnTo>
                      <a:pt x="1990" y="87"/>
                    </a:lnTo>
                    <a:lnTo>
                      <a:pt x="1956" y="74"/>
                    </a:lnTo>
                    <a:lnTo>
                      <a:pt x="1921" y="64"/>
                    </a:lnTo>
                    <a:lnTo>
                      <a:pt x="1887" y="51"/>
                    </a:lnTo>
                    <a:lnTo>
                      <a:pt x="1853" y="43"/>
                    </a:lnTo>
                    <a:lnTo>
                      <a:pt x="1815" y="34"/>
                    </a:lnTo>
                    <a:lnTo>
                      <a:pt x="1781" y="28"/>
                    </a:lnTo>
                    <a:lnTo>
                      <a:pt x="1743" y="19"/>
                    </a:lnTo>
                    <a:lnTo>
                      <a:pt x="1707" y="13"/>
                    </a:lnTo>
                    <a:lnTo>
                      <a:pt x="1669" y="7"/>
                    </a:lnTo>
                    <a:lnTo>
                      <a:pt x="1632" y="5"/>
                    </a:lnTo>
                    <a:lnTo>
                      <a:pt x="1594" y="0"/>
                    </a:lnTo>
                    <a:lnTo>
                      <a:pt x="1556" y="0"/>
                    </a:lnTo>
                    <a:lnTo>
                      <a:pt x="1520" y="0"/>
                    </a:lnTo>
                    <a:lnTo>
                      <a:pt x="1482" y="0"/>
                    </a:lnTo>
                    <a:lnTo>
                      <a:pt x="1444" y="0"/>
                    </a:lnTo>
                    <a:lnTo>
                      <a:pt x="1406" y="0"/>
                    </a:lnTo>
                    <a:lnTo>
                      <a:pt x="1366" y="0"/>
                    </a:lnTo>
                    <a:lnTo>
                      <a:pt x="1330" y="5"/>
                    </a:lnTo>
                    <a:lnTo>
                      <a:pt x="1290" y="7"/>
                    </a:lnTo>
                    <a:lnTo>
                      <a:pt x="1254" y="13"/>
                    </a:lnTo>
                    <a:lnTo>
                      <a:pt x="1218" y="19"/>
                    </a:lnTo>
                    <a:lnTo>
                      <a:pt x="1182" y="28"/>
                    </a:lnTo>
                    <a:lnTo>
                      <a:pt x="1146" y="34"/>
                    </a:lnTo>
                    <a:lnTo>
                      <a:pt x="1110" y="43"/>
                    </a:lnTo>
                    <a:lnTo>
                      <a:pt x="1075" y="51"/>
                    </a:lnTo>
                    <a:lnTo>
                      <a:pt x="1039" y="64"/>
                    </a:lnTo>
                    <a:lnTo>
                      <a:pt x="1005" y="74"/>
                    </a:lnTo>
                    <a:lnTo>
                      <a:pt x="971" y="87"/>
                    </a:lnTo>
                    <a:lnTo>
                      <a:pt x="937" y="100"/>
                    </a:lnTo>
                    <a:lnTo>
                      <a:pt x="904" y="116"/>
                    </a:lnTo>
                    <a:lnTo>
                      <a:pt x="870" y="129"/>
                    </a:lnTo>
                    <a:lnTo>
                      <a:pt x="838" y="142"/>
                    </a:lnTo>
                    <a:lnTo>
                      <a:pt x="806" y="157"/>
                    </a:lnTo>
                    <a:lnTo>
                      <a:pt x="773" y="176"/>
                    </a:lnTo>
                    <a:lnTo>
                      <a:pt x="743" y="193"/>
                    </a:lnTo>
                    <a:lnTo>
                      <a:pt x="712" y="211"/>
                    </a:lnTo>
                    <a:lnTo>
                      <a:pt x="682" y="230"/>
                    </a:lnTo>
                    <a:lnTo>
                      <a:pt x="653" y="252"/>
                    </a:lnTo>
                    <a:lnTo>
                      <a:pt x="623" y="270"/>
                    </a:lnTo>
                    <a:lnTo>
                      <a:pt x="595" y="290"/>
                    </a:lnTo>
                    <a:lnTo>
                      <a:pt x="566" y="313"/>
                    </a:lnTo>
                    <a:lnTo>
                      <a:pt x="537" y="336"/>
                    </a:lnTo>
                    <a:lnTo>
                      <a:pt x="511" y="359"/>
                    </a:lnTo>
                    <a:lnTo>
                      <a:pt x="484" y="382"/>
                    </a:lnTo>
                    <a:lnTo>
                      <a:pt x="458" y="406"/>
                    </a:lnTo>
                    <a:lnTo>
                      <a:pt x="433" y="433"/>
                    </a:lnTo>
                    <a:lnTo>
                      <a:pt x="406" y="458"/>
                    </a:lnTo>
                    <a:lnTo>
                      <a:pt x="382" y="482"/>
                    </a:lnTo>
                    <a:lnTo>
                      <a:pt x="359" y="511"/>
                    </a:lnTo>
                    <a:lnTo>
                      <a:pt x="336" y="538"/>
                    </a:lnTo>
                    <a:lnTo>
                      <a:pt x="313" y="564"/>
                    </a:lnTo>
                    <a:lnTo>
                      <a:pt x="292" y="595"/>
                    </a:lnTo>
                    <a:lnTo>
                      <a:pt x="269" y="623"/>
                    </a:lnTo>
                    <a:lnTo>
                      <a:pt x="252" y="654"/>
                    </a:lnTo>
                    <a:lnTo>
                      <a:pt x="231" y="682"/>
                    </a:lnTo>
                    <a:lnTo>
                      <a:pt x="211" y="712"/>
                    </a:lnTo>
                    <a:lnTo>
                      <a:pt x="193" y="743"/>
                    </a:lnTo>
                    <a:lnTo>
                      <a:pt x="176" y="773"/>
                    </a:lnTo>
                    <a:lnTo>
                      <a:pt x="157" y="806"/>
                    </a:lnTo>
                    <a:lnTo>
                      <a:pt x="144" y="838"/>
                    </a:lnTo>
                    <a:lnTo>
                      <a:pt x="129" y="870"/>
                    </a:lnTo>
                    <a:lnTo>
                      <a:pt x="115" y="906"/>
                    </a:lnTo>
                    <a:lnTo>
                      <a:pt x="100" y="937"/>
                    </a:lnTo>
                    <a:lnTo>
                      <a:pt x="87" y="973"/>
                    </a:lnTo>
                    <a:lnTo>
                      <a:pt x="76" y="1005"/>
                    </a:lnTo>
                    <a:lnTo>
                      <a:pt x="64" y="1041"/>
                    </a:lnTo>
                    <a:lnTo>
                      <a:pt x="53" y="1076"/>
                    </a:lnTo>
                    <a:lnTo>
                      <a:pt x="43" y="1110"/>
                    </a:lnTo>
                    <a:lnTo>
                      <a:pt x="34" y="1146"/>
                    </a:lnTo>
                    <a:lnTo>
                      <a:pt x="28" y="1182"/>
                    </a:lnTo>
                    <a:lnTo>
                      <a:pt x="19" y="1220"/>
                    </a:lnTo>
                    <a:lnTo>
                      <a:pt x="15" y="1256"/>
                    </a:lnTo>
                    <a:lnTo>
                      <a:pt x="9" y="1292"/>
                    </a:lnTo>
                    <a:lnTo>
                      <a:pt x="5" y="1332"/>
                    </a:lnTo>
                    <a:lnTo>
                      <a:pt x="1" y="1368"/>
                    </a:lnTo>
                    <a:lnTo>
                      <a:pt x="0" y="1406"/>
                    </a:lnTo>
                    <a:lnTo>
                      <a:pt x="0" y="1444"/>
                    </a:lnTo>
                    <a:lnTo>
                      <a:pt x="0" y="1484"/>
                    </a:lnTo>
                    <a:lnTo>
                      <a:pt x="0" y="1520"/>
                    </a:lnTo>
                    <a:lnTo>
                      <a:pt x="0" y="1559"/>
                    </a:lnTo>
                    <a:lnTo>
                      <a:pt x="1" y="1597"/>
                    </a:lnTo>
                    <a:lnTo>
                      <a:pt x="5" y="1635"/>
                    </a:lnTo>
                    <a:lnTo>
                      <a:pt x="9" y="1671"/>
                    </a:lnTo>
                    <a:lnTo>
                      <a:pt x="15" y="1707"/>
                    </a:lnTo>
                    <a:lnTo>
                      <a:pt x="19" y="1743"/>
                    </a:lnTo>
                    <a:lnTo>
                      <a:pt x="28" y="1781"/>
                    </a:lnTo>
                    <a:lnTo>
                      <a:pt x="34" y="1815"/>
                    </a:lnTo>
                    <a:lnTo>
                      <a:pt x="43" y="1853"/>
                    </a:lnTo>
                    <a:lnTo>
                      <a:pt x="53" y="1887"/>
                    </a:lnTo>
                    <a:lnTo>
                      <a:pt x="64" y="1924"/>
                    </a:lnTo>
                    <a:lnTo>
                      <a:pt x="76" y="1958"/>
                    </a:lnTo>
                    <a:lnTo>
                      <a:pt x="87" y="1992"/>
                    </a:lnTo>
                    <a:lnTo>
                      <a:pt x="100" y="2026"/>
                    </a:lnTo>
                    <a:lnTo>
                      <a:pt x="115" y="2060"/>
                    </a:lnTo>
                    <a:lnTo>
                      <a:pt x="129" y="2093"/>
                    </a:lnTo>
                    <a:lnTo>
                      <a:pt x="144" y="2125"/>
                    </a:lnTo>
                    <a:lnTo>
                      <a:pt x="157" y="2157"/>
                    </a:lnTo>
                    <a:lnTo>
                      <a:pt x="176" y="2190"/>
                    </a:lnTo>
                    <a:lnTo>
                      <a:pt x="193" y="2220"/>
                    </a:lnTo>
                    <a:lnTo>
                      <a:pt x="211" y="2252"/>
                    </a:lnTo>
                    <a:lnTo>
                      <a:pt x="231" y="2283"/>
                    </a:lnTo>
                    <a:lnTo>
                      <a:pt x="252" y="2313"/>
                    </a:lnTo>
                    <a:lnTo>
                      <a:pt x="269" y="2342"/>
                    </a:lnTo>
                    <a:lnTo>
                      <a:pt x="292" y="2370"/>
                    </a:lnTo>
                    <a:lnTo>
                      <a:pt x="313" y="2397"/>
                    </a:lnTo>
                    <a:lnTo>
                      <a:pt x="336" y="2425"/>
                    </a:lnTo>
                    <a:lnTo>
                      <a:pt x="359" y="2454"/>
                    </a:lnTo>
                    <a:lnTo>
                      <a:pt x="382" y="2481"/>
                    </a:lnTo>
                    <a:lnTo>
                      <a:pt x="406" y="2507"/>
                    </a:lnTo>
                    <a:lnTo>
                      <a:pt x="433" y="2534"/>
                    </a:lnTo>
                    <a:lnTo>
                      <a:pt x="458" y="2559"/>
                    </a:lnTo>
                    <a:lnTo>
                      <a:pt x="484" y="2581"/>
                    </a:lnTo>
                    <a:lnTo>
                      <a:pt x="511" y="2604"/>
                    </a:lnTo>
                    <a:lnTo>
                      <a:pt x="537" y="2629"/>
                    </a:lnTo>
                    <a:lnTo>
                      <a:pt x="566" y="2650"/>
                    </a:lnTo>
                    <a:lnTo>
                      <a:pt x="595" y="2673"/>
                    </a:lnTo>
                    <a:lnTo>
                      <a:pt x="623" y="2693"/>
                    </a:lnTo>
                    <a:lnTo>
                      <a:pt x="653" y="2716"/>
                    </a:lnTo>
                    <a:lnTo>
                      <a:pt x="682" y="2733"/>
                    </a:lnTo>
                    <a:lnTo>
                      <a:pt x="712" y="2752"/>
                    </a:lnTo>
                    <a:lnTo>
                      <a:pt x="743" y="2770"/>
                    </a:lnTo>
                    <a:lnTo>
                      <a:pt x="773" y="2789"/>
                    </a:lnTo>
                    <a:lnTo>
                      <a:pt x="806" y="2804"/>
                    </a:lnTo>
                    <a:lnTo>
                      <a:pt x="838" y="2821"/>
                    </a:lnTo>
                    <a:lnTo>
                      <a:pt x="870" y="2836"/>
                    </a:lnTo>
                    <a:lnTo>
                      <a:pt x="904" y="2851"/>
                    </a:lnTo>
                    <a:lnTo>
                      <a:pt x="937" y="2865"/>
                    </a:lnTo>
                    <a:lnTo>
                      <a:pt x="971" y="2878"/>
                    </a:lnTo>
                    <a:lnTo>
                      <a:pt x="1005" y="2889"/>
                    </a:lnTo>
                    <a:lnTo>
                      <a:pt x="1039" y="2903"/>
                    </a:lnTo>
                    <a:lnTo>
                      <a:pt x="1075" y="2910"/>
                    </a:lnTo>
                    <a:lnTo>
                      <a:pt x="1110" y="2920"/>
                    </a:lnTo>
                    <a:lnTo>
                      <a:pt x="1146" y="2929"/>
                    </a:lnTo>
                    <a:lnTo>
                      <a:pt x="1182" y="2939"/>
                    </a:lnTo>
                    <a:lnTo>
                      <a:pt x="1218" y="2944"/>
                    </a:lnTo>
                    <a:lnTo>
                      <a:pt x="1254" y="2952"/>
                    </a:lnTo>
                    <a:lnTo>
                      <a:pt x="1290" y="2956"/>
                    </a:lnTo>
                    <a:lnTo>
                      <a:pt x="1330" y="2962"/>
                    </a:lnTo>
                    <a:lnTo>
                      <a:pt x="1366" y="2963"/>
                    </a:lnTo>
                    <a:lnTo>
                      <a:pt x="1406" y="2967"/>
                    </a:lnTo>
                    <a:lnTo>
                      <a:pt x="1444" y="2969"/>
                    </a:lnTo>
                    <a:lnTo>
                      <a:pt x="1482" y="2969"/>
                    </a:lnTo>
                    <a:lnTo>
                      <a:pt x="1482" y="296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7967" name="Freeform 31"/>
              <p:cNvSpPr>
                <a:spLocks/>
              </p:cNvSpPr>
              <p:nvPr/>
            </p:nvSpPr>
            <p:spPr bwMode="auto">
              <a:xfrm>
                <a:off x="3462" y="3547"/>
                <a:ext cx="306" cy="64"/>
              </a:xfrm>
              <a:custGeom>
                <a:avLst/>
                <a:gdLst/>
                <a:ahLst/>
                <a:cxnLst>
                  <a:cxn ang="0">
                    <a:pos x="1872" y="407"/>
                  </a:cxn>
                  <a:cxn ang="0">
                    <a:pos x="1903" y="403"/>
                  </a:cxn>
                  <a:cxn ang="0">
                    <a:pos x="1931" y="396"/>
                  </a:cxn>
                  <a:cxn ang="0">
                    <a:pos x="1958" y="381"/>
                  </a:cxn>
                  <a:cxn ang="0">
                    <a:pos x="1982" y="367"/>
                  </a:cxn>
                  <a:cxn ang="0">
                    <a:pos x="2005" y="348"/>
                  </a:cxn>
                  <a:cxn ang="0">
                    <a:pos x="2024" y="326"/>
                  </a:cxn>
                  <a:cxn ang="0">
                    <a:pos x="2039" y="301"/>
                  </a:cxn>
                  <a:cxn ang="0">
                    <a:pos x="2053" y="272"/>
                  </a:cxn>
                  <a:cxn ang="0">
                    <a:pos x="2062" y="246"/>
                  </a:cxn>
                  <a:cxn ang="0">
                    <a:pos x="2064" y="215"/>
                  </a:cxn>
                  <a:cxn ang="0">
                    <a:pos x="2064" y="183"/>
                  </a:cxn>
                  <a:cxn ang="0">
                    <a:pos x="2058" y="153"/>
                  </a:cxn>
                  <a:cxn ang="0">
                    <a:pos x="2049" y="124"/>
                  </a:cxn>
                  <a:cxn ang="0">
                    <a:pos x="2034" y="97"/>
                  </a:cxn>
                  <a:cxn ang="0">
                    <a:pos x="2019" y="75"/>
                  </a:cxn>
                  <a:cxn ang="0">
                    <a:pos x="1998" y="54"/>
                  </a:cxn>
                  <a:cxn ang="0">
                    <a:pos x="1975" y="35"/>
                  </a:cxn>
                  <a:cxn ang="0">
                    <a:pos x="1948" y="19"/>
                  </a:cxn>
                  <a:cxn ang="0">
                    <a:pos x="1922" y="8"/>
                  </a:cxn>
                  <a:cxn ang="0">
                    <a:pos x="1893" y="0"/>
                  </a:cxn>
                  <a:cxn ang="0">
                    <a:pos x="1865" y="0"/>
                  </a:cxn>
                  <a:cxn ang="0">
                    <a:pos x="182" y="0"/>
                  </a:cxn>
                  <a:cxn ang="0">
                    <a:pos x="152" y="6"/>
                  </a:cxn>
                  <a:cxn ang="0">
                    <a:pos x="125" y="16"/>
                  </a:cxn>
                  <a:cxn ang="0">
                    <a:pos x="97" y="29"/>
                  </a:cxn>
                  <a:cxn ang="0">
                    <a:pos x="74" y="46"/>
                  </a:cxn>
                  <a:cxn ang="0">
                    <a:pos x="51" y="67"/>
                  </a:cxn>
                  <a:cxn ang="0">
                    <a:pos x="34" y="90"/>
                  </a:cxn>
                  <a:cxn ang="0">
                    <a:pos x="19" y="114"/>
                  </a:cxn>
                  <a:cxn ang="0">
                    <a:pos x="7" y="143"/>
                  </a:cxn>
                  <a:cxn ang="0">
                    <a:pos x="0" y="173"/>
                  </a:cxn>
                  <a:cxn ang="0">
                    <a:pos x="0" y="206"/>
                  </a:cxn>
                  <a:cxn ang="0">
                    <a:pos x="0" y="234"/>
                  </a:cxn>
                  <a:cxn ang="0">
                    <a:pos x="7" y="263"/>
                  </a:cxn>
                  <a:cxn ang="0">
                    <a:pos x="19" y="291"/>
                  </a:cxn>
                  <a:cxn ang="0">
                    <a:pos x="34" y="318"/>
                  </a:cxn>
                  <a:cxn ang="0">
                    <a:pos x="51" y="341"/>
                  </a:cxn>
                  <a:cxn ang="0">
                    <a:pos x="74" y="360"/>
                  </a:cxn>
                  <a:cxn ang="0">
                    <a:pos x="97" y="377"/>
                  </a:cxn>
                  <a:cxn ang="0">
                    <a:pos x="125" y="392"/>
                  </a:cxn>
                  <a:cxn ang="0">
                    <a:pos x="152" y="402"/>
                  </a:cxn>
                  <a:cxn ang="0">
                    <a:pos x="182" y="407"/>
                  </a:cxn>
                  <a:cxn ang="0">
                    <a:pos x="205" y="409"/>
                  </a:cxn>
                </a:cxnLst>
                <a:rect l="0" t="0" r="r" b="b"/>
                <a:pathLst>
                  <a:path w="2066" h="409">
                    <a:moveTo>
                      <a:pt x="205" y="409"/>
                    </a:moveTo>
                    <a:lnTo>
                      <a:pt x="1865" y="409"/>
                    </a:lnTo>
                    <a:lnTo>
                      <a:pt x="1872" y="407"/>
                    </a:lnTo>
                    <a:lnTo>
                      <a:pt x="1884" y="407"/>
                    </a:lnTo>
                    <a:lnTo>
                      <a:pt x="1893" y="405"/>
                    </a:lnTo>
                    <a:lnTo>
                      <a:pt x="1903" y="403"/>
                    </a:lnTo>
                    <a:lnTo>
                      <a:pt x="1912" y="402"/>
                    </a:lnTo>
                    <a:lnTo>
                      <a:pt x="1922" y="398"/>
                    </a:lnTo>
                    <a:lnTo>
                      <a:pt x="1931" y="396"/>
                    </a:lnTo>
                    <a:lnTo>
                      <a:pt x="1941" y="392"/>
                    </a:lnTo>
                    <a:lnTo>
                      <a:pt x="1948" y="386"/>
                    </a:lnTo>
                    <a:lnTo>
                      <a:pt x="1958" y="381"/>
                    </a:lnTo>
                    <a:lnTo>
                      <a:pt x="1967" y="377"/>
                    </a:lnTo>
                    <a:lnTo>
                      <a:pt x="1975" y="373"/>
                    </a:lnTo>
                    <a:lnTo>
                      <a:pt x="1982" y="367"/>
                    </a:lnTo>
                    <a:lnTo>
                      <a:pt x="1990" y="360"/>
                    </a:lnTo>
                    <a:lnTo>
                      <a:pt x="1998" y="354"/>
                    </a:lnTo>
                    <a:lnTo>
                      <a:pt x="2005" y="348"/>
                    </a:lnTo>
                    <a:lnTo>
                      <a:pt x="2013" y="341"/>
                    </a:lnTo>
                    <a:lnTo>
                      <a:pt x="2019" y="333"/>
                    </a:lnTo>
                    <a:lnTo>
                      <a:pt x="2024" y="326"/>
                    </a:lnTo>
                    <a:lnTo>
                      <a:pt x="2030" y="318"/>
                    </a:lnTo>
                    <a:lnTo>
                      <a:pt x="2034" y="308"/>
                    </a:lnTo>
                    <a:lnTo>
                      <a:pt x="2039" y="301"/>
                    </a:lnTo>
                    <a:lnTo>
                      <a:pt x="2043" y="291"/>
                    </a:lnTo>
                    <a:lnTo>
                      <a:pt x="2049" y="284"/>
                    </a:lnTo>
                    <a:lnTo>
                      <a:pt x="2053" y="272"/>
                    </a:lnTo>
                    <a:lnTo>
                      <a:pt x="2057" y="263"/>
                    </a:lnTo>
                    <a:lnTo>
                      <a:pt x="2058" y="255"/>
                    </a:lnTo>
                    <a:lnTo>
                      <a:pt x="2062" y="246"/>
                    </a:lnTo>
                    <a:lnTo>
                      <a:pt x="2064" y="234"/>
                    </a:lnTo>
                    <a:lnTo>
                      <a:pt x="2064" y="225"/>
                    </a:lnTo>
                    <a:lnTo>
                      <a:pt x="2064" y="215"/>
                    </a:lnTo>
                    <a:lnTo>
                      <a:pt x="2066" y="206"/>
                    </a:lnTo>
                    <a:lnTo>
                      <a:pt x="2064" y="194"/>
                    </a:lnTo>
                    <a:lnTo>
                      <a:pt x="2064" y="183"/>
                    </a:lnTo>
                    <a:lnTo>
                      <a:pt x="2064" y="173"/>
                    </a:lnTo>
                    <a:lnTo>
                      <a:pt x="2062" y="164"/>
                    </a:lnTo>
                    <a:lnTo>
                      <a:pt x="2058" y="153"/>
                    </a:lnTo>
                    <a:lnTo>
                      <a:pt x="2057" y="143"/>
                    </a:lnTo>
                    <a:lnTo>
                      <a:pt x="2053" y="133"/>
                    </a:lnTo>
                    <a:lnTo>
                      <a:pt x="2049" y="124"/>
                    </a:lnTo>
                    <a:lnTo>
                      <a:pt x="2043" y="114"/>
                    </a:lnTo>
                    <a:lnTo>
                      <a:pt x="2039" y="105"/>
                    </a:lnTo>
                    <a:lnTo>
                      <a:pt x="2034" y="97"/>
                    </a:lnTo>
                    <a:lnTo>
                      <a:pt x="2030" y="90"/>
                    </a:lnTo>
                    <a:lnTo>
                      <a:pt x="2024" y="80"/>
                    </a:lnTo>
                    <a:lnTo>
                      <a:pt x="2019" y="75"/>
                    </a:lnTo>
                    <a:lnTo>
                      <a:pt x="2013" y="67"/>
                    </a:lnTo>
                    <a:lnTo>
                      <a:pt x="2005" y="61"/>
                    </a:lnTo>
                    <a:lnTo>
                      <a:pt x="1998" y="54"/>
                    </a:lnTo>
                    <a:lnTo>
                      <a:pt x="1990" y="46"/>
                    </a:lnTo>
                    <a:lnTo>
                      <a:pt x="1982" y="38"/>
                    </a:lnTo>
                    <a:lnTo>
                      <a:pt x="1975" y="35"/>
                    </a:lnTo>
                    <a:lnTo>
                      <a:pt x="1967" y="29"/>
                    </a:lnTo>
                    <a:lnTo>
                      <a:pt x="1958" y="23"/>
                    </a:lnTo>
                    <a:lnTo>
                      <a:pt x="1948" y="19"/>
                    </a:lnTo>
                    <a:lnTo>
                      <a:pt x="1941" y="16"/>
                    </a:lnTo>
                    <a:lnTo>
                      <a:pt x="1931" y="12"/>
                    </a:lnTo>
                    <a:lnTo>
                      <a:pt x="1922" y="8"/>
                    </a:lnTo>
                    <a:lnTo>
                      <a:pt x="1912" y="6"/>
                    </a:lnTo>
                    <a:lnTo>
                      <a:pt x="1903" y="4"/>
                    </a:lnTo>
                    <a:lnTo>
                      <a:pt x="1893" y="0"/>
                    </a:lnTo>
                    <a:lnTo>
                      <a:pt x="1884" y="0"/>
                    </a:lnTo>
                    <a:lnTo>
                      <a:pt x="1872" y="0"/>
                    </a:lnTo>
                    <a:lnTo>
                      <a:pt x="1865" y="0"/>
                    </a:lnTo>
                    <a:lnTo>
                      <a:pt x="205" y="0"/>
                    </a:lnTo>
                    <a:lnTo>
                      <a:pt x="192" y="0"/>
                    </a:lnTo>
                    <a:lnTo>
                      <a:pt x="182" y="0"/>
                    </a:lnTo>
                    <a:lnTo>
                      <a:pt x="171" y="0"/>
                    </a:lnTo>
                    <a:lnTo>
                      <a:pt x="163" y="4"/>
                    </a:lnTo>
                    <a:lnTo>
                      <a:pt x="152" y="6"/>
                    </a:lnTo>
                    <a:lnTo>
                      <a:pt x="142" y="8"/>
                    </a:lnTo>
                    <a:lnTo>
                      <a:pt x="133" y="12"/>
                    </a:lnTo>
                    <a:lnTo>
                      <a:pt x="125" y="16"/>
                    </a:lnTo>
                    <a:lnTo>
                      <a:pt x="116" y="19"/>
                    </a:lnTo>
                    <a:lnTo>
                      <a:pt x="106" y="23"/>
                    </a:lnTo>
                    <a:lnTo>
                      <a:pt x="97" y="29"/>
                    </a:lnTo>
                    <a:lnTo>
                      <a:pt x="89" y="35"/>
                    </a:lnTo>
                    <a:lnTo>
                      <a:pt x="81" y="38"/>
                    </a:lnTo>
                    <a:lnTo>
                      <a:pt x="74" y="46"/>
                    </a:lnTo>
                    <a:lnTo>
                      <a:pt x="66" y="54"/>
                    </a:lnTo>
                    <a:lnTo>
                      <a:pt x="59" y="61"/>
                    </a:lnTo>
                    <a:lnTo>
                      <a:pt x="51" y="67"/>
                    </a:lnTo>
                    <a:lnTo>
                      <a:pt x="45" y="75"/>
                    </a:lnTo>
                    <a:lnTo>
                      <a:pt x="38" y="80"/>
                    </a:lnTo>
                    <a:lnTo>
                      <a:pt x="34" y="90"/>
                    </a:lnTo>
                    <a:lnTo>
                      <a:pt x="28" y="97"/>
                    </a:lnTo>
                    <a:lnTo>
                      <a:pt x="23" y="105"/>
                    </a:lnTo>
                    <a:lnTo>
                      <a:pt x="19" y="114"/>
                    </a:lnTo>
                    <a:lnTo>
                      <a:pt x="15" y="124"/>
                    </a:lnTo>
                    <a:lnTo>
                      <a:pt x="11" y="133"/>
                    </a:lnTo>
                    <a:lnTo>
                      <a:pt x="7" y="143"/>
                    </a:lnTo>
                    <a:lnTo>
                      <a:pt x="5" y="153"/>
                    </a:lnTo>
                    <a:lnTo>
                      <a:pt x="4" y="164"/>
                    </a:lnTo>
                    <a:lnTo>
                      <a:pt x="0" y="173"/>
                    </a:lnTo>
                    <a:lnTo>
                      <a:pt x="0" y="183"/>
                    </a:lnTo>
                    <a:lnTo>
                      <a:pt x="0" y="194"/>
                    </a:lnTo>
                    <a:lnTo>
                      <a:pt x="0" y="206"/>
                    </a:lnTo>
                    <a:lnTo>
                      <a:pt x="0" y="215"/>
                    </a:lnTo>
                    <a:lnTo>
                      <a:pt x="0" y="225"/>
                    </a:lnTo>
                    <a:lnTo>
                      <a:pt x="0" y="234"/>
                    </a:lnTo>
                    <a:lnTo>
                      <a:pt x="4" y="246"/>
                    </a:lnTo>
                    <a:lnTo>
                      <a:pt x="5" y="255"/>
                    </a:lnTo>
                    <a:lnTo>
                      <a:pt x="7" y="263"/>
                    </a:lnTo>
                    <a:lnTo>
                      <a:pt x="11" y="272"/>
                    </a:lnTo>
                    <a:lnTo>
                      <a:pt x="15" y="284"/>
                    </a:lnTo>
                    <a:lnTo>
                      <a:pt x="19" y="291"/>
                    </a:lnTo>
                    <a:lnTo>
                      <a:pt x="23" y="301"/>
                    </a:lnTo>
                    <a:lnTo>
                      <a:pt x="28" y="308"/>
                    </a:lnTo>
                    <a:lnTo>
                      <a:pt x="34" y="318"/>
                    </a:lnTo>
                    <a:lnTo>
                      <a:pt x="38" y="326"/>
                    </a:lnTo>
                    <a:lnTo>
                      <a:pt x="45" y="333"/>
                    </a:lnTo>
                    <a:lnTo>
                      <a:pt x="51" y="341"/>
                    </a:lnTo>
                    <a:lnTo>
                      <a:pt x="59" y="348"/>
                    </a:lnTo>
                    <a:lnTo>
                      <a:pt x="66" y="354"/>
                    </a:lnTo>
                    <a:lnTo>
                      <a:pt x="74" y="360"/>
                    </a:lnTo>
                    <a:lnTo>
                      <a:pt x="81" y="367"/>
                    </a:lnTo>
                    <a:lnTo>
                      <a:pt x="89" y="373"/>
                    </a:lnTo>
                    <a:lnTo>
                      <a:pt x="97" y="377"/>
                    </a:lnTo>
                    <a:lnTo>
                      <a:pt x="106" y="381"/>
                    </a:lnTo>
                    <a:lnTo>
                      <a:pt x="116" y="386"/>
                    </a:lnTo>
                    <a:lnTo>
                      <a:pt x="125" y="392"/>
                    </a:lnTo>
                    <a:lnTo>
                      <a:pt x="133" y="396"/>
                    </a:lnTo>
                    <a:lnTo>
                      <a:pt x="142" y="398"/>
                    </a:lnTo>
                    <a:lnTo>
                      <a:pt x="152" y="402"/>
                    </a:lnTo>
                    <a:lnTo>
                      <a:pt x="163" y="403"/>
                    </a:lnTo>
                    <a:lnTo>
                      <a:pt x="171" y="405"/>
                    </a:lnTo>
                    <a:lnTo>
                      <a:pt x="182" y="407"/>
                    </a:lnTo>
                    <a:lnTo>
                      <a:pt x="192" y="407"/>
                    </a:lnTo>
                    <a:lnTo>
                      <a:pt x="205" y="409"/>
                    </a:lnTo>
                    <a:lnTo>
                      <a:pt x="205" y="40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7968" name="Freeform 32"/>
              <p:cNvSpPr>
                <a:spLocks/>
              </p:cNvSpPr>
              <p:nvPr/>
            </p:nvSpPr>
            <p:spPr bwMode="auto">
              <a:xfrm>
                <a:off x="3539" y="3468"/>
                <a:ext cx="39" cy="61"/>
              </a:xfrm>
              <a:custGeom>
                <a:avLst/>
                <a:gdLst/>
                <a:ahLst/>
                <a:cxnLst>
                  <a:cxn ang="0">
                    <a:pos x="262" y="391"/>
                  </a:cxn>
                  <a:cxn ang="0">
                    <a:pos x="0" y="391"/>
                  </a:cxn>
                  <a:cxn ang="0">
                    <a:pos x="0" y="319"/>
                  </a:cxn>
                  <a:cxn ang="0">
                    <a:pos x="152" y="74"/>
                  </a:cxn>
                  <a:cxn ang="0">
                    <a:pos x="9" y="74"/>
                  </a:cxn>
                  <a:cxn ang="0">
                    <a:pos x="9" y="0"/>
                  </a:cxn>
                  <a:cxn ang="0">
                    <a:pos x="253" y="0"/>
                  </a:cxn>
                  <a:cxn ang="0">
                    <a:pos x="253" y="74"/>
                  </a:cxn>
                  <a:cxn ang="0">
                    <a:pos x="102" y="317"/>
                  </a:cxn>
                  <a:cxn ang="0">
                    <a:pos x="262" y="317"/>
                  </a:cxn>
                  <a:cxn ang="0">
                    <a:pos x="262" y="391"/>
                  </a:cxn>
                  <a:cxn ang="0">
                    <a:pos x="262" y="391"/>
                  </a:cxn>
                </a:cxnLst>
                <a:rect l="0" t="0" r="r" b="b"/>
                <a:pathLst>
                  <a:path w="262" h="391">
                    <a:moveTo>
                      <a:pt x="262" y="391"/>
                    </a:moveTo>
                    <a:lnTo>
                      <a:pt x="0" y="391"/>
                    </a:lnTo>
                    <a:lnTo>
                      <a:pt x="0" y="319"/>
                    </a:lnTo>
                    <a:lnTo>
                      <a:pt x="152" y="74"/>
                    </a:lnTo>
                    <a:lnTo>
                      <a:pt x="9" y="74"/>
                    </a:lnTo>
                    <a:lnTo>
                      <a:pt x="9" y="0"/>
                    </a:lnTo>
                    <a:lnTo>
                      <a:pt x="253" y="0"/>
                    </a:lnTo>
                    <a:lnTo>
                      <a:pt x="253" y="74"/>
                    </a:lnTo>
                    <a:lnTo>
                      <a:pt x="102" y="317"/>
                    </a:lnTo>
                    <a:lnTo>
                      <a:pt x="262" y="317"/>
                    </a:lnTo>
                    <a:lnTo>
                      <a:pt x="262" y="391"/>
                    </a:lnTo>
                    <a:lnTo>
                      <a:pt x="262" y="39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7969" name="Freeform 33"/>
              <p:cNvSpPr>
                <a:spLocks/>
              </p:cNvSpPr>
              <p:nvPr/>
            </p:nvSpPr>
            <p:spPr bwMode="auto">
              <a:xfrm>
                <a:off x="3635" y="3468"/>
                <a:ext cx="33" cy="61"/>
              </a:xfrm>
              <a:custGeom>
                <a:avLst/>
                <a:gdLst/>
                <a:ahLst/>
                <a:cxnLst>
                  <a:cxn ang="0">
                    <a:pos x="220" y="391"/>
                  </a:cxn>
                  <a:cxn ang="0">
                    <a:pos x="0" y="391"/>
                  </a:cxn>
                  <a:cxn ang="0">
                    <a:pos x="0" y="0"/>
                  </a:cxn>
                  <a:cxn ang="0">
                    <a:pos x="82" y="0"/>
                  </a:cxn>
                  <a:cxn ang="0">
                    <a:pos x="82" y="317"/>
                  </a:cxn>
                  <a:cxn ang="0">
                    <a:pos x="220" y="317"/>
                  </a:cxn>
                  <a:cxn ang="0">
                    <a:pos x="220" y="391"/>
                  </a:cxn>
                  <a:cxn ang="0">
                    <a:pos x="220" y="391"/>
                  </a:cxn>
                </a:cxnLst>
                <a:rect l="0" t="0" r="r" b="b"/>
                <a:pathLst>
                  <a:path w="220" h="391">
                    <a:moveTo>
                      <a:pt x="220" y="391"/>
                    </a:moveTo>
                    <a:lnTo>
                      <a:pt x="0" y="391"/>
                    </a:lnTo>
                    <a:lnTo>
                      <a:pt x="0" y="0"/>
                    </a:lnTo>
                    <a:lnTo>
                      <a:pt x="82" y="0"/>
                    </a:lnTo>
                    <a:lnTo>
                      <a:pt x="82" y="317"/>
                    </a:lnTo>
                    <a:lnTo>
                      <a:pt x="220" y="317"/>
                    </a:lnTo>
                    <a:lnTo>
                      <a:pt x="220" y="391"/>
                    </a:lnTo>
                    <a:lnTo>
                      <a:pt x="220" y="39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7970" name="Freeform 34"/>
              <p:cNvSpPr>
                <a:spLocks/>
              </p:cNvSpPr>
              <p:nvPr/>
            </p:nvSpPr>
            <p:spPr bwMode="auto">
              <a:xfrm>
                <a:off x="3673" y="3468"/>
                <a:ext cx="33" cy="61"/>
              </a:xfrm>
              <a:custGeom>
                <a:avLst/>
                <a:gdLst/>
                <a:ahLst/>
                <a:cxnLst>
                  <a:cxn ang="0">
                    <a:pos x="219" y="391"/>
                  </a:cxn>
                  <a:cxn ang="0">
                    <a:pos x="0" y="391"/>
                  </a:cxn>
                  <a:cxn ang="0">
                    <a:pos x="0" y="0"/>
                  </a:cxn>
                  <a:cxn ang="0">
                    <a:pos x="82" y="0"/>
                  </a:cxn>
                  <a:cxn ang="0">
                    <a:pos x="82" y="317"/>
                  </a:cxn>
                  <a:cxn ang="0">
                    <a:pos x="219" y="317"/>
                  </a:cxn>
                  <a:cxn ang="0">
                    <a:pos x="219" y="391"/>
                  </a:cxn>
                  <a:cxn ang="0">
                    <a:pos x="219" y="391"/>
                  </a:cxn>
                </a:cxnLst>
                <a:rect l="0" t="0" r="r" b="b"/>
                <a:pathLst>
                  <a:path w="219" h="391">
                    <a:moveTo>
                      <a:pt x="219" y="391"/>
                    </a:moveTo>
                    <a:lnTo>
                      <a:pt x="0" y="391"/>
                    </a:lnTo>
                    <a:lnTo>
                      <a:pt x="0" y="0"/>
                    </a:lnTo>
                    <a:lnTo>
                      <a:pt x="82" y="0"/>
                    </a:lnTo>
                    <a:lnTo>
                      <a:pt x="82" y="317"/>
                    </a:lnTo>
                    <a:lnTo>
                      <a:pt x="219" y="317"/>
                    </a:lnTo>
                    <a:lnTo>
                      <a:pt x="219" y="391"/>
                    </a:lnTo>
                    <a:lnTo>
                      <a:pt x="219" y="39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7971" name="Freeform 35"/>
              <p:cNvSpPr>
                <a:spLocks/>
              </p:cNvSpPr>
              <p:nvPr/>
            </p:nvSpPr>
            <p:spPr bwMode="auto">
              <a:xfrm>
                <a:off x="3581" y="3630"/>
                <a:ext cx="41" cy="66"/>
              </a:xfrm>
              <a:custGeom>
                <a:avLst/>
                <a:gdLst/>
                <a:ahLst/>
                <a:cxnLst>
                  <a:cxn ang="0">
                    <a:pos x="127" y="424"/>
                  </a:cxn>
                  <a:cxn ang="0">
                    <a:pos x="108" y="422"/>
                  </a:cxn>
                  <a:cxn ang="0">
                    <a:pos x="83" y="416"/>
                  </a:cxn>
                  <a:cxn ang="0">
                    <a:pos x="57" y="403"/>
                  </a:cxn>
                  <a:cxn ang="0">
                    <a:pos x="36" y="386"/>
                  </a:cxn>
                  <a:cxn ang="0">
                    <a:pos x="19" y="365"/>
                  </a:cxn>
                  <a:cxn ang="0">
                    <a:pos x="9" y="338"/>
                  </a:cxn>
                  <a:cxn ang="0">
                    <a:pos x="2" y="310"/>
                  </a:cxn>
                  <a:cxn ang="0">
                    <a:pos x="0" y="281"/>
                  </a:cxn>
                  <a:cxn ang="0">
                    <a:pos x="0" y="0"/>
                  </a:cxn>
                  <a:cxn ang="0">
                    <a:pos x="82" y="260"/>
                  </a:cxn>
                  <a:cxn ang="0">
                    <a:pos x="82" y="287"/>
                  </a:cxn>
                  <a:cxn ang="0">
                    <a:pos x="89" y="314"/>
                  </a:cxn>
                  <a:cxn ang="0">
                    <a:pos x="106" y="336"/>
                  </a:cxn>
                  <a:cxn ang="0">
                    <a:pos x="120" y="344"/>
                  </a:cxn>
                  <a:cxn ang="0">
                    <a:pos x="137" y="346"/>
                  </a:cxn>
                  <a:cxn ang="0">
                    <a:pos x="152" y="344"/>
                  </a:cxn>
                  <a:cxn ang="0">
                    <a:pos x="165" y="336"/>
                  </a:cxn>
                  <a:cxn ang="0">
                    <a:pos x="182" y="314"/>
                  </a:cxn>
                  <a:cxn ang="0">
                    <a:pos x="188" y="287"/>
                  </a:cxn>
                  <a:cxn ang="0">
                    <a:pos x="192" y="260"/>
                  </a:cxn>
                  <a:cxn ang="0">
                    <a:pos x="275" y="0"/>
                  </a:cxn>
                  <a:cxn ang="0">
                    <a:pos x="274" y="281"/>
                  </a:cxn>
                  <a:cxn ang="0">
                    <a:pos x="268" y="310"/>
                  </a:cxn>
                  <a:cxn ang="0">
                    <a:pos x="262" y="338"/>
                  </a:cxn>
                  <a:cxn ang="0">
                    <a:pos x="251" y="365"/>
                  </a:cxn>
                  <a:cxn ang="0">
                    <a:pos x="234" y="386"/>
                  </a:cxn>
                  <a:cxn ang="0">
                    <a:pos x="213" y="403"/>
                  </a:cxn>
                  <a:cxn ang="0">
                    <a:pos x="186" y="416"/>
                  </a:cxn>
                  <a:cxn ang="0">
                    <a:pos x="163" y="422"/>
                  </a:cxn>
                  <a:cxn ang="0">
                    <a:pos x="144" y="424"/>
                  </a:cxn>
                  <a:cxn ang="0">
                    <a:pos x="137" y="426"/>
                  </a:cxn>
                </a:cxnLst>
                <a:rect l="0" t="0" r="r" b="b"/>
                <a:pathLst>
                  <a:path w="275" h="426">
                    <a:moveTo>
                      <a:pt x="137" y="426"/>
                    </a:moveTo>
                    <a:lnTo>
                      <a:pt x="127" y="424"/>
                    </a:lnTo>
                    <a:lnTo>
                      <a:pt x="118" y="424"/>
                    </a:lnTo>
                    <a:lnTo>
                      <a:pt x="108" y="422"/>
                    </a:lnTo>
                    <a:lnTo>
                      <a:pt x="99" y="420"/>
                    </a:lnTo>
                    <a:lnTo>
                      <a:pt x="83" y="416"/>
                    </a:lnTo>
                    <a:lnTo>
                      <a:pt x="70" y="411"/>
                    </a:lnTo>
                    <a:lnTo>
                      <a:pt x="57" y="403"/>
                    </a:lnTo>
                    <a:lnTo>
                      <a:pt x="45" y="395"/>
                    </a:lnTo>
                    <a:lnTo>
                      <a:pt x="36" y="386"/>
                    </a:lnTo>
                    <a:lnTo>
                      <a:pt x="28" y="376"/>
                    </a:lnTo>
                    <a:lnTo>
                      <a:pt x="19" y="365"/>
                    </a:lnTo>
                    <a:lnTo>
                      <a:pt x="15" y="352"/>
                    </a:lnTo>
                    <a:lnTo>
                      <a:pt x="9" y="338"/>
                    </a:lnTo>
                    <a:lnTo>
                      <a:pt x="6" y="325"/>
                    </a:lnTo>
                    <a:lnTo>
                      <a:pt x="2" y="310"/>
                    </a:lnTo>
                    <a:lnTo>
                      <a:pt x="0" y="297"/>
                    </a:lnTo>
                    <a:lnTo>
                      <a:pt x="0" y="281"/>
                    </a:lnTo>
                    <a:lnTo>
                      <a:pt x="0" y="266"/>
                    </a:lnTo>
                    <a:lnTo>
                      <a:pt x="0" y="0"/>
                    </a:lnTo>
                    <a:lnTo>
                      <a:pt x="82" y="0"/>
                    </a:lnTo>
                    <a:lnTo>
                      <a:pt x="82" y="260"/>
                    </a:lnTo>
                    <a:lnTo>
                      <a:pt x="82" y="272"/>
                    </a:lnTo>
                    <a:lnTo>
                      <a:pt x="82" y="287"/>
                    </a:lnTo>
                    <a:lnTo>
                      <a:pt x="83" y="300"/>
                    </a:lnTo>
                    <a:lnTo>
                      <a:pt x="89" y="314"/>
                    </a:lnTo>
                    <a:lnTo>
                      <a:pt x="95" y="327"/>
                    </a:lnTo>
                    <a:lnTo>
                      <a:pt x="106" y="336"/>
                    </a:lnTo>
                    <a:lnTo>
                      <a:pt x="110" y="340"/>
                    </a:lnTo>
                    <a:lnTo>
                      <a:pt x="120" y="344"/>
                    </a:lnTo>
                    <a:lnTo>
                      <a:pt x="127" y="344"/>
                    </a:lnTo>
                    <a:lnTo>
                      <a:pt x="137" y="346"/>
                    </a:lnTo>
                    <a:lnTo>
                      <a:pt x="144" y="344"/>
                    </a:lnTo>
                    <a:lnTo>
                      <a:pt x="152" y="344"/>
                    </a:lnTo>
                    <a:lnTo>
                      <a:pt x="158" y="340"/>
                    </a:lnTo>
                    <a:lnTo>
                      <a:pt x="165" y="336"/>
                    </a:lnTo>
                    <a:lnTo>
                      <a:pt x="175" y="327"/>
                    </a:lnTo>
                    <a:lnTo>
                      <a:pt x="182" y="314"/>
                    </a:lnTo>
                    <a:lnTo>
                      <a:pt x="186" y="300"/>
                    </a:lnTo>
                    <a:lnTo>
                      <a:pt x="188" y="287"/>
                    </a:lnTo>
                    <a:lnTo>
                      <a:pt x="190" y="272"/>
                    </a:lnTo>
                    <a:lnTo>
                      <a:pt x="192" y="260"/>
                    </a:lnTo>
                    <a:lnTo>
                      <a:pt x="192" y="0"/>
                    </a:lnTo>
                    <a:lnTo>
                      <a:pt x="275" y="0"/>
                    </a:lnTo>
                    <a:lnTo>
                      <a:pt x="275" y="266"/>
                    </a:lnTo>
                    <a:lnTo>
                      <a:pt x="274" y="281"/>
                    </a:lnTo>
                    <a:lnTo>
                      <a:pt x="272" y="297"/>
                    </a:lnTo>
                    <a:lnTo>
                      <a:pt x="268" y="310"/>
                    </a:lnTo>
                    <a:lnTo>
                      <a:pt x="268" y="325"/>
                    </a:lnTo>
                    <a:lnTo>
                      <a:pt x="262" y="338"/>
                    </a:lnTo>
                    <a:lnTo>
                      <a:pt x="258" y="352"/>
                    </a:lnTo>
                    <a:lnTo>
                      <a:pt x="251" y="365"/>
                    </a:lnTo>
                    <a:lnTo>
                      <a:pt x="245" y="376"/>
                    </a:lnTo>
                    <a:lnTo>
                      <a:pt x="234" y="386"/>
                    </a:lnTo>
                    <a:lnTo>
                      <a:pt x="224" y="395"/>
                    </a:lnTo>
                    <a:lnTo>
                      <a:pt x="213" y="403"/>
                    </a:lnTo>
                    <a:lnTo>
                      <a:pt x="201" y="411"/>
                    </a:lnTo>
                    <a:lnTo>
                      <a:pt x="186" y="416"/>
                    </a:lnTo>
                    <a:lnTo>
                      <a:pt x="173" y="420"/>
                    </a:lnTo>
                    <a:lnTo>
                      <a:pt x="163" y="422"/>
                    </a:lnTo>
                    <a:lnTo>
                      <a:pt x="154" y="424"/>
                    </a:lnTo>
                    <a:lnTo>
                      <a:pt x="144" y="424"/>
                    </a:lnTo>
                    <a:lnTo>
                      <a:pt x="137" y="426"/>
                    </a:lnTo>
                    <a:lnTo>
                      <a:pt x="137" y="42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7972" name="Freeform 36"/>
              <p:cNvSpPr>
                <a:spLocks/>
              </p:cNvSpPr>
              <p:nvPr/>
            </p:nvSpPr>
            <p:spPr bwMode="auto">
              <a:xfrm>
                <a:off x="3676" y="3630"/>
                <a:ext cx="42" cy="65"/>
              </a:xfrm>
              <a:custGeom>
                <a:avLst/>
                <a:gdLst/>
                <a:ahLst/>
                <a:cxnLst>
                  <a:cxn ang="0">
                    <a:pos x="284" y="418"/>
                  </a:cxn>
                  <a:cxn ang="0">
                    <a:pos x="204" y="416"/>
                  </a:cxn>
                  <a:cxn ang="0">
                    <a:pos x="76" y="125"/>
                  </a:cxn>
                  <a:cxn ang="0">
                    <a:pos x="76" y="418"/>
                  </a:cxn>
                  <a:cxn ang="0">
                    <a:pos x="0" y="418"/>
                  </a:cxn>
                  <a:cxn ang="0">
                    <a:pos x="0" y="0"/>
                  </a:cxn>
                  <a:cxn ang="0">
                    <a:pos x="103" y="0"/>
                  </a:cxn>
                  <a:cxn ang="0">
                    <a:pos x="207" y="239"/>
                  </a:cxn>
                  <a:cxn ang="0">
                    <a:pos x="207" y="0"/>
                  </a:cxn>
                  <a:cxn ang="0">
                    <a:pos x="284" y="0"/>
                  </a:cxn>
                  <a:cxn ang="0">
                    <a:pos x="284" y="418"/>
                  </a:cxn>
                  <a:cxn ang="0">
                    <a:pos x="284" y="418"/>
                  </a:cxn>
                </a:cxnLst>
                <a:rect l="0" t="0" r="r" b="b"/>
                <a:pathLst>
                  <a:path w="284" h="418">
                    <a:moveTo>
                      <a:pt x="284" y="418"/>
                    </a:moveTo>
                    <a:lnTo>
                      <a:pt x="204" y="416"/>
                    </a:lnTo>
                    <a:lnTo>
                      <a:pt x="76" y="125"/>
                    </a:lnTo>
                    <a:lnTo>
                      <a:pt x="76" y="418"/>
                    </a:lnTo>
                    <a:lnTo>
                      <a:pt x="0" y="418"/>
                    </a:lnTo>
                    <a:lnTo>
                      <a:pt x="0" y="0"/>
                    </a:lnTo>
                    <a:lnTo>
                      <a:pt x="103" y="0"/>
                    </a:lnTo>
                    <a:lnTo>
                      <a:pt x="207" y="239"/>
                    </a:lnTo>
                    <a:lnTo>
                      <a:pt x="207" y="0"/>
                    </a:lnTo>
                    <a:lnTo>
                      <a:pt x="284" y="0"/>
                    </a:lnTo>
                    <a:lnTo>
                      <a:pt x="284" y="418"/>
                    </a:lnTo>
                    <a:lnTo>
                      <a:pt x="284" y="4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7973" name="Freeform 37"/>
              <p:cNvSpPr>
                <a:spLocks/>
              </p:cNvSpPr>
              <p:nvPr/>
            </p:nvSpPr>
            <p:spPr bwMode="auto">
              <a:xfrm>
                <a:off x="3728" y="3630"/>
                <a:ext cx="33" cy="65"/>
              </a:xfrm>
              <a:custGeom>
                <a:avLst/>
                <a:gdLst/>
                <a:ahLst/>
                <a:cxnLst>
                  <a:cxn ang="0">
                    <a:pos x="0" y="418"/>
                  </a:cxn>
                  <a:cxn ang="0">
                    <a:pos x="0" y="0"/>
                  </a:cxn>
                  <a:cxn ang="0">
                    <a:pos x="221" y="0"/>
                  </a:cxn>
                  <a:cxn ang="0">
                    <a:pos x="221" y="78"/>
                  </a:cxn>
                  <a:cxn ang="0">
                    <a:pos x="80" y="78"/>
                  </a:cxn>
                  <a:cxn ang="0">
                    <a:pos x="80" y="152"/>
                  </a:cxn>
                  <a:cxn ang="0">
                    <a:pos x="211" y="152"/>
                  </a:cxn>
                  <a:cxn ang="0">
                    <a:pos x="211" y="232"/>
                  </a:cxn>
                  <a:cxn ang="0">
                    <a:pos x="80" y="232"/>
                  </a:cxn>
                  <a:cxn ang="0">
                    <a:pos x="80" y="336"/>
                  </a:cxn>
                  <a:cxn ang="0">
                    <a:pos x="221" y="336"/>
                  </a:cxn>
                  <a:cxn ang="0">
                    <a:pos x="221" y="418"/>
                  </a:cxn>
                  <a:cxn ang="0">
                    <a:pos x="0" y="418"/>
                  </a:cxn>
                  <a:cxn ang="0">
                    <a:pos x="0" y="418"/>
                  </a:cxn>
                </a:cxnLst>
                <a:rect l="0" t="0" r="r" b="b"/>
                <a:pathLst>
                  <a:path w="221" h="418">
                    <a:moveTo>
                      <a:pt x="0" y="418"/>
                    </a:moveTo>
                    <a:lnTo>
                      <a:pt x="0" y="0"/>
                    </a:lnTo>
                    <a:lnTo>
                      <a:pt x="221" y="0"/>
                    </a:lnTo>
                    <a:lnTo>
                      <a:pt x="221" y="78"/>
                    </a:lnTo>
                    <a:lnTo>
                      <a:pt x="80" y="78"/>
                    </a:lnTo>
                    <a:lnTo>
                      <a:pt x="80" y="152"/>
                    </a:lnTo>
                    <a:lnTo>
                      <a:pt x="211" y="152"/>
                    </a:lnTo>
                    <a:lnTo>
                      <a:pt x="211" y="232"/>
                    </a:lnTo>
                    <a:lnTo>
                      <a:pt x="80" y="232"/>
                    </a:lnTo>
                    <a:lnTo>
                      <a:pt x="80" y="336"/>
                    </a:lnTo>
                    <a:lnTo>
                      <a:pt x="221" y="336"/>
                    </a:lnTo>
                    <a:lnTo>
                      <a:pt x="221" y="418"/>
                    </a:lnTo>
                    <a:lnTo>
                      <a:pt x="0" y="418"/>
                    </a:lnTo>
                    <a:lnTo>
                      <a:pt x="0" y="4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7974" name="Freeform 38"/>
              <p:cNvSpPr>
                <a:spLocks/>
              </p:cNvSpPr>
              <p:nvPr/>
            </p:nvSpPr>
            <p:spPr bwMode="auto">
              <a:xfrm>
                <a:off x="3581" y="3467"/>
                <a:ext cx="47" cy="64"/>
              </a:xfrm>
              <a:custGeom>
                <a:avLst/>
                <a:gdLst/>
                <a:ahLst/>
                <a:cxnLst>
                  <a:cxn ang="0">
                    <a:pos x="315" y="224"/>
                  </a:cxn>
                  <a:cxn ang="0">
                    <a:pos x="312" y="257"/>
                  </a:cxn>
                  <a:cxn ang="0">
                    <a:pos x="306" y="289"/>
                  </a:cxn>
                  <a:cxn ang="0">
                    <a:pos x="296" y="314"/>
                  </a:cxn>
                  <a:cxn ang="0">
                    <a:pos x="283" y="339"/>
                  </a:cxn>
                  <a:cxn ang="0">
                    <a:pos x="268" y="359"/>
                  </a:cxn>
                  <a:cxn ang="0">
                    <a:pos x="247" y="380"/>
                  </a:cxn>
                  <a:cxn ang="0">
                    <a:pos x="201" y="399"/>
                  </a:cxn>
                  <a:cxn ang="0">
                    <a:pos x="169" y="405"/>
                  </a:cxn>
                  <a:cxn ang="0">
                    <a:pos x="158" y="335"/>
                  </a:cxn>
                  <a:cxn ang="0">
                    <a:pos x="188" y="323"/>
                  </a:cxn>
                  <a:cxn ang="0">
                    <a:pos x="209" y="302"/>
                  </a:cxn>
                  <a:cxn ang="0">
                    <a:pos x="222" y="272"/>
                  </a:cxn>
                  <a:cxn ang="0">
                    <a:pos x="230" y="240"/>
                  </a:cxn>
                  <a:cxn ang="0">
                    <a:pos x="232" y="209"/>
                  </a:cxn>
                  <a:cxn ang="0">
                    <a:pos x="232" y="186"/>
                  </a:cxn>
                  <a:cxn ang="0">
                    <a:pos x="226" y="152"/>
                  </a:cxn>
                  <a:cxn ang="0">
                    <a:pos x="218" y="122"/>
                  </a:cxn>
                  <a:cxn ang="0">
                    <a:pos x="201" y="93"/>
                  </a:cxn>
                  <a:cxn ang="0">
                    <a:pos x="179" y="76"/>
                  </a:cxn>
                  <a:cxn ang="0">
                    <a:pos x="144" y="74"/>
                  </a:cxn>
                  <a:cxn ang="0">
                    <a:pos x="116" y="88"/>
                  </a:cxn>
                  <a:cxn ang="0">
                    <a:pos x="99" y="110"/>
                  </a:cxn>
                  <a:cxn ang="0">
                    <a:pos x="87" y="143"/>
                  </a:cxn>
                  <a:cxn ang="0">
                    <a:pos x="83" y="173"/>
                  </a:cxn>
                  <a:cxn ang="0">
                    <a:pos x="83" y="204"/>
                  </a:cxn>
                  <a:cxn ang="0">
                    <a:pos x="83" y="226"/>
                  </a:cxn>
                  <a:cxn ang="0">
                    <a:pos x="83" y="255"/>
                  </a:cxn>
                  <a:cxn ang="0">
                    <a:pos x="91" y="280"/>
                  </a:cxn>
                  <a:cxn ang="0">
                    <a:pos x="104" y="304"/>
                  </a:cxn>
                  <a:cxn ang="0">
                    <a:pos x="123" y="321"/>
                  </a:cxn>
                  <a:cxn ang="0">
                    <a:pos x="135" y="344"/>
                  </a:cxn>
                  <a:cxn ang="0">
                    <a:pos x="135" y="373"/>
                  </a:cxn>
                  <a:cxn ang="0">
                    <a:pos x="135" y="407"/>
                  </a:cxn>
                  <a:cxn ang="0">
                    <a:pos x="93" y="394"/>
                  </a:cxn>
                  <a:cxn ang="0">
                    <a:pos x="61" y="373"/>
                  </a:cxn>
                  <a:cxn ang="0">
                    <a:pos x="36" y="344"/>
                  </a:cxn>
                  <a:cxn ang="0">
                    <a:pos x="23" y="321"/>
                  </a:cxn>
                  <a:cxn ang="0">
                    <a:pos x="9" y="295"/>
                  </a:cxn>
                  <a:cxn ang="0">
                    <a:pos x="4" y="268"/>
                  </a:cxn>
                  <a:cxn ang="0">
                    <a:pos x="0" y="236"/>
                  </a:cxn>
                  <a:cxn ang="0">
                    <a:pos x="0" y="204"/>
                  </a:cxn>
                  <a:cxn ang="0">
                    <a:pos x="0" y="167"/>
                  </a:cxn>
                  <a:cxn ang="0">
                    <a:pos x="4" y="135"/>
                  </a:cxn>
                  <a:cxn ang="0">
                    <a:pos x="9" y="108"/>
                  </a:cxn>
                  <a:cxn ang="0">
                    <a:pos x="23" y="82"/>
                  </a:cxn>
                  <a:cxn ang="0">
                    <a:pos x="51" y="40"/>
                  </a:cxn>
                  <a:cxn ang="0">
                    <a:pos x="91" y="13"/>
                  </a:cxn>
                  <a:cxn ang="0">
                    <a:pos x="129" y="0"/>
                  </a:cxn>
                  <a:cxn ang="0">
                    <a:pos x="158" y="0"/>
                  </a:cxn>
                  <a:cxn ang="0">
                    <a:pos x="184" y="0"/>
                  </a:cxn>
                  <a:cxn ang="0">
                    <a:pos x="224" y="13"/>
                  </a:cxn>
                  <a:cxn ang="0">
                    <a:pos x="255" y="34"/>
                  </a:cxn>
                  <a:cxn ang="0">
                    <a:pos x="275" y="53"/>
                  </a:cxn>
                  <a:cxn ang="0">
                    <a:pos x="289" y="74"/>
                  </a:cxn>
                  <a:cxn ang="0">
                    <a:pos x="298" y="99"/>
                  </a:cxn>
                  <a:cxn ang="0">
                    <a:pos x="308" y="127"/>
                  </a:cxn>
                  <a:cxn ang="0">
                    <a:pos x="314" y="158"/>
                  </a:cxn>
                  <a:cxn ang="0">
                    <a:pos x="315" y="190"/>
                  </a:cxn>
                </a:cxnLst>
                <a:rect l="0" t="0" r="r" b="b"/>
                <a:pathLst>
                  <a:path w="317" h="409">
                    <a:moveTo>
                      <a:pt x="317" y="204"/>
                    </a:moveTo>
                    <a:lnTo>
                      <a:pt x="315" y="215"/>
                    </a:lnTo>
                    <a:lnTo>
                      <a:pt x="315" y="224"/>
                    </a:lnTo>
                    <a:lnTo>
                      <a:pt x="314" y="236"/>
                    </a:lnTo>
                    <a:lnTo>
                      <a:pt x="314" y="247"/>
                    </a:lnTo>
                    <a:lnTo>
                      <a:pt x="312" y="257"/>
                    </a:lnTo>
                    <a:lnTo>
                      <a:pt x="310" y="268"/>
                    </a:lnTo>
                    <a:lnTo>
                      <a:pt x="308" y="278"/>
                    </a:lnTo>
                    <a:lnTo>
                      <a:pt x="306" y="289"/>
                    </a:lnTo>
                    <a:lnTo>
                      <a:pt x="302" y="297"/>
                    </a:lnTo>
                    <a:lnTo>
                      <a:pt x="298" y="306"/>
                    </a:lnTo>
                    <a:lnTo>
                      <a:pt x="296" y="314"/>
                    </a:lnTo>
                    <a:lnTo>
                      <a:pt x="293" y="323"/>
                    </a:lnTo>
                    <a:lnTo>
                      <a:pt x="289" y="331"/>
                    </a:lnTo>
                    <a:lnTo>
                      <a:pt x="283" y="339"/>
                    </a:lnTo>
                    <a:lnTo>
                      <a:pt x="279" y="346"/>
                    </a:lnTo>
                    <a:lnTo>
                      <a:pt x="275" y="354"/>
                    </a:lnTo>
                    <a:lnTo>
                      <a:pt x="268" y="359"/>
                    </a:lnTo>
                    <a:lnTo>
                      <a:pt x="260" y="367"/>
                    </a:lnTo>
                    <a:lnTo>
                      <a:pt x="253" y="373"/>
                    </a:lnTo>
                    <a:lnTo>
                      <a:pt x="247" y="380"/>
                    </a:lnTo>
                    <a:lnTo>
                      <a:pt x="232" y="388"/>
                    </a:lnTo>
                    <a:lnTo>
                      <a:pt x="218" y="396"/>
                    </a:lnTo>
                    <a:lnTo>
                      <a:pt x="201" y="399"/>
                    </a:lnTo>
                    <a:lnTo>
                      <a:pt x="186" y="403"/>
                    </a:lnTo>
                    <a:lnTo>
                      <a:pt x="179" y="403"/>
                    </a:lnTo>
                    <a:lnTo>
                      <a:pt x="169" y="405"/>
                    </a:lnTo>
                    <a:lnTo>
                      <a:pt x="160" y="407"/>
                    </a:lnTo>
                    <a:lnTo>
                      <a:pt x="152" y="409"/>
                    </a:lnTo>
                    <a:lnTo>
                      <a:pt x="158" y="335"/>
                    </a:lnTo>
                    <a:lnTo>
                      <a:pt x="169" y="333"/>
                    </a:lnTo>
                    <a:lnTo>
                      <a:pt x="179" y="329"/>
                    </a:lnTo>
                    <a:lnTo>
                      <a:pt x="188" y="323"/>
                    </a:lnTo>
                    <a:lnTo>
                      <a:pt x="198" y="319"/>
                    </a:lnTo>
                    <a:lnTo>
                      <a:pt x="203" y="310"/>
                    </a:lnTo>
                    <a:lnTo>
                      <a:pt x="209" y="302"/>
                    </a:lnTo>
                    <a:lnTo>
                      <a:pt x="215" y="293"/>
                    </a:lnTo>
                    <a:lnTo>
                      <a:pt x="220" y="283"/>
                    </a:lnTo>
                    <a:lnTo>
                      <a:pt x="222" y="272"/>
                    </a:lnTo>
                    <a:lnTo>
                      <a:pt x="224" y="262"/>
                    </a:lnTo>
                    <a:lnTo>
                      <a:pt x="226" y="251"/>
                    </a:lnTo>
                    <a:lnTo>
                      <a:pt x="230" y="240"/>
                    </a:lnTo>
                    <a:lnTo>
                      <a:pt x="230" y="230"/>
                    </a:lnTo>
                    <a:lnTo>
                      <a:pt x="232" y="219"/>
                    </a:lnTo>
                    <a:lnTo>
                      <a:pt x="232" y="209"/>
                    </a:lnTo>
                    <a:lnTo>
                      <a:pt x="232" y="204"/>
                    </a:lnTo>
                    <a:lnTo>
                      <a:pt x="232" y="194"/>
                    </a:lnTo>
                    <a:lnTo>
                      <a:pt x="232" y="186"/>
                    </a:lnTo>
                    <a:lnTo>
                      <a:pt x="230" y="175"/>
                    </a:lnTo>
                    <a:lnTo>
                      <a:pt x="230" y="166"/>
                    </a:lnTo>
                    <a:lnTo>
                      <a:pt x="226" y="152"/>
                    </a:lnTo>
                    <a:lnTo>
                      <a:pt x="224" y="143"/>
                    </a:lnTo>
                    <a:lnTo>
                      <a:pt x="220" y="131"/>
                    </a:lnTo>
                    <a:lnTo>
                      <a:pt x="218" y="122"/>
                    </a:lnTo>
                    <a:lnTo>
                      <a:pt x="213" y="112"/>
                    </a:lnTo>
                    <a:lnTo>
                      <a:pt x="209" y="103"/>
                    </a:lnTo>
                    <a:lnTo>
                      <a:pt x="201" y="93"/>
                    </a:lnTo>
                    <a:lnTo>
                      <a:pt x="196" y="88"/>
                    </a:lnTo>
                    <a:lnTo>
                      <a:pt x="186" y="80"/>
                    </a:lnTo>
                    <a:lnTo>
                      <a:pt x="179" y="76"/>
                    </a:lnTo>
                    <a:lnTo>
                      <a:pt x="167" y="74"/>
                    </a:lnTo>
                    <a:lnTo>
                      <a:pt x="158" y="74"/>
                    </a:lnTo>
                    <a:lnTo>
                      <a:pt x="144" y="74"/>
                    </a:lnTo>
                    <a:lnTo>
                      <a:pt x="135" y="76"/>
                    </a:lnTo>
                    <a:lnTo>
                      <a:pt x="123" y="80"/>
                    </a:lnTo>
                    <a:lnTo>
                      <a:pt x="116" y="88"/>
                    </a:lnTo>
                    <a:lnTo>
                      <a:pt x="106" y="91"/>
                    </a:lnTo>
                    <a:lnTo>
                      <a:pt x="102" y="101"/>
                    </a:lnTo>
                    <a:lnTo>
                      <a:pt x="99" y="110"/>
                    </a:lnTo>
                    <a:lnTo>
                      <a:pt x="95" y="120"/>
                    </a:lnTo>
                    <a:lnTo>
                      <a:pt x="91" y="129"/>
                    </a:lnTo>
                    <a:lnTo>
                      <a:pt x="87" y="143"/>
                    </a:lnTo>
                    <a:lnTo>
                      <a:pt x="83" y="150"/>
                    </a:lnTo>
                    <a:lnTo>
                      <a:pt x="83" y="164"/>
                    </a:lnTo>
                    <a:lnTo>
                      <a:pt x="83" y="173"/>
                    </a:lnTo>
                    <a:lnTo>
                      <a:pt x="83" y="185"/>
                    </a:lnTo>
                    <a:lnTo>
                      <a:pt x="83" y="194"/>
                    </a:lnTo>
                    <a:lnTo>
                      <a:pt x="83" y="204"/>
                    </a:lnTo>
                    <a:lnTo>
                      <a:pt x="83" y="209"/>
                    </a:lnTo>
                    <a:lnTo>
                      <a:pt x="83" y="219"/>
                    </a:lnTo>
                    <a:lnTo>
                      <a:pt x="83" y="226"/>
                    </a:lnTo>
                    <a:lnTo>
                      <a:pt x="83" y="236"/>
                    </a:lnTo>
                    <a:lnTo>
                      <a:pt x="83" y="245"/>
                    </a:lnTo>
                    <a:lnTo>
                      <a:pt x="83" y="255"/>
                    </a:lnTo>
                    <a:lnTo>
                      <a:pt x="85" y="262"/>
                    </a:lnTo>
                    <a:lnTo>
                      <a:pt x="89" y="272"/>
                    </a:lnTo>
                    <a:lnTo>
                      <a:pt x="91" y="280"/>
                    </a:lnTo>
                    <a:lnTo>
                      <a:pt x="93" y="287"/>
                    </a:lnTo>
                    <a:lnTo>
                      <a:pt x="99" y="295"/>
                    </a:lnTo>
                    <a:lnTo>
                      <a:pt x="104" y="304"/>
                    </a:lnTo>
                    <a:lnTo>
                      <a:pt x="108" y="310"/>
                    </a:lnTo>
                    <a:lnTo>
                      <a:pt x="116" y="316"/>
                    </a:lnTo>
                    <a:lnTo>
                      <a:pt x="123" y="321"/>
                    </a:lnTo>
                    <a:lnTo>
                      <a:pt x="135" y="329"/>
                    </a:lnTo>
                    <a:lnTo>
                      <a:pt x="135" y="337"/>
                    </a:lnTo>
                    <a:lnTo>
                      <a:pt x="135" y="344"/>
                    </a:lnTo>
                    <a:lnTo>
                      <a:pt x="135" y="354"/>
                    </a:lnTo>
                    <a:lnTo>
                      <a:pt x="135" y="365"/>
                    </a:lnTo>
                    <a:lnTo>
                      <a:pt x="135" y="373"/>
                    </a:lnTo>
                    <a:lnTo>
                      <a:pt x="135" y="386"/>
                    </a:lnTo>
                    <a:lnTo>
                      <a:pt x="135" y="396"/>
                    </a:lnTo>
                    <a:lnTo>
                      <a:pt x="135" y="407"/>
                    </a:lnTo>
                    <a:lnTo>
                      <a:pt x="120" y="403"/>
                    </a:lnTo>
                    <a:lnTo>
                      <a:pt x="106" y="399"/>
                    </a:lnTo>
                    <a:lnTo>
                      <a:pt x="93" y="394"/>
                    </a:lnTo>
                    <a:lnTo>
                      <a:pt x="83" y="388"/>
                    </a:lnTo>
                    <a:lnTo>
                      <a:pt x="70" y="380"/>
                    </a:lnTo>
                    <a:lnTo>
                      <a:pt x="61" y="373"/>
                    </a:lnTo>
                    <a:lnTo>
                      <a:pt x="51" y="361"/>
                    </a:lnTo>
                    <a:lnTo>
                      <a:pt x="42" y="352"/>
                    </a:lnTo>
                    <a:lnTo>
                      <a:pt x="36" y="344"/>
                    </a:lnTo>
                    <a:lnTo>
                      <a:pt x="30" y="337"/>
                    </a:lnTo>
                    <a:lnTo>
                      <a:pt x="25" y="329"/>
                    </a:lnTo>
                    <a:lnTo>
                      <a:pt x="23" y="321"/>
                    </a:lnTo>
                    <a:lnTo>
                      <a:pt x="17" y="314"/>
                    </a:lnTo>
                    <a:lnTo>
                      <a:pt x="13" y="304"/>
                    </a:lnTo>
                    <a:lnTo>
                      <a:pt x="9" y="295"/>
                    </a:lnTo>
                    <a:lnTo>
                      <a:pt x="9" y="287"/>
                    </a:lnTo>
                    <a:lnTo>
                      <a:pt x="6" y="276"/>
                    </a:lnTo>
                    <a:lnTo>
                      <a:pt x="4" y="268"/>
                    </a:lnTo>
                    <a:lnTo>
                      <a:pt x="2" y="257"/>
                    </a:lnTo>
                    <a:lnTo>
                      <a:pt x="2" y="247"/>
                    </a:lnTo>
                    <a:lnTo>
                      <a:pt x="0" y="236"/>
                    </a:lnTo>
                    <a:lnTo>
                      <a:pt x="0" y="224"/>
                    </a:lnTo>
                    <a:lnTo>
                      <a:pt x="0" y="215"/>
                    </a:lnTo>
                    <a:lnTo>
                      <a:pt x="0" y="204"/>
                    </a:lnTo>
                    <a:lnTo>
                      <a:pt x="0" y="190"/>
                    </a:lnTo>
                    <a:lnTo>
                      <a:pt x="0" y="179"/>
                    </a:lnTo>
                    <a:lnTo>
                      <a:pt x="0" y="167"/>
                    </a:lnTo>
                    <a:lnTo>
                      <a:pt x="2" y="158"/>
                    </a:lnTo>
                    <a:lnTo>
                      <a:pt x="2" y="146"/>
                    </a:lnTo>
                    <a:lnTo>
                      <a:pt x="4" y="135"/>
                    </a:lnTo>
                    <a:lnTo>
                      <a:pt x="6" y="127"/>
                    </a:lnTo>
                    <a:lnTo>
                      <a:pt x="9" y="118"/>
                    </a:lnTo>
                    <a:lnTo>
                      <a:pt x="9" y="108"/>
                    </a:lnTo>
                    <a:lnTo>
                      <a:pt x="13" y="99"/>
                    </a:lnTo>
                    <a:lnTo>
                      <a:pt x="17" y="89"/>
                    </a:lnTo>
                    <a:lnTo>
                      <a:pt x="23" y="82"/>
                    </a:lnTo>
                    <a:lnTo>
                      <a:pt x="30" y="69"/>
                    </a:lnTo>
                    <a:lnTo>
                      <a:pt x="42" y="53"/>
                    </a:lnTo>
                    <a:lnTo>
                      <a:pt x="51" y="40"/>
                    </a:lnTo>
                    <a:lnTo>
                      <a:pt x="64" y="31"/>
                    </a:lnTo>
                    <a:lnTo>
                      <a:pt x="76" y="19"/>
                    </a:lnTo>
                    <a:lnTo>
                      <a:pt x="91" y="13"/>
                    </a:lnTo>
                    <a:lnTo>
                      <a:pt x="106" y="6"/>
                    </a:lnTo>
                    <a:lnTo>
                      <a:pt x="122" y="2"/>
                    </a:lnTo>
                    <a:lnTo>
                      <a:pt x="129" y="0"/>
                    </a:lnTo>
                    <a:lnTo>
                      <a:pt x="139" y="0"/>
                    </a:lnTo>
                    <a:lnTo>
                      <a:pt x="148" y="0"/>
                    </a:lnTo>
                    <a:lnTo>
                      <a:pt x="158" y="0"/>
                    </a:lnTo>
                    <a:lnTo>
                      <a:pt x="165" y="0"/>
                    </a:lnTo>
                    <a:lnTo>
                      <a:pt x="175" y="0"/>
                    </a:lnTo>
                    <a:lnTo>
                      <a:pt x="184" y="0"/>
                    </a:lnTo>
                    <a:lnTo>
                      <a:pt x="194" y="2"/>
                    </a:lnTo>
                    <a:lnTo>
                      <a:pt x="209" y="6"/>
                    </a:lnTo>
                    <a:lnTo>
                      <a:pt x="224" y="13"/>
                    </a:lnTo>
                    <a:lnTo>
                      <a:pt x="237" y="19"/>
                    </a:lnTo>
                    <a:lnTo>
                      <a:pt x="251" y="31"/>
                    </a:lnTo>
                    <a:lnTo>
                      <a:pt x="255" y="34"/>
                    </a:lnTo>
                    <a:lnTo>
                      <a:pt x="262" y="40"/>
                    </a:lnTo>
                    <a:lnTo>
                      <a:pt x="268" y="46"/>
                    </a:lnTo>
                    <a:lnTo>
                      <a:pt x="275" y="53"/>
                    </a:lnTo>
                    <a:lnTo>
                      <a:pt x="279" y="61"/>
                    </a:lnTo>
                    <a:lnTo>
                      <a:pt x="283" y="69"/>
                    </a:lnTo>
                    <a:lnTo>
                      <a:pt x="289" y="74"/>
                    </a:lnTo>
                    <a:lnTo>
                      <a:pt x="293" y="82"/>
                    </a:lnTo>
                    <a:lnTo>
                      <a:pt x="296" y="89"/>
                    </a:lnTo>
                    <a:lnTo>
                      <a:pt x="298" y="99"/>
                    </a:lnTo>
                    <a:lnTo>
                      <a:pt x="302" y="108"/>
                    </a:lnTo>
                    <a:lnTo>
                      <a:pt x="306" y="118"/>
                    </a:lnTo>
                    <a:lnTo>
                      <a:pt x="308" y="127"/>
                    </a:lnTo>
                    <a:lnTo>
                      <a:pt x="310" y="135"/>
                    </a:lnTo>
                    <a:lnTo>
                      <a:pt x="312" y="146"/>
                    </a:lnTo>
                    <a:lnTo>
                      <a:pt x="314" y="158"/>
                    </a:lnTo>
                    <a:lnTo>
                      <a:pt x="314" y="167"/>
                    </a:lnTo>
                    <a:lnTo>
                      <a:pt x="315" y="179"/>
                    </a:lnTo>
                    <a:lnTo>
                      <a:pt x="315" y="190"/>
                    </a:lnTo>
                    <a:lnTo>
                      <a:pt x="317" y="204"/>
                    </a:lnTo>
                    <a:lnTo>
                      <a:pt x="317" y="20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7975" name="Freeform 39"/>
              <p:cNvSpPr>
                <a:spLocks/>
              </p:cNvSpPr>
              <p:nvPr/>
            </p:nvSpPr>
            <p:spPr bwMode="auto">
              <a:xfrm>
                <a:off x="3528" y="3628"/>
                <a:ext cx="47" cy="68"/>
              </a:xfrm>
              <a:custGeom>
                <a:avLst/>
                <a:gdLst/>
                <a:ahLst/>
                <a:cxnLst>
                  <a:cxn ang="0">
                    <a:pos x="315" y="242"/>
                  </a:cxn>
                  <a:cxn ang="0">
                    <a:pos x="310" y="274"/>
                  </a:cxn>
                  <a:cxn ang="0">
                    <a:pos x="304" y="308"/>
                  </a:cxn>
                  <a:cxn ang="0">
                    <a:pos x="294" y="335"/>
                  </a:cxn>
                  <a:cxn ang="0">
                    <a:pos x="281" y="362"/>
                  </a:cxn>
                  <a:cxn ang="0">
                    <a:pos x="266" y="383"/>
                  </a:cxn>
                  <a:cxn ang="0">
                    <a:pos x="247" y="403"/>
                  </a:cxn>
                  <a:cxn ang="0">
                    <a:pos x="203" y="426"/>
                  </a:cxn>
                  <a:cxn ang="0">
                    <a:pos x="156" y="436"/>
                  </a:cxn>
                  <a:cxn ang="0">
                    <a:pos x="178" y="352"/>
                  </a:cxn>
                  <a:cxn ang="0">
                    <a:pos x="201" y="331"/>
                  </a:cxn>
                  <a:cxn ang="0">
                    <a:pos x="218" y="301"/>
                  </a:cxn>
                  <a:cxn ang="0">
                    <a:pos x="226" y="267"/>
                  </a:cxn>
                  <a:cxn ang="0">
                    <a:pos x="230" y="234"/>
                  </a:cxn>
                  <a:cxn ang="0">
                    <a:pos x="230" y="206"/>
                  </a:cxn>
                  <a:cxn ang="0">
                    <a:pos x="230" y="175"/>
                  </a:cxn>
                  <a:cxn ang="0">
                    <a:pos x="222" y="141"/>
                  </a:cxn>
                  <a:cxn ang="0">
                    <a:pos x="209" y="111"/>
                  </a:cxn>
                  <a:cxn ang="0">
                    <a:pos x="188" y="86"/>
                  </a:cxn>
                  <a:cxn ang="0">
                    <a:pos x="157" y="78"/>
                  </a:cxn>
                  <a:cxn ang="0">
                    <a:pos x="123" y="86"/>
                  </a:cxn>
                  <a:cxn ang="0">
                    <a:pos x="104" y="109"/>
                  </a:cxn>
                  <a:cxn ang="0">
                    <a:pos x="89" y="141"/>
                  </a:cxn>
                  <a:cxn ang="0">
                    <a:pos x="85" y="175"/>
                  </a:cxn>
                  <a:cxn ang="0">
                    <a:pos x="83" y="208"/>
                  </a:cxn>
                  <a:cxn ang="0">
                    <a:pos x="83" y="234"/>
                  </a:cxn>
                  <a:cxn ang="0">
                    <a:pos x="83" y="265"/>
                  </a:cxn>
                  <a:cxn ang="0">
                    <a:pos x="89" y="295"/>
                  </a:cxn>
                  <a:cxn ang="0">
                    <a:pos x="100" y="322"/>
                  </a:cxn>
                  <a:cxn ang="0">
                    <a:pos x="121" y="345"/>
                  </a:cxn>
                  <a:cxn ang="0">
                    <a:pos x="142" y="362"/>
                  </a:cxn>
                  <a:cxn ang="0">
                    <a:pos x="142" y="392"/>
                  </a:cxn>
                  <a:cxn ang="0">
                    <a:pos x="142" y="422"/>
                  </a:cxn>
                  <a:cxn ang="0">
                    <a:pos x="110" y="428"/>
                  </a:cxn>
                  <a:cxn ang="0">
                    <a:pos x="72" y="407"/>
                  </a:cxn>
                  <a:cxn ang="0">
                    <a:pos x="41" y="375"/>
                  </a:cxn>
                  <a:cxn ang="0">
                    <a:pos x="24" y="350"/>
                  </a:cxn>
                  <a:cxn ang="0">
                    <a:pos x="13" y="324"/>
                  </a:cxn>
                  <a:cxn ang="0">
                    <a:pos x="5" y="295"/>
                  </a:cxn>
                  <a:cxn ang="0">
                    <a:pos x="0" y="265"/>
                  </a:cxn>
                  <a:cxn ang="0">
                    <a:pos x="0" y="229"/>
                  </a:cxn>
                  <a:cxn ang="0">
                    <a:pos x="0" y="191"/>
                  </a:cxn>
                  <a:cxn ang="0">
                    <a:pos x="0" y="156"/>
                  </a:cxn>
                  <a:cxn ang="0">
                    <a:pos x="7" y="128"/>
                  </a:cxn>
                  <a:cxn ang="0">
                    <a:pos x="17" y="97"/>
                  </a:cxn>
                  <a:cxn ang="0">
                    <a:pos x="30" y="73"/>
                  </a:cxn>
                  <a:cxn ang="0">
                    <a:pos x="45" y="50"/>
                  </a:cxn>
                  <a:cxn ang="0">
                    <a:pos x="62" y="33"/>
                  </a:cxn>
                  <a:cxn ang="0">
                    <a:pos x="97" y="10"/>
                  </a:cxn>
                  <a:cxn ang="0">
                    <a:pos x="121" y="4"/>
                  </a:cxn>
                  <a:cxn ang="0">
                    <a:pos x="148" y="0"/>
                  </a:cxn>
                  <a:cxn ang="0">
                    <a:pos x="175" y="0"/>
                  </a:cxn>
                  <a:cxn ang="0">
                    <a:pos x="207" y="6"/>
                  </a:cxn>
                  <a:cxn ang="0">
                    <a:pos x="251" y="33"/>
                  </a:cxn>
                  <a:cxn ang="0">
                    <a:pos x="266" y="48"/>
                  </a:cxn>
                  <a:cxn ang="0">
                    <a:pos x="281" y="71"/>
                  </a:cxn>
                  <a:cxn ang="0">
                    <a:pos x="294" y="97"/>
                  </a:cxn>
                  <a:cxn ang="0">
                    <a:pos x="304" y="126"/>
                  </a:cxn>
                  <a:cxn ang="0">
                    <a:pos x="310" y="156"/>
                  </a:cxn>
                  <a:cxn ang="0">
                    <a:pos x="315" y="191"/>
                  </a:cxn>
                  <a:cxn ang="0">
                    <a:pos x="317" y="219"/>
                  </a:cxn>
                </a:cxnLst>
                <a:rect l="0" t="0" r="r" b="b"/>
                <a:pathLst>
                  <a:path w="317" h="436">
                    <a:moveTo>
                      <a:pt x="317" y="219"/>
                    </a:moveTo>
                    <a:lnTo>
                      <a:pt x="315" y="229"/>
                    </a:lnTo>
                    <a:lnTo>
                      <a:pt x="315" y="242"/>
                    </a:lnTo>
                    <a:lnTo>
                      <a:pt x="313" y="253"/>
                    </a:lnTo>
                    <a:lnTo>
                      <a:pt x="311" y="265"/>
                    </a:lnTo>
                    <a:lnTo>
                      <a:pt x="310" y="274"/>
                    </a:lnTo>
                    <a:lnTo>
                      <a:pt x="308" y="287"/>
                    </a:lnTo>
                    <a:lnTo>
                      <a:pt x="306" y="295"/>
                    </a:lnTo>
                    <a:lnTo>
                      <a:pt x="304" y="308"/>
                    </a:lnTo>
                    <a:lnTo>
                      <a:pt x="302" y="316"/>
                    </a:lnTo>
                    <a:lnTo>
                      <a:pt x="298" y="326"/>
                    </a:lnTo>
                    <a:lnTo>
                      <a:pt x="294" y="335"/>
                    </a:lnTo>
                    <a:lnTo>
                      <a:pt x="291" y="345"/>
                    </a:lnTo>
                    <a:lnTo>
                      <a:pt x="287" y="352"/>
                    </a:lnTo>
                    <a:lnTo>
                      <a:pt x="281" y="362"/>
                    </a:lnTo>
                    <a:lnTo>
                      <a:pt x="277" y="369"/>
                    </a:lnTo>
                    <a:lnTo>
                      <a:pt x="273" y="377"/>
                    </a:lnTo>
                    <a:lnTo>
                      <a:pt x="266" y="383"/>
                    </a:lnTo>
                    <a:lnTo>
                      <a:pt x="260" y="390"/>
                    </a:lnTo>
                    <a:lnTo>
                      <a:pt x="252" y="398"/>
                    </a:lnTo>
                    <a:lnTo>
                      <a:pt x="247" y="403"/>
                    </a:lnTo>
                    <a:lnTo>
                      <a:pt x="233" y="413"/>
                    </a:lnTo>
                    <a:lnTo>
                      <a:pt x="220" y="421"/>
                    </a:lnTo>
                    <a:lnTo>
                      <a:pt x="203" y="426"/>
                    </a:lnTo>
                    <a:lnTo>
                      <a:pt x="188" y="430"/>
                    </a:lnTo>
                    <a:lnTo>
                      <a:pt x="171" y="434"/>
                    </a:lnTo>
                    <a:lnTo>
                      <a:pt x="156" y="436"/>
                    </a:lnTo>
                    <a:lnTo>
                      <a:pt x="157" y="356"/>
                    </a:lnTo>
                    <a:lnTo>
                      <a:pt x="167" y="354"/>
                    </a:lnTo>
                    <a:lnTo>
                      <a:pt x="178" y="352"/>
                    </a:lnTo>
                    <a:lnTo>
                      <a:pt x="186" y="346"/>
                    </a:lnTo>
                    <a:lnTo>
                      <a:pt x="195" y="339"/>
                    </a:lnTo>
                    <a:lnTo>
                      <a:pt x="201" y="331"/>
                    </a:lnTo>
                    <a:lnTo>
                      <a:pt x="207" y="324"/>
                    </a:lnTo>
                    <a:lnTo>
                      <a:pt x="213" y="312"/>
                    </a:lnTo>
                    <a:lnTo>
                      <a:pt x="218" y="301"/>
                    </a:lnTo>
                    <a:lnTo>
                      <a:pt x="220" y="289"/>
                    </a:lnTo>
                    <a:lnTo>
                      <a:pt x="222" y="280"/>
                    </a:lnTo>
                    <a:lnTo>
                      <a:pt x="226" y="267"/>
                    </a:lnTo>
                    <a:lnTo>
                      <a:pt x="230" y="257"/>
                    </a:lnTo>
                    <a:lnTo>
                      <a:pt x="230" y="244"/>
                    </a:lnTo>
                    <a:lnTo>
                      <a:pt x="230" y="234"/>
                    </a:lnTo>
                    <a:lnTo>
                      <a:pt x="230" y="225"/>
                    </a:lnTo>
                    <a:lnTo>
                      <a:pt x="232" y="217"/>
                    </a:lnTo>
                    <a:lnTo>
                      <a:pt x="230" y="206"/>
                    </a:lnTo>
                    <a:lnTo>
                      <a:pt x="230" y="198"/>
                    </a:lnTo>
                    <a:lnTo>
                      <a:pt x="230" y="187"/>
                    </a:lnTo>
                    <a:lnTo>
                      <a:pt x="230" y="175"/>
                    </a:lnTo>
                    <a:lnTo>
                      <a:pt x="226" y="164"/>
                    </a:lnTo>
                    <a:lnTo>
                      <a:pt x="224" y="153"/>
                    </a:lnTo>
                    <a:lnTo>
                      <a:pt x="222" y="141"/>
                    </a:lnTo>
                    <a:lnTo>
                      <a:pt x="220" y="132"/>
                    </a:lnTo>
                    <a:lnTo>
                      <a:pt x="214" y="120"/>
                    </a:lnTo>
                    <a:lnTo>
                      <a:pt x="209" y="111"/>
                    </a:lnTo>
                    <a:lnTo>
                      <a:pt x="203" y="101"/>
                    </a:lnTo>
                    <a:lnTo>
                      <a:pt x="197" y="94"/>
                    </a:lnTo>
                    <a:lnTo>
                      <a:pt x="188" y="86"/>
                    </a:lnTo>
                    <a:lnTo>
                      <a:pt x="178" y="82"/>
                    </a:lnTo>
                    <a:lnTo>
                      <a:pt x="169" y="78"/>
                    </a:lnTo>
                    <a:lnTo>
                      <a:pt x="157" y="78"/>
                    </a:lnTo>
                    <a:lnTo>
                      <a:pt x="144" y="78"/>
                    </a:lnTo>
                    <a:lnTo>
                      <a:pt x="133" y="82"/>
                    </a:lnTo>
                    <a:lnTo>
                      <a:pt x="123" y="86"/>
                    </a:lnTo>
                    <a:lnTo>
                      <a:pt x="118" y="94"/>
                    </a:lnTo>
                    <a:lnTo>
                      <a:pt x="108" y="101"/>
                    </a:lnTo>
                    <a:lnTo>
                      <a:pt x="104" y="109"/>
                    </a:lnTo>
                    <a:lnTo>
                      <a:pt x="97" y="118"/>
                    </a:lnTo>
                    <a:lnTo>
                      <a:pt x="95" y="130"/>
                    </a:lnTo>
                    <a:lnTo>
                      <a:pt x="89" y="141"/>
                    </a:lnTo>
                    <a:lnTo>
                      <a:pt x="89" y="153"/>
                    </a:lnTo>
                    <a:lnTo>
                      <a:pt x="85" y="164"/>
                    </a:lnTo>
                    <a:lnTo>
                      <a:pt x="85" y="175"/>
                    </a:lnTo>
                    <a:lnTo>
                      <a:pt x="83" y="187"/>
                    </a:lnTo>
                    <a:lnTo>
                      <a:pt x="83" y="198"/>
                    </a:lnTo>
                    <a:lnTo>
                      <a:pt x="83" y="208"/>
                    </a:lnTo>
                    <a:lnTo>
                      <a:pt x="83" y="219"/>
                    </a:lnTo>
                    <a:lnTo>
                      <a:pt x="83" y="227"/>
                    </a:lnTo>
                    <a:lnTo>
                      <a:pt x="83" y="234"/>
                    </a:lnTo>
                    <a:lnTo>
                      <a:pt x="83" y="244"/>
                    </a:lnTo>
                    <a:lnTo>
                      <a:pt x="83" y="255"/>
                    </a:lnTo>
                    <a:lnTo>
                      <a:pt x="83" y="265"/>
                    </a:lnTo>
                    <a:lnTo>
                      <a:pt x="85" y="274"/>
                    </a:lnTo>
                    <a:lnTo>
                      <a:pt x="87" y="286"/>
                    </a:lnTo>
                    <a:lnTo>
                      <a:pt x="89" y="295"/>
                    </a:lnTo>
                    <a:lnTo>
                      <a:pt x="91" y="303"/>
                    </a:lnTo>
                    <a:lnTo>
                      <a:pt x="97" y="312"/>
                    </a:lnTo>
                    <a:lnTo>
                      <a:pt x="100" y="322"/>
                    </a:lnTo>
                    <a:lnTo>
                      <a:pt x="106" y="331"/>
                    </a:lnTo>
                    <a:lnTo>
                      <a:pt x="112" y="337"/>
                    </a:lnTo>
                    <a:lnTo>
                      <a:pt x="121" y="345"/>
                    </a:lnTo>
                    <a:lnTo>
                      <a:pt x="131" y="348"/>
                    </a:lnTo>
                    <a:lnTo>
                      <a:pt x="142" y="354"/>
                    </a:lnTo>
                    <a:lnTo>
                      <a:pt x="142" y="362"/>
                    </a:lnTo>
                    <a:lnTo>
                      <a:pt x="142" y="371"/>
                    </a:lnTo>
                    <a:lnTo>
                      <a:pt x="142" y="381"/>
                    </a:lnTo>
                    <a:lnTo>
                      <a:pt x="142" y="392"/>
                    </a:lnTo>
                    <a:lnTo>
                      <a:pt x="142" y="402"/>
                    </a:lnTo>
                    <a:lnTo>
                      <a:pt x="142" y="413"/>
                    </a:lnTo>
                    <a:lnTo>
                      <a:pt x="142" y="422"/>
                    </a:lnTo>
                    <a:lnTo>
                      <a:pt x="142" y="436"/>
                    </a:lnTo>
                    <a:lnTo>
                      <a:pt x="125" y="430"/>
                    </a:lnTo>
                    <a:lnTo>
                      <a:pt x="110" y="428"/>
                    </a:lnTo>
                    <a:lnTo>
                      <a:pt x="97" y="421"/>
                    </a:lnTo>
                    <a:lnTo>
                      <a:pt x="85" y="417"/>
                    </a:lnTo>
                    <a:lnTo>
                      <a:pt x="72" y="407"/>
                    </a:lnTo>
                    <a:lnTo>
                      <a:pt x="60" y="398"/>
                    </a:lnTo>
                    <a:lnTo>
                      <a:pt x="51" y="388"/>
                    </a:lnTo>
                    <a:lnTo>
                      <a:pt x="41" y="375"/>
                    </a:lnTo>
                    <a:lnTo>
                      <a:pt x="36" y="367"/>
                    </a:lnTo>
                    <a:lnTo>
                      <a:pt x="30" y="360"/>
                    </a:lnTo>
                    <a:lnTo>
                      <a:pt x="24" y="350"/>
                    </a:lnTo>
                    <a:lnTo>
                      <a:pt x="22" y="343"/>
                    </a:lnTo>
                    <a:lnTo>
                      <a:pt x="17" y="333"/>
                    </a:lnTo>
                    <a:lnTo>
                      <a:pt x="13" y="324"/>
                    </a:lnTo>
                    <a:lnTo>
                      <a:pt x="9" y="316"/>
                    </a:lnTo>
                    <a:lnTo>
                      <a:pt x="7" y="307"/>
                    </a:lnTo>
                    <a:lnTo>
                      <a:pt x="5" y="295"/>
                    </a:lnTo>
                    <a:lnTo>
                      <a:pt x="3" y="286"/>
                    </a:lnTo>
                    <a:lnTo>
                      <a:pt x="0" y="274"/>
                    </a:lnTo>
                    <a:lnTo>
                      <a:pt x="0" y="265"/>
                    </a:lnTo>
                    <a:lnTo>
                      <a:pt x="0" y="251"/>
                    </a:lnTo>
                    <a:lnTo>
                      <a:pt x="0" y="242"/>
                    </a:lnTo>
                    <a:lnTo>
                      <a:pt x="0" y="229"/>
                    </a:lnTo>
                    <a:lnTo>
                      <a:pt x="0" y="219"/>
                    </a:lnTo>
                    <a:lnTo>
                      <a:pt x="0" y="206"/>
                    </a:lnTo>
                    <a:lnTo>
                      <a:pt x="0" y="191"/>
                    </a:lnTo>
                    <a:lnTo>
                      <a:pt x="0" y="179"/>
                    </a:lnTo>
                    <a:lnTo>
                      <a:pt x="0" y="168"/>
                    </a:lnTo>
                    <a:lnTo>
                      <a:pt x="0" y="156"/>
                    </a:lnTo>
                    <a:lnTo>
                      <a:pt x="3" y="145"/>
                    </a:lnTo>
                    <a:lnTo>
                      <a:pt x="5" y="137"/>
                    </a:lnTo>
                    <a:lnTo>
                      <a:pt x="7" y="128"/>
                    </a:lnTo>
                    <a:lnTo>
                      <a:pt x="9" y="116"/>
                    </a:lnTo>
                    <a:lnTo>
                      <a:pt x="13" y="107"/>
                    </a:lnTo>
                    <a:lnTo>
                      <a:pt x="17" y="97"/>
                    </a:lnTo>
                    <a:lnTo>
                      <a:pt x="22" y="90"/>
                    </a:lnTo>
                    <a:lnTo>
                      <a:pt x="24" y="80"/>
                    </a:lnTo>
                    <a:lnTo>
                      <a:pt x="30" y="73"/>
                    </a:lnTo>
                    <a:lnTo>
                      <a:pt x="36" y="65"/>
                    </a:lnTo>
                    <a:lnTo>
                      <a:pt x="41" y="59"/>
                    </a:lnTo>
                    <a:lnTo>
                      <a:pt x="45" y="50"/>
                    </a:lnTo>
                    <a:lnTo>
                      <a:pt x="51" y="44"/>
                    </a:lnTo>
                    <a:lnTo>
                      <a:pt x="57" y="37"/>
                    </a:lnTo>
                    <a:lnTo>
                      <a:pt x="62" y="33"/>
                    </a:lnTo>
                    <a:lnTo>
                      <a:pt x="76" y="21"/>
                    </a:lnTo>
                    <a:lnTo>
                      <a:pt x="89" y="14"/>
                    </a:lnTo>
                    <a:lnTo>
                      <a:pt x="97" y="10"/>
                    </a:lnTo>
                    <a:lnTo>
                      <a:pt x="104" y="6"/>
                    </a:lnTo>
                    <a:lnTo>
                      <a:pt x="112" y="4"/>
                    </a:lnTo>
                    <a:lnTo>
                      <a:pt x="121" y="4"/>
                    </a:lnTo>
                    <a:lnTo>
                      <a:pt x="129" y="0"/>
                    </a:lnTo>
                    <a:lnTo>
                      <a:pt x="138" y="0"/>
                    </a:lnTo>
                    <a:lnTo>
                      <a:pt x="148" y="0"/>
                    </a:lnTo>
                    <a:lnTo>
                      <a:pt x="157" y="0"/>
                    </a:lnTo>
                    <a:lnTo>
                      <a:pt x="165" y="0"/>
                    </a:lnTo>
                    <a:lnTo>
                      <a:pt x="175" y="0"/>
                    </a:lnTo>
                    <a:lnTo>
                      <a:pt x="182" y="0"/>
                    </a:lnTo>
                    <a:lnTo>
                      <a:pt x="192" y="4"/>
                    </a:lnTo>
                    <a:lnTo>
                      <a:pt x="207" y="6"/>
                    </a:lnTo>
                    <a:lnTo>
                      <a:pt x="222" y="14"/>
                    </a:lnTo>
                    <a:lnTo>
                      <a:pt x="237" y="21"/>
                    </a:lnTo>
                    <a:lnTo>
                      <a:pt x="251" y="33"/>
                    </a:lnTo>
                    <a:lnTo>
                      <a:pt x="254" y="37"/>
                    </a:lnTo>
                    <a:lnTo>
                      <a:pt x="262" y="42"/>
                    </a:lnTo>
                    <a:lnTo>
                      <a:pt x="266" y="48"/>
                    </a:lnTo>
                    <a:lnTo>
                      <a:pt x="273" y="57"/>
                    </a:lnTo>
                    <a:lnTo>
                      <a:pt x="277" y="63"/>
                    </a:lnTo>
                    <a:lnTo>
                      <a:pt x="281" y="71"/>
                    </a:lnTo>
                    <a:lnTo>
                      <a:pt x="287" y="80"/>
                    </a:lnTo>
                    <a:lnTo>
                      <a:pt x="291" y="90"/>
                    </a:lnTo>
                    <a:lnTo>
                      <a:pt x="294" y="97"/>
                    </a:lnTo>
                    <a:lnTo>
                      <a:pt x="298" y="107"/>
                    </a:lnTo>
                    <a:lnTo>
                      <a:pt x="302" y="116"/>
                    </a:lnTo>
                    <a:lnTo>
                      <a:pt x="304" y="126"/>
                    </a:lnTo>
                    <a:lnTo>
                      <a:pt x="306" y="135"/>
                    </a:lnTo>
                    <a:lnTo>
                      <a:pt x="308" y="145"/>
                    </a:lnTo>
                    <a:lnTo>
                      <a:pt x="310" y="156"/>
                    </a:lnTo>
                    <a:lnTo>
                      <a:pt x="311" y="168"/>
                    </a:lnTo>
                    <a:lnTo>
                      <a:pt x="313" y="179"/>
                    </a:lnTo>
                    <a:lnTo>
                      <a:pt x="315" y="191"/>
                    </a:lnTo>
                    <a:lnTo>
                      <a:pt x="315" y="206"/>
                    </a:lnTo>
                    <a:lnTo>
                      <a:pt x="317" y="219"/>
                    </a:lnTo>
                    <a:lnTo>
                      <a:pt x="317" y="21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7976" name="Freeform 40"/>
              <p:cNvSpPr>
                <a:spLocks/>
              </p:cNvSpPr>
              <p:nvPr/>
            </p:nvSpPr>
            <p:spPr bwMode="auto">
              <a:xfrm>
                <a:off x="3480" y="3630"/>
                <a:ext cx="43" cy="65"/>
              </a:xfrm>
              <a:custGeom>
                <a:avLst/>
                <a:gdLst/>
                <a:ahLst/>
                <a:cxnLst>
                  <a:cxn ang="0">
                    <a:pos x="258" y="340"/>
                  </a:cxn>
                  <a:cxn ang="0">
                    <a:pos x="233" y="373"/>
                  </a:cxn>
                  <a:cxn ang="0">
                    <a:pos x="205" y="395"/>
                  </a:cxn>
                  <a:cxn ang="0">
                    <a:pos x="169" y="409"/>
                  </a:cxn>
                  <a:cxn ang="0">
                    <a:pos x="131" y="416"/>
                  </a:cxn>
                  <a:cxn ang="0">
                    <a:pos x="0" y="418"/>
                  </a:cxn>
                  <a:cxn ang="0">
                    <a:pos x="0" y="388"/>
                  </a:cxn>
                  <a:cxn ang="0">
                    <a:pos x="0" y="355"/>
                  </a:cxn>
                  <a:cxn ang="0">
                    <a:pos x="0" y="306"/>
                  </a:cxn>
                  <a:cxn ang="0">
                    <a:pos x="0" y="274"/>
                  </a:cxn>
                  <a:cxn ang="0">
                    <a:pos x="0" y="247"/>
                  </a:cxn>
                  <a:cxn ang="0">
                    <a:pos x="0" y="219"/>
                  </a:cxn>
                  <a:cxn ang="0">
                    <a:pos x="30" y="219"/>
                  </a:cxn>
                  <a:cxn ang="0">
                    <a:pos x="64" y="219"/>
                  </a:cxn>
                  <a:cxn ang="0">
                    <a:pos x="83" y="338"/>
                  </a:cxn>
                  <a:cxn ang="0">
                    <a:pos x="108" y="344"/>
                  </a:cxn>
                  <a:cxn ang="0">
                    <a:pos x="133" y="338"/>
                  </a:cxn>
                  <a:cxn ang="0">
                    <a:pos x="155" y="323"/>
                  </a:cxn>
                  <a:cxn ang="0">
                    <a:pos x="178" y="306"/>
                  </a:cxn>
                  <a:cxn ang="0">
                    <a:pos x="193" y="283"/>
                  </a:cxn>
                  <a:cxn ang="0">
                    <a:pos x="205" y="251"/>
                  </a:cxn>
                  <a:cxn ang="0">
                    <a:pos x="209" y="211"/>
                  </a:cxn>
                  <a:cxn ang="0">
                    <a:pos x="209" y="175"/>
                  </a:cxn>
                  <a:cxn ang="0">
                    <a:pos x="199" y="137"/>
                  </a:cxn>
                  <a:cxn ang="0">
                    <a:pos x="180" y="106"/>
                  </a:cxn>
                  <a:cxn ang="0">
                    <a:pos x="152" y="84"/>
                  </a:cxn>
                  <a:cxn ang="0">
                    <a:pos x="121" y="76"/>
                  </a:cxn>
                  <a:cxn ang="0">
                    <a:pos x="93" y="76"/>
                  </a:cxn>
                  <a:cxn ang="0">
                    <a:pos x="74" y="207"/>
                  </a:cxn>
                  <a:cxn ang="0">
                    <a:pos x="41" y="207"/>
                  </a:cxn>
                  <a:cxn ang="0">
                    <a:pos x="7" y="207"/>
                  </a:cxn>
                  <a:cxn ang="0">
                    <a:pos x="0" y="186"/>
                  </a:cxn>
                  <a:cxn ang="0">
                    <a:pos x="0" y="158"/>
                  </a:cxn>
                  <a:cxn ang="0">
                    <a:pos x="0" y="129"/>
                  </a:cxn>
                  <a:cxn ang="0">
                    <a:pos x="0" y="103"/>
                  </a:cxn>
                  <a:cxn ang="0">
                    <a:pos x="0" y="63"/>
                  </a:cxn>
                  <a:cxn ang="0">
                    <a:pos x="0" y="25"/>
                  </a:cxn>
                  <a:cxn ang="0">
                    <a:pos x="0" y="0"/>
                  </a:cxn>
                  <a:cxn ang="0">
                    <a:pos x="131" y="0"/>
                  </a:cxn>
                  <a:cxn ang="0">
                    <a:pos x="169" y="4"/>
                  </a:cxn>
                  <a:cxn ang="0">
                    <a:pos x="205" y="17"/>
                  </a:cxn>
                  <a:cxn ang="0">
                    <a:pos x="233" y="38"/>
                  </a:cxn>
                  <a:cxn ang="0">
                    <a:pos x="258" y="72"/>
                  </a:cxn>
                  <a:cxn ang="0">
                    <a:pos x="271" y="93"/>
                  </a:cxn>
                  <a:cxn ang="0">
                    <a:pos x="283" y="125"/>
                  </a:cxn>
                  <a:cxn ang="0">
                    <a:pos x="290" y="165"/>
                  </a:cxn>
                  <a:cxn ang="0">
                    <a:pos x="294" y="209"/>
                  </a:cxn>
                  <a:cxn ang="0">
                    <a:pos x="289" y="249"/>
                  </a:cxn>
                  <a:cxn ang="0">
                    <a:pos x="281" y="289"/>
                  </a:cxn>
                  <a:cxn ang="0">
                    <a:pos x="273" y="314"/>
                  </a:cxn>
                </a:cxnLst>
                <a:rect l="0" t="0" r="r" b="b"/>
                <a:pathLst>
                  <a:path w="294" h="418">
                    <a:moveTo>
                      <a:pt x="273" y="314"/>
                    </a:moveTo>
                    <a:lnTo>
                      <a:pt x="266" y="327"/>
                    </a:lnTo>
                    <a:lnTo>
                      <a:pt x="258" y="340"/>
                    </a:lnTo>
                    <a:lnTo>
                      <a:pt x="251" y="352"/>
                    </a:lnTo>
                    <a:lnTo>
                      <a:pt x="243" y="365"/>
                    </a:lnTo>
                    <a:lnTo>
                      <a:pt x="233" y="373"/>
                    </a:lnTo>
                    <a:lnTo>
                      <a:pt x="224" y="382"/>
                    </a:lnTo>
                    <a:lnTo>
                      <a:pt x="214" y="388"/>
                    </a:lnTo>
                    <a:lnTo>
                      <a:pt x="205" y="395"/>
                    </a:lnTo>
                    <a:lnTo>
                      <a:pt x="192" y="401"/>
                    </a:lnTo>
                    <a:lnTo>
                      <a:pt x="180" y="405"/>
                    </a:lnTo>
                    <a:lnTo>
                      <a:pt x="169" y="409"/>
                    </a:lnTo>
                    <a:lnTo>
                      <a:pt x="157" y="411"/>
                    </a:lnTo>
                    <a:lnTo>
                      <a:pt x="144" y="412"/>
                    </a:lnTo>
                    <a:lnTo>
                      <a:pt x="131" y="416"/>
                    </a:lnTo>
                    <a:lnTo>
                      <a:pt x="117" y="416"/>
                    </a:lnTo>
                    <a:lnTo>
                      <a:pt x="104" y="418"/>
                    </a:lnTo>
                    <a:lnTo>
                      <a:pt x="0" y="418"/>
                    </a:lnTo>
                    <a:lnTo>
                      <a:pt x="0" y="411"/>
                    </a:lnTo>
                    <a:lnTo>
                      <a:pt x="0" y="399"/>
                    </a:lnTo>
                    <a:lnTo>
                      <a:pt x="0" y="388"/>
                    </a:lnTo>
                    <a:lnTo>
                      <a:pt x="0" y="380"/>
                    </a:lnTo>
                    <a:lnTo>
                      <a:pt x="0" y="367"/>
                    </a:lnTo>
                    <a:lnTo>
                      <a:pt x="0" y="355"/>
                    </a:lnTo>
                    <a:lnTo>
                      <a:pt x="0" y="338"/>
                    </a:lnTo>
                    <a:lnTo>
                      <a:pt x="0" y="323"/>
                    </a:lnTo>
                    <a:lnTo>
                      <a:pt x="0" y="306"/>
                    </a:lnTo>
                    <a:lnTo>
                      <a:pt x="0" y="291"/>
                    </a:lnTo>
                    <a:lnTo>
                      <a:pt x="0" y="283"/>
                    </a:lnTo>
                    <a:lnTo>
                      <a:pt x="0" y="274"/>
                    </a:lnTo>
                    <a:lnTo>
                      <a:pt x="0" y="264"/>
                    </a:lnTo>
                    <a:lnTo>
                      <a:pt x="0" y="255"/>
                    </a:lnTo>
                    <a:lnTo>
                      <a:pt x="0" y="247"/>
                    </a:lnTo>
                    <a:lnTo>
                      <a:pt x="0" y="238"/>
                    </a:lnTo>
                    <a:lnTo>
                      <a:pt x="0" y="228"/>
                    </a:lnTo>
                    <a:lnTo>
                      <a:pt x="0" y="219"/>
                    </a:lnTo>
                    <a:lnTo>
                      <a:pt x="7" y="219"/>
                    </a:lnTo>
                    <a:lnTo>
                      <a:pt x="19" y="219"/>
                    </a:lnTo>
                    <a:lnTo>
                      <a:pt x="30" y="219"/>
                    </a:lnTo>
                    <a:lnTo>
                      <a:pt x="41" y="219"/>
                    </a:lnTo>
                    <a:lnTo>
                      <a:pt x="51" y="219"/>
                    </a:lnTo>
                    <a:lnTo>
                      <a:pt x="64" y="219"/>
                    </a:lnTo>
                    <a:lnTo>
                      <a:pt x="74" y="219"/>
                    </a:lnTo>
                    <a:lnTo>
                      <a:pt x="83" y="219"/>
                    </a:lnTo>
                    <a:lnTo>
                      <a:pt x="83" y="338"/>
                    </a:lnTo>
                    <a:lnTo>
                      <a:pt x="91" y="340"/>
                    </a:lnTo>
                    <a:lnTo>
                      <a:pt x="98" y="344"/>
                    </a:lnTo>
                    <a:lnTo>
                      <a:pt x="108" y="344"/>
                    </a:lnTo>
                    <a:lnTo>
                      <a:pt x="117" y="344"/>
                    </a:lnTo>
                    <a:lnTo>
                      <a:pt x="125" y="340"/>
                    </a:lnTo>
                    <a:lnTo>
                      <a:pt x="133" y="338"/>
                    </a:lnTo>
                    <a:lnTo>
                      <a:pt x="140" y="335"/>
                    </a:lnTo>
                    <a:lnTo>
                      <a:pt x="150" y="331"/>
                    </a:lnTo>
                    <a:lnTo>
                      <a:pt x="155" y="323"/>
                    </a:lnTo>
                    <a:lnTo>
                      <a:pt x="163" y="317"/>
                    </a:lnTo>
                    <a:lnTo>
                      <a:pt x="171" y="312"/>
                    </a:lnTo>
                    <a:lnTo>
                      <a:pt x="178" y="306"/>
                    </a:lnTo>
                    <a:lnTo>
                      <a:pt x="184" y="298"/>
                    </a:lnTo>
                    <a:lnTo>
                      <a:pt x="190" y="291"/>
                    </a:lnTo>
                    <a:lnTo>
                      <a:pt x="193" y="283"/>
                    </a:lnTo>
                    <a:lnTo>
                      <a:pt x="199" y="277"/>
                    </a:lnTo>
                    <a:lnTo>
                      <a:pt x="201" y="262"/>
                    </a:lnTo>
                    <a:lnTo>
                      <a:pt x="205" y="251"/>
                    </a:lnTo>
                    <a:lnTo>
                      <a:pt x="207" y="238"/>
                    </a:lnTo>
                    <a:lnTo>
                      <a:pt x="209" y="224"/>
                    </a:lnTo>
                    <a:lnTo>
                      <a:pt x="209" y="211"/>
                    </a:lnTo>
                    <a:lnTo>
                      <a:pt x="209" y="200"/>
                    </a:lnTo>
                    <a:lnTo>
                      <a:pt x="209" y="188"/>
                    </a:lnTo>
                    <a:lnTo>
                      <a:pt x="209" y="175"/>
                    </a:lnTo>
                    <a:lnTo>
                      <a:pt x="207" y="162"/>
                    </a:lnTo>
                    <a:lnTo>
                      <a:pt x="203" y="150"/>
                    </a:lnTo>
                    <a:lnTo>
                      <a:pt x="199" y="137"/>
                    </a:lnTo>
                    <a:lnTo>
                      <a:pt x="193" y="127"/>
                    </a:lnTo>
                    <a:lnTo>
                      <a:pt x="186" y="116"/>
                    </a:lnTo>
                    <a:lnTo>
                      <a:pt x="180" y="106"/>
                    </a:lnTo>
                    <a:lnTo>
                      <a:pt x="171" y="99"/>
                    </a:lnTo>
                    <a:lnTo>
                      <a:pt x="163" y="91"/>
                    </a:lnTo>
                    <a:lnTo>
                      <a:pt x="152" y="84"/>
                    </a:lnTo>
                    <a:lnTo>
                      <a:pt x="140" y="78"/>
                    </a:lnTo>
                    <a:lnTo>
                      <a:pt x="131" y="76"/>
                    </a:lnTo>
                    <a:lnTo>
                      <a:pt x="121" y="76"/>
                    </a:lnTo>
                    <a:lnTo>
                      <a:pt x="110" y="74"/>
                    </a:lnTo>
                    <a:lnTo>
                      <a:pt x="102" y="74"/>
                    </a:lnTo>
                    <a:lnTo>
                      <a:pt x="93" y="76"/>
                    </a:lnTo>
                    <a:lnTo>
                      <a:pt x="83" y="76"/>
                    </a:lnTo>
                    <a:lnTo>
                      <a:pt x="83" y="207"/>
                    </a:lnTo>
                    <a:lnTo>
                      <a:pt x="74" y="207"/>
                    </a:lnTo>
                    <a:lnTo>
                      <a:pt x="64" y="207"/>
                    </a:lnTo>
                    <a:lnTo>
                      <a:pt x="51" y="207"/>
                    </a:lnTo>
                    <a:lnTo>
                      <a:pt x="41" y="207"/>
                    </a:lnTo>
                    <a:lnTo>
                      <a:pt x="30" y="207"/>
                    </a:lnTo>
                    <a:lnTo>
                      <a:pt x="19" y="207"/>
                    </a:lnTo>
                    <a:lnTo>
                      <a:pt x="7" y="207"/>
                    </a:lnTo>
                    <a:lnTo>
                      <a:pt x="0" y="207"/>
                    </a:lnTo>
                    <a:lnTo>
                      <a:pt x="0" y="196"/>
                    </a:lnTo>
                    <a:lnTo>
                      <a:pt x="0" y="186"/>
                    </a:lnTo>
                    <a:lnTo>
                      <a:pt x="0" y="175"/>
                    </a:lnTo>
                    <a:lnTo>
                      <a:pt x="0" y="165"/>
                    </a:lnTo>
                    <a:lnTo>
                      <a:pt x="0" y="158"/>
                    </a:lnTo>
                    <a:lnTo>
                      <a:pt x="0" y="148"/>
                    </a:lnTo>
                    <a:lnTo>
                      <a:pt x="0" y="139"/>
                    </a:lnTo>
                    <a:lnTo>
                      <a:pt x="0" y="129"/>
                    </a:lnTo>
                    <a:lnTo>
                      <a:pt x="0" y="120"/>
                    </a:lnTo>
                    <a:lnTo>
                      <a:pt x="0" y="112"/>
                    </a:lnTo>
                    <a:lnTo>
                      <a:pt x="0" y="103"/>
                    </a:lnTo>
                    <a:lnTo>
                      <a:pt x="0" y="93"/>
                    </a:lnTo>
                    <a:lnTo>
                      <a:pt x="0" y="76"/>
                    </a:lnTo>
                    <a:lnTo>
                      <a:pt x="0" y="63"/>
                    </a:lnTo>
                    <a:lnTo>
                      <a:pt x="0" y="47"/>
                    </a:lnTo>
                    <a:lnTo>
                      <a:pt x="0" y="36"/>
                    </a:lnTo>
                    <a:lnTo>
                      <a:pt x="0" y="25"/>
                    </a:lnTo>
                    <a:lnTo>
                      <a:pt x="0" y="15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04" y="0"/>
                    </a:lnTo>
                    <a:lnTo>
                      <a:pt x="117" y="0"/>
                    </a:lnTo>
                    <a:lnTo>
                      <a:pt x="131" y="0"/>
                    </a:lnTo>
                    <a:lnTo>
                      <a:pt x="144" y="0"/>
                    </a:lnTo>
                    <a:lnTo>
                      <a:pt x="157" y="2"/>
                    </a:lnTo>
                    <a:lnTo>
                      <a:pt x="169" y="4"/>
                    </a:lnTo>
                    <a:lnTo>
                      <a:pt x="180" y="8"/>
                    </a:lnTo>
                    <a:lnTo>
                      <a:pt x="192" y="11"/>
                    </a:lnTo>
                    <a:lnTo>
                      <a:pt x="205" y="17"/>
                    </a:lnTo>
                    <a:lnTo>
                      <a:pt x="214" y="23"/>
                    </a:lnTo>
                    <a:lnTo>
                      <a:pt x="224" y="30"/>
                    </a:lnTo>
                    <a:lnTo>
                      <a:pt x="233" y="38"/>
                    </a:lnTo>
                    <a:lnTo>
                      <a:pt x="243" y="47"/>
                    </a:lnTo>
                    <a:lnTo>
                      <a:pt x="251" y="59"/>
                    </a:lnTo>
                    <a:lnTo>
                      <a:pt x="258" y="72"/>
                    </a:lnTo>
                    <a:lnTo>
                      <a:pt x="262" y="78"/>
                    </a:lnTo>
                    <a:lnTo>
                      <a:pt x="266" y="85"/>
                    </a:lnTo>
                    <a:lnTo>
                      <a:pt x="271" y="93"/>
                    </a:lnTo>
                    <a:lnTo>
                      <a:pt x="275" y="103"/>
                    </a:lnTo>
                    <a:lnTo>
                      <a:pt x="279" y="114"/>
                    </a:lnTo>
                    <a:lnTo>
                      <a:pt x="283" y="125"/>
                    </a:lnTo>
                    <a:lnTo>
                      <a:pt x="287" y="137"/>
                    </a:lnTo>
                    <a:lnTo>
                      <a:pt x="289" y="150"/>
                    </a:lnTo>
                    <a:lnTo>
                      <a:pt x="290" y="165"/>
                    </a:lnTo>
                    <a:lnTo>
                      <a:pt x="292" y="179"/>
                    </a:lnTo>
                    <a:lnTo>
                      <a:pt x="292" y="192"/>
                    </a:lnTo>
                    <a:lnTo>
                      <a:pt x="294" y="209"/>
                    </a:lnTo>
                    <a:lnTo>
                      <a:pt x="292" y="222"/>
                    </a:lnTo>
                    <a:lnTo>
                      <a:pt x="292" y="236"/>
                    </a:lnTo>
                    <a:lnTo>
                      <a:pt x="289" y="249"/>
                    </a:lnTo>
                    <a:lnTo>
                      <a:pt x="289" y="262"/>
                    </a:lnTo>
                    <a:lnTo>
                      <a:pt x="285" y="276"/>
                    </a:lnTo>
                    <a:lnTo>
                      <a:pt x="281" y="289"/>
                    </a:lnTo>
                    <a:lnTo>
                      <a:pt x="277" y="300"/>
                    </a:lnTo>
                    <a:lnTo>
                      <a:pt x="273" y="314"/>
                    </a:lnTo>
                    <a:lnTo>
                      <a:pt x="273" y="3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7977" name="Freeform 41"/>
              <p:cNvSpPr>
                <a:spLocks/>
              </p:cNvSpPr>
              <p:nvPr/>
            </p:nvSpPr>
            <p:spPr bwMode="auto">
              <a:xfrm>
                <a:off x="3626" y="3630"/>
                <a:ext cx="46" cy="65"/>
              </a:xfrm>
              <a:custGeom>
                <a:avLst/>
                <a:gdLst/>
                <a:ahLst/>
                <a:cxnLst>
                  <a:cxn ang="0">
                    <a:pos x="0" y="418"/>
                  </a:cxn>
                  <a:cxn ang="0">
                    <a:pos x="110" y="0"/>
                  </a:cxn>
                  <a:cxn ang="0">
                    <a:pos x="202" y="0"/>
                  </a:cxn>
                  <a:cxn ang="0">
                    <a:pos x="312" y="418"/>
                  </a:cxn>
                  <a:cxn ang="0">
                    <a:pos x="226" y="418"/>
                  </a:cxn>
                  <a:cxn ang="0">
                    <a:pos x="205" y="331"/>
                  </a:cxn>
                  <a:cxn ang="0">
                    <a:pos x="200" y="331"/>
                  </a:cxn>
                  <a:cxn ang="0">
                    <a:pos x="188" y="331"/>
                  </a:cxn>
                  <a:cxn ang="0">
                    <a:pos x="179" y="331"/>
                  </a:cxn>
                  <a:cxn ang="0">
                    <a:pos x="171" y="331"/>
                  </a:cxn>
                  <a:cxn ang="0">
                    <a:pos x="162" y="331"/>
                  </a:cxn>
                  <a:cxn ang="0">
                    <a:pos x="152" y="331"/>
                  </a:cxn>
                  <a:cxn ang="0">
                    <a:pos x="152" y="321"/>
                  </a:cxn>
                  <a:cxn ang="0">
                    <a:pos x="152" y="314"/>
                  </a:cxn>
                  <a:cxn ang="0">
                    <a:pos x="152" y="302"/>
                  </a:cxn>
                  <a:cxn ang="0">
                    <a:pos x="152" y="291"/>
                  </a:cxn>
                  <a:cxn ang="0">
                    <a:pos x="152" y="281"/>
                  </a:cxn>
                  <a:cxn ang="0">
                    <a:pos x="152" y="270"/>
                  </a:cxn>
                  <a:cxn ang="0">
                    <a:pos x="152" y="262"/>
                  </a:cxn>
                  <a:cxn ang="0">
                    <a:pos x="152" y="255"/>
                  </a:cxn>
                  <a:cxn ang="0">
                    <a:pos x="165" y="255"/>
                  </a:cxn>
                  <a:cxn ang="0">
                    <a:pos x="177" y="255"/>
                  </a:cxn>
                  <a:cxn ang="0">
                    <a:pos x="184" y="255"/>
                  </a:cxn>
                  <a:cxn ang="0">
                    <a:pos x="188" y="255"/>
                  </a:cxn>
                  <a:cxn ang="0">
                    <a:pos x="154" y="118"/>
                  </a:cxn>
                  <a:cxn ang="0">
                    <a:pos x="122" y="255"/>
                  </a:cxn>
                  <a:cxn ang="0">
                    <a:pos x="122" y="255"/>
                  </a:cxn>
                  <a:cxn ang="0">
                    <a:pos x="127" y="255"/>
                  </a:cxn>
                  <a:cxn ang="0">
                    <a:pos x="135" y="255"/>
                  </a:cxn>
                  <a:cxn ang="0">
                    <a:pos x="145" y="255"/>
                  </a:cxn>
                  <a:cxn ang="0">
                    <a:pos x="145" y="262"/>
                  </a:cxn>
                  <a:cxn ang="0">
                    <a:pos x="145" y="270"/>
                  </a:cxn>
                  <a:cxn ang="0">
                    <a:pos x="145" y="281"/>
                  </a:cxn>
                  <a:cxn ang="0">
                    <a:pos x="145" y="291"/>
                  </a:cxn>
                  <a:cxn ang="0">
                    <a:pos x="145" y="302"/>
                  </a:cxn>
                  <a:cxn ang="0">
                    <a:pos x="145" y="314"/>
                  </a:cxn>
                  <a:cxn ang="0">
                    <a:pos x="145" y="321"/>
                  </a:cxn>
                  <a:cxn ang="0">
                    <a:pos x="145" y="331"/>
                  </a:cxn>
                  <a:cxn ang="0">
                    <a:pos x="127" y="331"/>
                  </a:cxn>
                  <a:cxn ang="0">
                    <a:pos x="114" y="331"/>
                  </a:cxn>
                  <a:cxn ang="0">
                    <a:pos x="107" y="331"/>
                  </a:cxn>
                  <a:cxn ang="0">
                    <a:pos x="103" y="331"/>
                  </a:cxn>
                  <a:cxn ang="0">
                    <a:pos x="84" y="418"/>
                  </a:cxn>
                  <a:cxn ang="0">
                    <a:pos x="0" y="418"/>
                  </a:cxn>
                  <a:cxn ang="0">
                    <a:pos x="0" y="418"/>
                  </a:cxn>
                </a:cxnLst>
                <a:rect l="0" t="0" r="r" b="b"/>
                <a:pathLst>
                  <a:path w="312" h="418">
                    <a:moveTo>
                      <a:pt x="0" y="418"/>
                    </a:moveTo>
                    <a:lnTo>
                      <a:pt x="110" y="0"/>
                    </a:lnTo>
                    <a:lnTo>
                      <a:pt x="202" y="0"/>
                    </a:lnTo>
                    <a:lnTo>
                      <a:pt x="312" y="418"/>
                    </a:lnTo>
                    <a:lnTo>
                      <a:pt x="226" y="418"/>
                    </a:lnTo>
                    <a:lnTo>
                      <a:pt x="205" y="331"/>
                    </a:lnTo>
                    <a:lnTo>
                      <a:pt x="200" y="331"/>
                    </a:lnTo>
                    <a:lnTo>
                      <a:pt x="188" y="331"/>
                    </a:lnTo>
                    <a:lnTo>
                      <a:pt x="179" y="331"/>
                    </a:lnTo>
                    <a:lnTo>
                      <a:pt x="171" y="331"/>
                    </a:lnTo>
                    <a:lnTo>
                      <a:pt x="162" y="331"/>
                    </a:lnTo>
                    <a:lnTo>
                      <a:pt x="152" y="331"/>
                    </a:lnTo>
                    <a:lnTo>
                      <a:pt x="152" y="321"/>
                    </a:lnTo>
                    <a:lnTo>
                      <a:pt x="152" y="314"/>
                    </a:lnTo>
                    <a:lnTo>
                      <a:pt x="152" y="302"/>
                    </a:lnTo>
                    <a:lnTo>
                      <a:pt x="152" y="291"/>
                    </a:lnTo>
                    <a:lnTo>
                      <a:pt x="152" y="281"/>
                    </a:lnTo>
                    <a:lnTo>
                      <a:pt x="152" y="270"/>
                    </a:lnTo>
                    <a:lnTo>
                      <a:pt x="152" y="262"/>
                    </a:lnTo>
                    <a:lnTo>
                      <a:pt x="152" y="255"/>
                    </a:lnTo>
                    <a:lnTo>
                      <a:pt x="165" y="255"/>
                    </a:lnTo>
                    <a:lnTo>
                      <a:pt x="177" y="255"/>
                    </a:lnTo>
                    <a:lnTo>
                      <a:pt x="184" y="255"/>
                    </a:lnTo>
                    <a:lnTo>
                      <a:pt x="188" y="255"/>
                    </a:lnTo>
                    <a:lnTo>
                      <a:pt x="154" y="118"/>
                    </a:lnTo>
                    <a:lnTo>
                      <a:pt x="122" y="255"/>
                    </a:lnTo>
                    <a:lnTo>
                      <a:pt x="122" y="255"/>
                    </a:lnTo>
                    <a:lnTo>
                      <a:pt x="127" y="255"/>
                    </a:lnTo>
                    <a:lnTo>
                      <a:pt x="135" y="255"/>
                    </a:lnTo>
                    <a:lnTo>
                      <a:pt x="145" y="255"/>
                    </a:lnTo>
                    <a:lnTo>
                      <a:pt x="145" y="262"/>
                    </a:lnTo>
                    <a:lnTo>
                      <a:pt x="145" y="270"/>
                    </a:lnTo>
                    <a:lnTo>
                      <a:pt x="145" y="281"/>
                    </a:lnTo>
                    <a:lnTo>
                      <a:pt x="145" y="291"/>
                    </a:lnTo>
                    <a:lnTo>
                      <a:pt x="145" y="302"/>
                    </a:lnTo>
                    <a:lnTo>
                      <a:pt x="145" y="314"/>
                    </a:lnTo>
                    <a:lnTo>
                      <a:pt x="145" y="321"/>
                    </a:lnTo>
                    <a:lnTo>
                      <a:pt x="145" y="331"/>
                    </a:lnTo>
                    <a:lnTo>
                      <a:pt x="127" y="331"/>
                    </a:lnTo>
                    <a:lnTo>
                      <a:pt x="114" y="331"/>
                    </a:lnTo>
                    <a:lnTo>
                      <a:pt x="107" y="331"/>
                    </a:lnTo>
                    <a:lnTo>
                      <a:pt x="103" y="331"/>
                    </a:lnTo>
                    <a:lnTo>
                      <a:pt x="84" y="418"/>
                    </a:lnTo>
                    <a:lnTo>
                      <a:pt x="0" y="418"/>
                    </a:lnTo>
                    <a:lnTo>
                      <a:pt x="0" y="4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7978" name="Freeform 42"/>
              <p:cNvSpPr>
                <a:spLocks/>
              </p:cNvSpPr>
              <p:nvPr/>
            </p:nvSpPr>
            <p:spPr bwMode="auto">
              <a:xfrm>
                <a:off x="3480" y="3661"/>
                <a:ext cx="12" cy="4"/>
              </a:xfrm>
              <a:custGeom>
                <a:avLst/>
                <a:gdLst/>
                <a:ahLst/>
                <a:cxnLst>
                  <a:cxn ang="0">
                    <a:pos x="0" y="23"/>
                  </a:cxn>
                  <a:cxn ang="0">
                    <a:pos x="83" y="23"/>
                  </a:cxn>
                  <a:cxn ang="0">
                    <a:pos x="83" y="0"/>
                  </a:cxn>
                  <a:cxn ang="0">
                    <a:pos x="0" y="0"/>
                  </a:cxn>
                  <a:cxn ang="0">
                    <a:pos x="0" y="23"/>
                  </a:cxn>
                  <a:cxn ang="0">
                    <a:pos x="0" y="23"/>
                  </a:cxn>
                </a:cxnLst>
                <a:rect l="0" t="0" r="r" b="b"/>
                <a:pathLst>
                  <a:path w="83" h="23">
                    <a:moveTo>
                      <a:pt x="0" y="23"/>
                    </a:moveTo>
                    <a:lnTo>
                      <a:pt x="83" y="23"/>
                    </a:lnTo>
                    <a:lnTo>
                      <a:pt x="83" y="0"/>
                    </a:lnTo>
                    <a:lnTo>
                      <a:pt x="0" y="0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7979" name="Freeform 43"/>
              <p:cNvSpPr>
                <a:spLocks/>
              </p:cNvSpPr>
              <p:nvPr/>
            </p:nvSpPr>
            <p:spPr bwMode="auto">
              <a:xfrm>
                <a:off x="3549" y="3684"/>
                <a:ext cx="3" cy="12"/>
              </a:xfrm>
              <a:custGeom>
                <a:avLst/>
                <a:gdLst/>
                <a:ahLst/>
                <a:cxnLst>
                  <a:cxn ang="0">
                    <a:pos x="0" y="82"/>
                  </a:cxn>
                  <a:cxn ang="0">
                    <a:pos x="19" y="82"/>
                  </a:cxn>
                  <a:cxn ang="0">
                    <a:pos x="21" y="2"/>
                  </a:cxn>
                  <a:cxn ang="0">
                    <a:pos x="10" y="0"/>
                  </a:cxn>
                  <a:cxn ang="0">
                    <a:pos x="0" y="0"/>
                  </a:cxn>
                  <a:cxn ang="0">
                    <a:pos x="0" y="82"/>
                  </a:cxn>
                  <a:cxn ang="0">
                    <a:pos x="0" y="82"/>
                  </a:cxn>
                </a:cxnLst>
                <a:rect l="0" t="0" r="r" b="b"/>
                <a:pathLst>
                  <a:path w="21" h="82">
                    <a:moveTo>
                      <a:pt x="0" y="82"/>
                    </a:moveTo>
                    <a:lnTo>
                      <a:pt x="19" y="82"/>
                    </a:lnTo>
                    <a:lnTo>
                      <a:pt x="21" y="2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82"/>
                    </a:lnTo>
                    <a:lnTo>
                      <a:pt x="0" y="8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7980" name="Freeform 44"/>
              <p:cNvSpPr>
                <a:spLocks/>
              </p:cNvSpPr>
              <p:nvPr/>
            </p:nvSpPr>
            <p:spPr bwMode="auto">
              <a:xfrm>
                <a:off x="3646" y="3670"/>
                <a:ext cx="3" cy="11"/>
              </a:xfrm>
              <a:custGeom>
                <a:avLst/>
                <a:gdLst/>
                <a:ahLst/>
                <a:cxnLst>
                  <a:cxn ang="0">
                    <a:pos x="0" y="76"/>
                  </a:cxn>
                  <a:cxn ang="0">
                    <a:pos x="19" y="76"/>
                  </a:cxn>
                  <a:cxn ang="0">
                    <a:pos x="19" y="0"/>
                  </a:cxn>
                  <a:cxn ang="0">
                    <a:pos x="0" y="0"/>
                  </a:cxn>
                  <a:cxn ang="0">
                    <a:pos x="0" y="76"/>
                  </a:cxn>
                  <a:cxn ang="0">
                    <a:pos x="0" y="76"/>
                  </a:cxn>
                </a:cxnLst>
                <a:rect l="0" t="0" r="r" b="b"/>
                <a:pathLst>
                  <a:path w="19" h="76">
                    <a:moveTo>
                      <a:pt x="0" y="76"/>
                    </a:moveTo>
                    <a:lnTo>
                      <a:pt x="19" y="76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76"/>
                    </a:lnTo>
                    <a:lnTo>
                      <a:pt x="0" y="7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7981" name="Freeform 45"/>
              <p:cNvSpPr>
                <a:spLocks/>
              </p:cNvSpPr>
              <p:nvPr/>
            </p:nvSpPr>
            <p:spPr bwMode="auto">
              <a:xfrm>
                <a:off x="3600" y="3518"/>
                <a:ext cx="5" cy="12"/>
              </a:xfrm>
              <a:custGeom>
                <a:avLst/>
                <a:gdLst/>
                <a:ahLst/>
                <a:cxnLst>
                  <a:cxn ang="0">
                    <a:pos x="0" y="80"/>
                  </a:cxn>
                  <a:cxn ang="0">
                    <a:pos x="32" y="80"/>
                  </a:cxn>
                  <a:cxn ang="0">
                    <a:pos x="32" y="6"/>
                  </a:cxn>
                  <a:cxn ang="0">
                    <a:pos x="25" y="6"/>
                  </a:cxn>
                  <a:cxn ang="0">
                    <a:pos x="19" y="6"/>
                  </a:cxn>
                  <a:cxn ang="0">
                    <a:pos x="10" y="2"/>
                  </a:cxn>
                  <a:cxn ang="0">
                    <a:pos x="0" y="0"/>
                  </a:cxn>
                  <a:cxn ang="0">
                    <a:pos x="0" y="80"/>
                  </a:cxn>
                  <a:cxn ang="0">
                    <a:pos x="0" y="80"/>
                  </a:cxn>
                </a:cxnLst>
                <a:rect l="0" t="0" r="r" b="b"/>
                <a:pathLst>
                  <a:path w="32" h="80">
                    <a:moveTo>
                      <a:pt x="0" y="80"/>
                    </a:moveTo>
                    <a:lnTo>
                      <a:pt x="32" y="80"/>
                    </a:lnTo>
                    <a:lnTo>
                      <a:pt x="32" y="6"/>
                    </a:lnTo>
                    <a:lnTo>
                      <a:pt x="25" y="6"/>
                    </a:lnTo>
                    <a:lnTo>
                      <a:pt x="19" y="6"/>
                    </a:lnTo>
                    <a:lnTo>
                      <a:pt x="10" y="2"/>
                    </a:lnTo>
                    <a:lnTo>
                      <a:pt x="0" y="0"/>
                    </a:lnTo>
                    <a:lnTo>
                      <a:pt x="0" y="80"/>
                    </a:lnTo>
                    <a:lnTo>
                      <a:pt x="0" y="8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3" name="Group 46"/>
            <p:cNvGrpSpPr>
              <a:grpSpLocks/>
            </p:cNvGrpSpPr>
            <p:nvPr/>
          </p:nvGrpSpPr>
          <p:grpSpPr bwMode="auto">
            <a:xfrm>
              <a:off x="2402" y="1578"/>
              <a:ext cx="1932" cy="1307"/>
              <a:chOff x="2402" y="1578"/>
              <a:chExt cx="1932" cy="1307"/>
            </a:xfrm>
          </p:grpSpPr>
          <p:pic>
            <p:nvPicPr>
              <p:cNvPr id="167983" name="Picture 47" descr="MC900441735[1]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 rot="18117135" flipH="1">
                <a:off x="2714" y="1266"/>
                <a:ext cx="1307" cy="1932"/>
              </a:xfrm>
              <a:prstGeom prst="rect">
                <a:avLst/>
              </a:prstGeom>
              <a:noFill/>
            </p:spPr>
          </p:pic>
          <p:sp>
            <p:nvSpPr>
              <p:cNvPr id="167984" name="Text Box 48"/>
              <p:cNvSpPr txBox="1">
                <a:spLocks noChangeArrowheads="1"/>
              </p:cNvSpPr>
              <p:nvPr/>
            </p:nvSpPr>
            <p:spPr bwMode="auto">
              <a:xfrm>
                <a:off x="3006" y="2156"/>
                <a:ext cx="691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fr-CH"/>
                  <a:t>CUSITM</a:t>
                </a:r>
                <a:endParaRPr lang="fr-FR"/>
              </a:p>
            </p:txBody>
          </p:sp>
        </p:grpSp>
      </p:grpSp>
      <p:grpSp>
        <p:nvGrpSpPr>
          <p:cNvPr id="14" name="Group 49"/>
          <p:cNvGrpSpPr>
            <a:grpSpLocks/>
          </p:cNvGrpSpPr>
          <p:nvPr/>
        </p:nvGrpSpPr>
        <p:grpSpPr bwMode="auto">
          <a:xfrm>
            <a:off x="3725863" y="3600450"/>
            <a:ext cx="3619500" cy="3257550"/>
            <a:chOff x="2035" y="2258"/>
            <a:chExt cx="2280" cy="2052"/>
          </a:xfrm>
        </p:grpSpPr>
        <p:pic>
          <p:nvPicPr>
            <p:cNvPr id="167986" name="Picture 43" descr="PO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351" y="3421"/>
              <a:ext cx="964" cy="8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5" name="Group 51"/>
            <p:cNvGrpSpPr>
              <a:grpSpLocks/>
            </p:cNvGrpSpPr>
            <p:nvPr/>
          </p:nvGrpSpPr>
          <p:grpSpPr bwMode="auto">
            <a:xfrm>
              <a:off x="2998" y="3541"/>
              <a:ext cx="480" cy="660"/>
              <a:chOff x="3878" y="1797"/>
              <a:chExt cx="480" cy="660"/>
            </a:xfrm>
          </p:grpSpPr>
          <p:grpSp>
            <p:nvGrpSpPr>
              <p:cNvPr id="16" name="Group 37"/>
              <p:cNvGrpSpPr>
                <a:grpSpLocks/>
              </p:cNvGrpSpPr>
              <p:nvPr/>
            </p:nvGrpSpPr>
            <p:grpSpPr bwMode="auto">
              <a:xfrm>
                <a:off x="3923" y="1797"/>
                <a:ext cx="380" cy="635"/>
                <a:chOff x="975" y="2795"/>
                <a:chExt cx="244" cy="483"/>
              </a:xfrm>
            </p:grpSpPr>
            <p:pic>
              <p:nvPicPr>
                <p:cNvPr id="167989" name="Picture 38" descr="MC900435242[1]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975" y="2795"/>
                  <a:ext cx="244" cy="4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67990" name="AutoShape 39"/>
                <p:cNvSpPr>
                  <a:spLocks noChangeArrowheads="1"/>
                </p:cNvSpPr>
                <p:nvPr/>
              </p:nvSpPr>
              <p:spPr bwMode="auto">
                <a:xfrm>
                  <a:off x="975" y="2795"/>
                  <a:ext cx="91" cy="181"/>
                </a:xfrm>
                <a:prstGeom prst="flowChartMagneticDisk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CH"/>
                </a:p>
              </p:txBody>
            </p:sp>
          </p:grpSp>
          <p:sp>
            <p:nvSpPr>
              <p:cNvPr id="167991" name="Text Box 55"/>
              <p:cNvSpPr txBox="1">
                <a:spLocks noChangeArrowheads="1"/>
              </p:cNvSpPr>
              <p:nvPr/>
            </p:nvSpPr>
            <p:spPr bwMode="auto">
              <a:xfrm>
                <a:off x="3878" y="2205"/>
                <a:ext cx="480" cy="25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fr-CH" sz="1000" b="1" dirty="0">
                    <a:solidFill>
                      <a:schemeClr val="bg1"/>
                    </a:solidFill>
                  </a:rPr>
                  <a:t>IPS </a:t>
                </a:r>
                <a:r>
                  <a:rPr lang="fr-CH" sz="1000" b="1" dirty="0">
                    <a:solidFill>
                      <a:schemeClr val="bg1"/>
                    </a:solidFill>
                    <a:sym typeface="Wingdings" pitchFamily="2" charset="2"/>
                  </a:rPr>
                  <a:t></a:t>
                </a:r>
                <a:endParaRPr lang="fr-CH" sz="1000" b="1" dirty="0">
                  <a:solidFill>
                    <a:schemeClr val="bg1"/>
                  </a:solidFill>
                </a:endParaRPr>
              </a:p>
              <a:p>
                <a:r>
                  <a:rPr lang="fr-CH" sz="1000" b="1" dirty="0">
                    <a:solidFill>
                      <a:schemeClr val="bg1"/>
                    </a:solidFill>
                  </a:rPr>
                  <a:t>UPU </a:t>
                </a:r>
                <a:r>
                  <a:rPr lang="fr-CH" sz="1000" b="1" dirty="0" smtClean="0">
                    <a:solidFill>
                      <a:schemeClr val="bg1"/>
                    </a:solidFill>
                  </a:rPr>
                  <a:t>CDS</a:t>
                </a:r>
                <a:endParaRPr lang="fr-FR" sz="10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7" name="Group 56"/>
            <p:cNvGrpSpPr>
              <a:grpSpLocks/>
            </p:cNvGrpSpPr>
            <p:nvPr/>
          </p:nvGrpSpPr>
          <p:grpSpPr bwMode="auto">
            <a:xfrm>
              <a:off x="2035" y="2258"/>
              <a:ext cx="1055" cy="1723"/>
              <a:chOff x="2035" y="2258"/>
              <a:chExt cx="1055" cy="1723"/>
            </a:xfrm>
          </p:grpSpPr>
          <p:pic>
            <p:nvPicPr>
              <p:cNvPr id="167993" name="Picture 57" descr="MC900441735[1]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2035" y="2258"/>
                <a:ext cx="1055" cy="1560"/>
              </a:xfrm>
              <a:prstGeom prst="rect">
                <a:avLst/>
              </a:prstGeom>
              <a:noFill/>
            </p:spPr>
          </p:pic>
          <p:sp>
            <p:nvSpPr>
              <p:cNvPr id="167994" name="Text Box 58"/>
              <p:cNvSpPr txBox="1">
                <a:spLocks noChangeArrowheads="1"/>
              </p:cNvSpPr>
              <p:nvPr/>
            </p:nvSpPr>
            <p:spPr bwMode="auto">
              <a:xfrm rot="3582723">
                <a:off x="1758" y="3067"/>
                <a:ext cx="1596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fr-CH"/>
                  <a:t>ITMATT   </a:t>
                </a:r>
                <a:r>
                  <a:rPr lang="fr-CH">
                    <a:sym typeface="Wingdings" pitchFamily="2" charset="2"/>
                  </a:rPr>
                  <a:t></a:t>
                </a:r>
                <a:r>
                  <a:rPr lang="fr-CH"/>
                  <a:t> CUSITM</a:t>
                </a:r>
                <a:endParaRPr lang="fr-FR"/>
              </a:p>
            </p:txBody>
          </p:sp>
        </p:grpSp>
      </p:grpSp>
      <p:sp>
        <p:nvSpPr>
          <p:cNvPr id="60" name="Title 70"/>
          <p:cNvSpPr txBox="1">
            <a:spLocks/>
          </p:cNvSpPr>
          <p:nvPr/>
        </p:nvSpPr>
        <p:spPr>
          <a:xfrm>
            <a:off x="3419872" y="341784"/>
            <a:ext cx="5472608" cy="854968"/>
          </a:xfrm>
          <a:prstGeom prst="rect">
            <a:avLst/>
          </a:prstGeom>
        </p:spPr>
        <p:txBody>
          <a:bodyPr/>
          <a:lstStyle/>
          <a:p>
            <a:pPr lvl="0" algn="r" eaLnBrk="0" fontAlgn="auto" hangingPunct="0">
              <a:spcAft>
                <a:spcPts val="0"/>
              </a:spcAft>
              <a:defRPr/>
            </a:pPr>
            <a:r>
              <a:rPr lang="es-ES" sz="2000" b="1" dirty="0" smtClean="0">
                <a:solidFill>
                  <a:srgbClr val="002060"/>
                </a:solidFill>
                <a:latin typeface="Verdana" pitchFamily="34" charset="0"/>
              </a:rPr>
              <a:t>Visión de operaciones</a:t>
            </a:r>
            <a:r>
              <a:rPr lang="en-US" b="1" dirty="0" smtClean="0">
                <a:solidFill>
                  <a:srgbClr val="002060"/>
                </a:solidFill>
                <a:latin typeface="Verdana" pitchFamily="34" charset="0"/>
              </a:rPr>
              <a:t/>
            </a:r>
            <a:br>
              <a:rPr lang="en-US" b="1" dirty="0" smtClean="0">
                <a:solidFill>
                  <a:srgbClr val="002060"/>
                </a:solidFill>
                <a:latin typeface="Verdana" pitchFamily="34" charset="0"/>
              </a:rPr>
            </a:br>
            <a:r>
              <a:rPr lang="en-US" b="1" dirty="0" err="1" smtClean="0">
                <a:solidFill>
                  <a:srgbClr val="002060"/>
                </a:solidFill>
                <a:latin typeface="Verdana" pitchFamily="34" charset="0"/>
              </a:rPr>
              <a:t>Proceso</a:t>
            </a:r>
            <a:r>
              <a:rPr lang="en-US" b="1" dirty="0" smtClean="0">
                <a:solidFill>
                  <a:srgbClr val="002060"/>
                </a:solidFill>
                <a:latin typeface="Verdana" pitchFamily="34" charset="0"/>
              </a:rPr>
              <a:t> </a:t>
            </a:r>
            <a:r>
              <a:rPr lang="en-US" b="1" dirty="0" err="1" smtClean="0">
                <a:solidFill>
                  <a:srgbClr val="002060"/>
                </a:solidFill>
                <a:latin typeface="Verdana" pitchFamily="34" charset="0"/>
              </a:rPr>
              <a:t>saliente</a:t>
            </a:r>
            <a:endParaRPr lang="es-ES" b="1" dirty="0">
              <a:solidFill>
                <a:srgbClr val="002060"/>
              </a:solidFill>
              <a:latin typeface="Verdana" pitchFamily="34" charset="0"/>
            </a:endParaRPr>
          </a:p>
        </p:txBody>
      </p:sp>
      <p:cxnSp>
        <p:nvCxnSpPr>
          <p:cNvPr id="62" name="Straight Connector 61"/>
          <p:cNvCxnSpPr/>
          <p:nvPr/>
        </p:nvCxnSpPr>
        <p:spPr>
          <a:xfrm>
            <a:off x="0" y="1196752"/>
            <a:ext cx="9144000" cy="0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5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5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7952" grpId="0" build="p" bldLvl="2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9" name="Rectangle 2"/>
          <p:cNvSpPr>
            <a:spLocks noChangeArrowheads="1"/>
          </p:cNvSpPr>
          <p:nvPr/>
        </p:nvSpPr>
        <p:spPr bwMode="auto">
          <a:xfrm>
            <a:off x="179388" y="1196752"/>
            <a:ext cx="8964612" cy="544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58825" lvl="1" indent="-331788">
              <a:lnSpc>
                <a:spcPct val="140000"/>
              </a:lnSpc>
              <a:spcBef>
                <a:spcPct val="20000"/>
              </a:spcBef>
              <a:tabLst>
                <a:tab pos="542925" algn="l"/>
                <a:tab pos="809625" algn="l"/>
              </a:tabLst>
            </a:pPr>
            <a:r>
              <a:rPr lang="fr-CH" sz="2000" b="1" dirty="0" err="1" smtClean="0">
                <a:solidFill>
                  <a:srgbClr val="000099"/>
                </a:solidFill>
              </a:rPr>
              <a:t>Operador</a:t>
            </a:r>
            <a:r>
              <a:rPr lang="fr-CH" sz="2000" b="1" dirty="0" smtClean="0">
                <a:solidFill>
                  <a:srgbClr val="000099"/>
                </a:solidFill>
              </a:rPr>
              <a:t> de </a:t>
            </a:r>
            <a:r>
              <a:rPr lang="fr-CH" sz="2000" b="1" dirty="0" err="1" smtClean="0">
                <a:solidFill>
                  <a:srgbClr val="000099"/>
                </a:solidFill>
              </a:rPr>
              <a:t>destino</a:t>
            </a:r>
            <a:r>
              <a:rPr lang="fr-CH" sz="2000" b="1" dirty="0" smtClean="0">
                <a:solidFill>
                  <a:srgbClr val="000099"/>
                </a:solidFill>
              </a:rPr>
              <a:t> </a:t>
            </a:r>
            <a:r>
              <a:rPr lang="fr-CH" sz="2000" b="1" dirty="0" err="1" smtClean="0">
                <a:solidFill>
                  <a:srgbClr val="000099"/>
                </a:solidFill>
              </a:rPr>
              <a:t>reenvía</a:t>
            </a:r>
            <a:r>
              <a:rPr lang="fr-CH" sz="2000" b="1" dirty="0" smtClean="0">
                <a:solidFill>
                  <a:srgbClr val="000099"/>
                </a:solidFill>
              </a:rPr>
              <a:t> la </a:t>
            </a:r>
            <a:r>
              <a:rPr lang="fr-CH" sz="2000" b="1" dirty="0" err="1" smtClean="0">
                <a:solidFill>
                  <a:srgbClr val="000099"/>
                </a:solidFill>
              </a:rPr>
              <a:t>declaración</a:t>
            </a:r>
            <a:r>
              <a:rPr lang="fr-CH" sz="2000" b="1" dirty="0" smtClean="0">
                <a:solidFill>
                  <a:srgbClr val="000099"/>
                </a:solidFill>
              </a:rPr>
              <a:t> </a:t>
            </a:r>
            <a:r>
              <a:rPr lang="fr-CH" sz="2000" b="1" dirty="0" err="1" smtClean="0">
                <a:solidFill>
                  <a:srgbClr val="000099"/>
                </a:solidFill>
              </a:rPr>
              <a:t>electrónica</a:t>
            </a:r>
            <a:r>
              <a:rPr lang="fr-CH" sz="2000" b="1" dirty="0" smtClean="0">
                <a:solidFill>
                  <a:srgbClr val="000099"/>
                </a:solidFill>
              </a:rPr>
              <a:t>…</a:t>
            </a:r>
            <a:endParaRPr lang="fr-CH" sz="2000" b="1" dirty="0">
              <a:solidFill>
                <a:srgbClr val="000099"/>
              </a:solidFill>
            </a:endParaRPr>
          </a:p>
          <a:p>
            <a:pPr marL="758825" lvl="1" indent="-331788">
              <a:lnSpc>
                <a:spcPct val="140000"/>
              </a:lnSpc>
              <a:spcBef>
                <a:spcPct val="20000"/>
              </a:spcBef>
              <a:tabLst>
                <a:tab pos="542925" algn="l"/>
                <a:tab pos="809625" algn="l"/>
              </a:tabLst>
            </a:pPr>
            <a:endParaRPr lang="fr-CH" sz="2000" b="1" dirty="0">
              <a:solidFill>
                <a:srgbClr val="000099"/>
              </a:solidFill>
            </a:endParaRPr>
          </a:p>
          <a:p>
            <a:pPr marL="758825" lvl="1" indent="-331788">
              <a:lnSpc>
                <a:spcPct val="140000"/>
              </a:lnSpc>
              <a:spcBef>
                <a:spcPct val="20000"/>
              </a:spcBef>
              <a:tabLst>
                <a:tab pos="542925" algn="l"/>
                <a:tab pos="809625" algn="l"/>
              </a:tabLst>
            </a:pPr>
            <a:endParaRPr lang="fr-CH" sz="2000" b="1" dirty="0">
              <a:solidFill>
                <a:srgbClr val="000099"/>
              </a:solidFill>
            </a:endParaRPr>
          </a:p>
          <a:p>
            <a:pPr marL="758825" lvl="1" indent="-331788">
              <a:lnSpc>
                <a:spcPct val="140000"/>
              </a:lnSpc>
              <a:spcBef>
                <a:spcPct val="20000"/>
              </a:spcBef>
              <a:tabLst>
                <a:tab pos="542925" algn="l"/>
                <a:tab pos="809625" algn="l"/>
              </a:tabLst>
            </a:pPr>
            <a:endParaRPr lang="fr-CH" sz="2000" b="1" dirty="0">
              <a:solidFill>
                <a:srgbClr val="000099"/>
              </a:solidFill>
            </a:endParaRPr>
          </a:p>
          <a:p>
            <a:pPr marL="758825" lvl="1" indent="-331788">
              <a:lnSpc>
                <a:spcPct val="140000"/>
              </a:lnSpc>
              <a:spcBef>
                <a:spcPct val="20000"/>
              </a:spcBef>
              <a:tabLst>
                <a:tab pos="542925" algn="l"/>
                <a:tab pos="809625" algn="l"/>
              </a:tabLst>
            </a:pPr>
            <a:r>
              <a:rPr lang="fr-CH" sz="2000" b="1" dirty="0">
                <a:solidFill>
                  <a:srgbClr val="000099"/>
                </a:solidFill>
              </a:rPr>
              <a:t>					</a:t>
            </a:r>
            <a:r>
              <a:rPr lang="fr-CH" sz="2000" b="1" dirty="0" smtClean="0">
                <a:solidFill>
                  <a:srgbClr val="000099"/>
                </a:solidFill>
              </a:rPr>
              <a:t>           …a la </a:t>
            </a:r>
            <a:r>
              <a:rPr lang="fr-CH" sz="2000" b="1" dirty="0" err="1" smtClean="0">
                <a:solidFill>
                  <a:srgbClr val="000099"/>
                </a:solidFill>
              </a:rPr>
              <a:t>Aduana</a:t>
            </a:r>
            <a:r>
              <a:rPr lang="fr-CH" sz="2000" b="1" dirty="0" smtClean="0">
                <a:solidFill>
                  <a:srgbClr val="000099"/>
                </a:solidFill>
              </a:rPr>
              <a:t> de </a:t>
            </a:r>
            <a:r>
              <a:rPr lang="fr-CH" sz="2000" b="1" dirty="0" err="1" smtClean="0">
                <a:solidFill>
                  <a:srgbClr val="000099"/>
                </a:solidFill>
              </a:rPr>
              <a:t>importación</a:t>
            </a:r>
            <a:r>
              <a:rPr lang="fr-CH" sz="2000" b="1" dirty="0" smtClean="0">
                <a:solidFill>
                  <a:srgbClr val="000099"/>
                </a:solidFill>
              </a:rPr>
              <a:t>…</a:t>
            </a:r>
            <a:endParaRPr lang="fr-CH" sz="2000" b="1" dirty="0">
              <a:solidFill>
                <a:srgbClr val="000099"/>
              </a:solidFill>
            </a:endParaRPr>
          </a:p>
          <a:p>
            <a:pPr marL="758825" lvl="1" indent="-331788">
              <a:lnSpc>
                <a:spcPct val="140000"/>
              </a:lnSpc>
              <a:spcBef>
                <a:spcPct val="20000"/>
              </a:spcBef>
              <a:tabLst>
                <a:tab pos="542925" algn="l"/>
                <a:tab pos="809625" algn="l"/>
              </a:tabLst>
            </a:pPr>
            <a:endParaRPr lang="fr-CH" sz="2000" b="1" dirty="0">
              <a:solidFill>
                <a:srgbClr val="000099"/>
              </a:solidFill>
            </a:endParaRPr>
          </a:p>
          <a:p>
            <a:pPr marL="758825" lvl="1" indent="-331788">
              <a:lnSpc>
                <a:spcPct val="140000"/>
              </a:lnSpc>
              <a:spcBef>
                <a:spcPct val="20000"/>
              </a:spcBef>
              <a:tabLst>
                <a:tab pos="542925" algn="l"/>
                <a:tab pos="809625" algn="l"/>
              </a:tabLst>
            </a:pPr>
            <a:r>
              <a:rPr lang="fr-CH" sz="2000" b="1" dirty="0">
                <a:solidFill>
                  <a:srgbClr val="000099"/>
                </a:solidFill>
              </a:rPr>
              <a:t>					</a:t>
            </a:r>
            <a:r>
              <a:rPr lang="fr-CH" sz="2000" b="1" dirty="0" smtClean="0">
                <a:solidFill>
                  <a:srgbClr val="000099"/>
                </a:solidFill>
              </a:rPr>
              <a:t>	…</a:t>
            </a:r>
            <a:r>
              <a:rPr lang="fr-CH" sz="2000" b="1" dirty="0" err="1" smtClean="0">
                <a:solidFill>
                  <a:srgbClr val="000099"/>
                </a:solidFill>
              </a:rPr>
              <a:t>donde</a:t>
            </a:r>
            <a:r>
              <a:rPr lang="fr-CH" sz="2000" b="1" dirty="0" smtClean="0">
                <a:solidFill>
                  <a:srgbClr val="000099"/>
                </a:solidFill>
              </a:rPr>
              <a:t> </a:t>
            </a:r>
            <a:r>
              <a:rPr lang="fr-CH" sz="2000" b="1" dirty="0" err="1" smtClean="0">
                <a:solidFill>
                  <a:srgbClr val="000099"/>
                </a:solidFill>
              </a:rPr>
              <a:t>Aduana</a:t>
            </a:r>
            <a:r>
              <a:rPr lang="fr-CH" sz="2000" b="1" dirty="0" smtClean="0">
                <a:solidFill>
                  <a:srgbClr val="000099"/>
                </a:solidFill>
              </a:rPr>
              <a:t>/</a:t>
            </a:r>
            <a:r>
              <a:rPr lang="fr-CH" sz="2000" b="1" dirty="0" err="1" smtClean="0">
                <a:solidFill>
                  <a:srgbClr val="000099"/>
                </a:solidFill>
              </a:rPr>
              <a:t>Seguridad</a:t>
            </a:r>
            <a:r>
              <a:rPr lang="fr-CH" sz="2000" b="1" dirty="0" smtClean="0">
                <a:solidFill>
                  <a:srgbClr val="000099"/>
                </a:solidFill>
              </a:rPr>
              <a:t> </a:t>
            </a:r>
            <a:r>
              <a:rPr lang="fr-CH" sz="2000" b="1" dirty="0" err="1" smtClean="0">
                <a:solidFill>
                  <a:srgbClr val="000099"/>
                </a:solidFill>
              </a:rPr>
              <a:t>procesan</a:t>
            </a:r>
            <a:r>
              <a:rPr lang="fr-CH" sz="2000" b="1" dirty="0" smtClean="0">
                <a:solidFill>
                  <a:srgbClr val="000099"/>
                </a:solidFill>
              </a:rPr>
              <a:t> la </a:t>
            </a:r>
            <a:r>
              <a:rPr lang="fr-CH" sz="2000" b="1" dirty="0">
                <a:solidFill>
                  <a:srgbClr val="000099"/>
                </a:solidFill>
              </a:rPr>
              <a:t>		</a:t>
            </a:r>
            <a:r>
              <a:rPr lang="fr-CH" sz="2000" b="1" dirty="0" smtClean="0">
                <a:solidFill>
                  <a:srgbClr val="000099"/>
                </a:solidFill>
              </a:rPr>
              <a:t>	</a:t>
            </a:r>
            <a:r>
              <a:rPr lang="fr-CH" sz="2000" b="1" dirty="0">
                <a:solidFill>
                  <a:srgbClr val="000099"/>
                </a:solidFill>
              </a:rPr>
              <a:t>		</a:t>
            </a:r>
            <a:r>
              <a:rPr lang="fr-CH" sz="2000" b="1" dirty="0" err="1" smtClean="0">
                <a:solidFill>
                  <a:srgbClr val="000099"/>
                </a:solidFill>
              </a:rPr>
              <a:t>declaración</a:t>
            </a:r>
            <a:r>
              <a:rPr lang="fr-CH" sz="2000" b="1" dirty="0" smtClean="0">
                <a:solidFill>
                  <a:srgbClr val="000099"/>
                </a:solidFill>
              </a:rPr>
              <a:t> </a:t>
            </a:r>
            <a:r>
              <a:rPr lang="fr-CH" sz="2000" b="1" dirty="0" err="1" smtClean="0">
                <a:solidFill>
                  <a:srgbClr val="000099"/>
                </a:solidFill>
              </a:rPr>
              <a:t>electrónica</a:t>
            </a:r>
            <a:r>
              <a:rPr lang="fr-CH" sz="2000" b="1" dirty="0" smtClean="0">
                <a:solidFill>
                  <a:srgbClr val="000099"/>
                </a:solidFill>
              </a:rPr>
              <a:t> en sus </a:t>
            </a:r>
            <a:r>
              <a:rPr lang="fr-CH" sz="2000" b="1" dirty="0" err="1" smtClean="0">
                <a:solidFill>
                  <a:srgbClr val="000099"/>
                </a:solidFill>
              </a:rPr>
              <a:t>sistemas</a:t>
            </a:r>
            <a:r>
              <a:rPr lang="fr-CH" sz="2000" b="1" dirty="0" smtClean="0">
                <a:solidFill>
                  <a:srgbClr val="000099"/>
                </a:solidFill>
              </a:rPr>
              <a:t>…</a:t>
            </a:r>
            <a:br>
              <a:rPr lang="fr-CH" sz="2000" b="1" dirty="0" smtClean="0">
                <a:solidFill>
                  <a:srgbClr val="000099"/>
                </a:solidFill>
              </a:rPr>
            </a:br>
            <a:endParaRPr lang="fr-CH" sz="2000" b="1" dirty="0">
              <a:solidFill>
                <a:srgbClr val="000099"/>
              </a:solidFill>
            </a:endParaRPr>
          </a:p>
          <a:p>
            <a:pPr marL="758825" lvl="1" indent="-331788">
              <a:lnSpc>
                <a:spcPct val="140000"/>
              </a:lnSpc>
              <a:spcBef>
                <a:spcPct val="20000"/>
              </a:spcBef>
              <a:tabLst>
                <a:tab pos="542925" algn="l"/>
                <a:tab pos="809625" algn="l"/>
              </a:tabLst>
            </a:pPr>
            <a:r>
              <a:rPr lang="fr-CH" sz="2000" b="1" dirty="0">
                <a:solidFill>
                  <a:srgbClr val="000099"/>
                </a:solidFill>
              </a:rPr>
              <a:t>					</a:t>
            </a:r>
            <a:r>
              <a:rPr lang="fr-CH" sz="2000" b="1" dirty="0" smtClean="0">
                <a:solidFill>
                  <a:srgbClr val="000099"/>
                </a:solidFill>
              </a:rPr>
              <a:t>	…</a:t>
            </a:r>
            <a:r>
              <a:rPr lang="fr-CH" sz="2000" b="1" dirty="0" err="1" smtClean="0">
                <a:solidFill>
                  <a:srgbClr val="000099"/>
                </a:solidFill>
              </a:rPr>
              <a:t>finalmente</a:t>
            </a:r>
            <a:r>
              <a:rPr lang="fr-CH" sz="2000" b="1" dirty="0" smtClean="0">
                <a:solidFill>
                  <a:srgbClr val="000099"/>
                </a:solidFill>
              </a:rPr>
              <a:t> </a:t>
            </a:r>
            <a:r>
              <a:rPr lang="fr-CH" sz="2000" b="1" dirty="0" err="1" smtClean="0">
                <a:solidFill>
                  <a:srgbClr val="000099"/>
                </a:solidFill>
              </a:rPr>
              <a:t>reenvían</a:t>
            </a:r>
            <a:r>
              <a:rPr lang="fr-CH" sz="2000" b="1" dirty="0" smtClean="0">
                <a:solidFill>
                  <a:srgbClr val="000099"/>
                </a:solidFill>
              </a:rPr>
              <a:t> </a:t>
            </a:r>
            <a:r>
              <a:rPr lang="fr-CH" sz="2000" b="1" dirty="0" err="1" smtClean="0">
                <a:solidFill>
                  <a:srgbClr val="000099"/>
                </a:solidFill>
              </a:rPr>
              <a:t>una</a:t>
            </a:r>
            <a:r>
              <a:rPr lang="fr-CH" sz="2000" b="1" dirty="0" smtClean="0">
                <a:solidFill>
                  <a:srgbClr val="000099"/>
                </a:solidFill>
              </a:rPr>
              <a:t> </a:t>
            </a:r>
            <a:r>
              <a:rPr lang="fr-CH" sz="2000" b="1" dirty="0" err="1" smtClean="0">
                <a:solidFill>
                  <a:srgbClr val="000099"/>
                </a:solidFill>
              </a:rPr>
              <a:t>respuesta</a:t>
            </a:r>
            <a:r>
              <a:rPr lang="fr-CH" sz="2000" b="1" dirty="0" smtClean="0">
                <a:solidFill>
                  <a:srgbClr val="000099"/>
                </a:solidFill>
              </a:rPr>
              <a:t>…</a:t>
            </a:r>
            <a:endParaRPr lang="fr-CH" sz="2000" b="1" dirty="0">
              <a:solidFill>
                <a:srgbClr val="000099"/>
              </a:solidFill>
            </a:endParaRPr>
          </a:p>
          <a:p>
            <a:pPr marL="2971800" lvl="6" indent="-228600">
              <a:lnSpc>
                <a:spcPct val="140000"/>
              </a:lnSpc>
              <a:spcBef>
                <a:spcPct val="20000"/>
              </a:spcBef>
              <a:buFontTx/>
              <a:buChar char="»"/>
              <a:tabLst>
                <a:tab pos="542925" algn="l"/>
                <a:tab pos="809625" algn="l"/>
              </a:tabLst>
            </a:pPr>
            <a:r>
              <a:rPr lang="fr-CH" sz="1600" b="1" dirty="0" err="1" smtClean="0">
                <a:solidFill>
                  <a:srgbClr val="000099"/>
                </a:solidFill>
              </a:rPr>
              <a:t>Inspeccionar</a:t>
            </a:r>
            <a:r>
              <a:rPr lang="fr-CH" sz="1600" b="1" dirty="0" smtClean="0">
                <a:solidFill>
                  <a:srgbClr val="000099"/>
                </a:solidFill>
              </a:rPr>
              <a:t> / no </a:t>
            </a:r>
            <a:r>
              <a:rPr lang="fr-CH" sz="1600" b="1" dirty="0" err="1" smtClean="0">
                <a:solidFill>
                  <a:srgbClr val="000099"/>
                </a:solidFill>
              </a:rPr>
              <a:t>inspeccionar</a:t>
            </a:r>
            <a:r>
              <a:rPr lang="fr-CH" sz="1600" b="1" dirty="0" smtClean="0">
                <a:solidFill>
                  <a:srgbClr val="000099"/>
                </a:solidFill>
              </a:rPr>
              <a:t> / </a:t>
            </a:r>
            <a:r>
              <a:rPr lang="fr-CH" sz="1600" b="1" dirty="0" err="1" smtClean="0">
                <a:solidFill>
                  <a:srgbClr val="000099"/>
                </a:solidFill>
              </a:rPr>
              <a:t>otros</a:t>
            </a:r>
            <a:endParaRPr lang="fr-CH" sz="1600" b="1" dirty="0">
              <a:solidFill>
                <a:srgbClr val="000099"/>
              </a:solidFill>
            </a:endParaRPr>
          </a:p>
          <a:p>
            <a:pPr marL="2971800" lvl="6" indent="-228600">
              <a:lnSpc>
                <a:spcPct val="140000"/>
              </a:lnSpc>
              <a:spcBef>
                <a:spcPct val="20000"/>
              </a:spcBef>
              <a:buFontTx/>
              <a:buChar char="»"/>
              <a:tabLst>
                <a:tab pos="542925" algn="l"/>
                <a:tab pos="809625" algn="l"/>
              </a:tabLst>
            </a:pPr>
            <a:r>
              <a:rPr lang="fr-CH" sz="1600" b="1" dirty="0" err="1" smtClean="0">
                <a:solidFill>
                  <a:srgbClr val="000099"/>
                </a:solidFill>
              </a:rPr>
              <a:t>posibles</a:t>
            </a:r>
            <a:r>
              <a:rPr lang="fr-CH" sz="1600" b="1" dirty="0" smtClean="0">
                <a:solidFill>
                  <a:srgbClr val="000099"/>
                </a:solidFill>
              </a:rPr>
              <a:t> </a:t>
            </a:r>
            <a:r>
              <a:rPr lang="fr-CH" sz="1600" b="1" dirty="0" err="1" smtClean="0">
                <a:solidFill>
                  <a:srgbClr val="000099"/>
                </a:solidFill>
              </a:rPr>
              <a:t>tasas</a:t>
            </a:r>
            <a:r>
              <a:rPr lang="fr-CH" sz="1600" b="1" dirty="0" smtClean="0">
                <a:solidFill>
                  <a:srgbClr val="000099"/>
                </a:solidFill>
              </a:rPr>
              <a:t> / </a:t>
            </a:r>
            <a:r>
              <a:rPr lang="fr-CH" sz="1600" b="1" dirty="0" err="1" smtClean="0">
                <a:solidFill>
                  <a:srgbClr val="000099"/>
                </a:solidFill>
              </a:rPr>
              <a:t>aranceles</a:t>
            </a:r>
            <a:r>
              <a:rPr lang="fr-CH" sz="1600" b="1" dirty="0" smtClean="0">
                <a:solidFill>
                  <a:srgbClr val="000099"/>
                </a:solidFill>
              </a:rPr>
              <a:t> / </a:t>
            </a:r>
            <a:r>
              <a:rPr lang="fr-CH" sz="1600" b="1" dirty="0" err="1" smtClean="0">
                <a:solidFill>
                  <a:srgbClr val="000099"/>
                </a:solidFill>
              </a:rPr>
              <a:t>otros</a:t>
            </a:r>
            <a:r>
              <a:rPr lang="fr-CH" sz="1600" b="1" dirty="0" smtClean="0">
                <a:solidFill>
                  <a:srgbClr val="000099"/>
                </a:solidFill>
              </a:rPr>
              <a:t> </a:t>
            </a:r>
            <a:r>
              <a:rPr lang="fr-CH" sz="1600" b="1" dirty="0" err="1" smtClean="0">
                <a:solidFill>
                  <a:srgbClr val="000099"/>
                </a:solidFill>
              </a:rPr>
              <a:t>pagos</a:t>
            </a:r>
            <a:endParaRPr lang="fr-CH" sz="1600" b="1" dirty="0">
              <a:solidFill>
                <a:srgbClr val="000099"/>
              </a:solidFill>
            </a:endParaRPr>
          </a:p>
          <a:p>
            <a:pPr marL="758825" lvl="1" indent="-331788">
              <a:lnSpc>
                <a:spcPct val="140000"/>
              </a:lnSpc>
              <a:spcBef>
                <a:spcPct val="20000"/>
              </a:spcBef>
              <a:tabLst>
                <a:tab pos="542925" algn="l"/>
                <a:tab pos="809625" algn="l"/>
              </a:tabLst>
            </a:pPr>
            <a:endParaRPr lang="fr-CH" sz="2000" b="1" dirty="0">
              <a:solidFill>
                <a:srgbClr val="000099"/>
              </a:solidFill>
            </a:endParaRPr>
          </a:p>
          <a:p>
            <a:pPr marL="1519238" lvl="3" indent="-176213">
              <a:lnSpc>
                <a:spcPct val="140000"/>
              </a:lnSpc>
              <a:spcBef>
                <a:spcPct val="20000"/>
              </a:spcBef>
              <a:buFontTx/>
              <a:buChar char="–"/>
              <a:tabLst>
                <a:tab pos="542925" algn="l"/>
                <a:tab pos="809625" algn="l"/>
              </a:tabLst>
            </a:pPr>
            <a:endParaRPr lang="fr-CH" sz="1600" b="1" dirty="0">
              <a:solidFill>
                <a:srgbClr val="000099"/>
              </a:solidFill>
            </a:endParaRPr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230313" y="3112865"/>
            <a:ext cx="1487487" cy="2049462"/>
            <a:chOff x="775" y="2097"/>
            <a:chExt cx="937" cy="1291"/>
          </a:xfrm>
        </p:grpSpPr>
        <p:pic>
          <p:nvPicPr>
            <p:cNvPr id="169987" name="Picture 3" descr="MC900441735[1]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75" y="2097"/>
              <a:ext cx="937" cy="1291"/>
            </a:xfrm>
            <a:prstGeom prst="rect">
              <a:avLst/>
            </a:prstGeom>
            <a:noFill/>
          </p:spPr>
        </p:pic>
        <p:sp>
          <p:nvSpPr>
            <p:cNvPr id="169988" name="Text Box 4"/>
            <p:cNvSpPr txBox="1">
              <a:spLocks noChangeArrowheads="1"/>
            </p:cNvSpPr>
            <p:nvPr/>
          </p:nvSpPr>
          <p:spPr bwMode="auto">
            <a:xfrm rot="-3367752">
              <a:off x="982" y="2556"/>
              <a:ext cx="54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CH" sz="1200" b="1"/>
                <a:t>CUSRSP</a:t>
              </a:r>
              <a:endParaRPr lang="fr-FR" sz="1200" b="1"/>
            </a:p>
          </p:txBody>
        </p:sp>
      </p:grpSp>
      <p:pic>
        <p:nvPicPr>
          <p:cNvPr id="169990" name="Picture 43" descr="P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03313" y="1747615"/>
            <a:ext cx="1530350" cy="141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2409830" y="2357215"/>
            <a:ext cx="762001" cy="1008062"/>
            <a:chOff x="3878" y="1797"/>
            <a:chExt cx="480" cy="635"/>
          </a:xfrm>
        </p:grpSpPr>
        <p:grpSp>
          <p:nvGrpSpPr>
            <p:cNvPr id="4" name="Group 37"/>
            <p:cNvGrpSpPr>
              <a:grpSpLocks/>
            </p:cNvGrpSpPr>
            <p:nvPr/>
          </p:nvGrpSpPr>
          <p:grpSpPr bwMode="auto">
            <a:xfrm>
              <a:off x="3923" y="1797"/>
              <a:ext cx="380" cy="635"/>
              <a:chOff x="975" y="2795"/>
              <a:chExt cx="244" cy="483"/>
            </a:xfrm>
          </p:grpSpPr>
          <p:pic>
            <p:nvPicPr>
              <p:cNvPr id="169993" name="Picture 38" descr="MC900435242[1]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975" y="2795"/>
                <a:ext cx="244" cy="48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69994" name="AutoShape 39"/>
              <p:cNvSpPr>
                <a:spLocks noChangeArrowheads="1"/>
              </p:cNvSpPr>
              <p:nvPr/>
            </p:nvSpPr>
            <p:spPr bwMode="auto">
              <a:xfrm>
                <a:off x="975" y="2795"/>
                <a:ext cx="91" cy="181"/>
              </a:xfrm>
              <a:prstGeom prst="flowChartMagneticDisk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CH"/>
              </a:p>
            </p:txBody>
          </p:sp>
        </p:grpSp>
        <p:sp>
          <p:nvSpPr>
            <p:cNvPr id="169995" name="Text Box 11"/>
            <p:cNvSpPr txBox="1">
              <a:spLocks noChangeArrowheads="1"/>
            </p:cNvSpPr>
            <p:nvPr/>
          </p:nvSpPr>
          <p:spPr bwMode="auto">
            <a:xfrm>
              <a:off x="3878" y="2205"/>
              <a:ext cx="480" cy="155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CH" sz="1000" b="1" dirty="0">
                  <a:solidFill>
                    <a:schemeClr val="bg1"/>
                  </a:solidFill>
                </a:rPr>
                <a:t>UPU </a:t>
              </a:r>
              <a:r>
                <a:rPr lang="fr-CH" sz="1000" b="1" dirty="0" smtClean="0">
                  <a:solidFill>
                    <a:schemeClr val="bg1"/>
                  </a:solidFill>
                </a:rPr>
                <a:t>CDS</a:t>
              </a:r>
              <a:endParaRPr lang="fr-FR" sz="1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" name="Group 12"/>
          <p:cNvGrpSpPr>
            <a:grpSpLocks/>
          </p:cNvGrpSpPr>
          <p:nvPr/>
        </p:nvGrpSpPr>
        <p:grpSpPr bwMode="auto">
          <a:xfrm>
            <a:off x="242888" y="5257577"/>
            <a:ext cx="1123950" cy="1054100"/>
            <a:chOff x="3288" y="3249"/>
            <a:chExt cx="681" cy="680"/>
          </a:xfrm>
        </p:grpSpPr>
        <p:sp>
          <p:nvSpPr>
            <p:cNvPr id="169997" name="AutoShape 13"/>
            <p:cNvSpPr>
              <a:spLocks noChangeAspect="1" noChangeArrowheads="1" noTextEdit="1"/>
            </p:cNvSpPr>
            <p:nvPr/>
          </p:nvSpPr>
          <p:spPr bwMode="auto">
            <a:xfrm>
              <a:off x="3288" y="3249"/>
              <a:ext cx="681" cy="6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9998" name="Freeform 14"/>
            <p:cNvSpPr>
              <a:spLocks/>
            </p:cNvSpPr>
            <p:nvPr/>
          </p:nvSpPr>
          <p:spPr bwMode="auto">
            <a:xfrm>
              <a:off x="3314" y="3257"/>
              <a:ext cx="630" cy="666"/>
            </a:xfrm>
            <a:custGeom>
              <a:avLst/>
              <a:gdLst/>
              <a:ahLst/>
              <a:cxnLst>
                <a:cxn ang="0">
                  <a:pos x="2340" y="4249"/>
                </a:cxn>
                <a:cxn ang="0">
                  <a:pos x="2602" y="4203"/>
                </a:cxn>
                <a:cxn ang="0">
                  <a:pos x="2853" y="4129"/>
                </a:cxn>
                <a:cxn ang="0">
                  <a:pos x="3091" y="4025"/>
                </a:cxn>
                <a:cxn ang="0">
                  <a:pos x="3315" y="3895"/>
                </a:cxn>
                <a:cxn ang="0">
                  <a:pos x="3519" y="3736"/>
                </a:cxn>
                <a:cxn ang="0">
                  <a:pos x="3701" y="3559"/>
                </a:cxn>
                <a:cxn ang="0">
                  <a:pos x="3863" y="3357"/>
                </a:cxn>
                <a:cxn ang="0">
                  <a:pos x="4000" y="3139"/>
                </a:cxn>
                <a:cxn ang="0">
                  <a:pos x="4108" y="2903"/>
                </a:cxn>
                <a:cxn ang="0">
                  <a:pos x="4190" y="2656"/>
                </a:cxn>
                <a:cxn ang="0">
                  <a:pos x="4239" y="2394"/>
                </a:cxn>
                <a:cxn ang="0">
                  <a:pos x="4260" y="2124"/>
                </a:cxn>
                <a:cxn ang="0">
                  <a:pos x="4239" y="1850"/>
                </a:cxn>
                <a:cxn ang="0">
                  <a:pos x="4190" y="1587"/>
                </a:cxn>
                <a:cxn ang="0">
                  <a:pos x="4108" y="1336"/>
                </a:cxn>
                <a:cxn ang="0">
                  <a:pos x="4000" y="1103"/>
                </a:cxn>
                <a:cxn ang="0">
                  <a:pos x="3863" y="884"/>
                </a:cxn>
                <a:cxn ang="0">
                  <a:pos x="3701" y="683"/>
                </a:cxn>
                <a:cxn ang="0">
                  <a:pos x="3519" y="504"/>
                </a:cxn>
                <a:cxn ang="0">
                  <a:pos x="3315" y="348"/>
                </a:cxn>
                <a:cxn ang="0">
                  <a:pos x="3091" y="215"/>
                </a:cxn>
                <a:cxn ang="0">
                  <a:pos x="2853" y="112"/>
                </a:cxn>
                <a:cxn ang="0">
                  <a:pos x="2602" y="36"/>
                </a:cxn>
                <a:cxn ang="0">
                  <a:pos x="2340" y="0"/>
                </a:cxn>
                <a:cxn ang="0">
                  <a:pos x="2068" y="0"/>
                </a:cxn>
                <a:cxn ang="0">
                  <a:pos x="1796" y="8"/>
                </a:cxn>
                <a:cxn ang="0">
                  <a:pos x="1536" y="65"/>
                </a:cxn>
                <a:cxn ang="0">
                  <a:pos x="1291" y="152"/>
                </a:cxn>
                <a:cxn ang="0">
                  <a:pos x="1059" y="266"/>
                </a:cxn>
                <a:cxn ang="0">
                  <a:pos x="844" y="407"/>
                </a:cxn>
                <a:cxn ang="0">
                  <a:pos x="648" y="574"/>
                </a:cxn>
                <a:cxn ang="0">
                  <a:pos x="473" y="762"/>
                </a:cxn>
                <a:cxn ang="0">
                  <a:pos x="321" y="968"/>
                </a:cxn>
                <a:cxn ang="0">
                  <a:pos x="196" y="1194"/>
                </a:cxn>
                <a:cxn ang="0">
                  <a:pos x="97" y="1435"/>
                </a:cxn>
                <a:cxn ang="0">
                  <a:pos x="29" y="1692"/>
                </a:cxn>
                <a:cxn ang="0">
                  <a:pos x="0" y="1956"/>
                </a:cxn>
                <a:cxn ang="0">
                  <a:pos x="0" y="2230"/>
                </a:cxn>
                <a:cxn ang="0">
                  <a:pos x="17" y="2500"/>
                </a:cxn>
                <a:cxn ang="0">
                  <a:pos x="82" y="2757"/>
                </a:cxn>
                <a:cxn ang="0">
                  <a:pos x="173" y="3000"/>
                </a:cxn>
                <a:cxn ang="0">
                  <a:pos x="293" y="3228"/>
                </a:cxn>
                <a:cxn ang="0">
                  <a:pos x="441" y="3441"/>
                </a:cxn>
                <a:cxn ang="0">
                  <a:pos x="612" y="3635"/>
                </a:cxn>
                <a:cxn ang="0">
                  <a:pos x="804" y="3802"/>
                </a:cxn>
                <a:cxn ang="0">
                  <a:pos x="1013" y="3951"/>
                </a:cxn>
                <a:cxn ang="0">
                  <a:pos x="1241" y="4070"/>
                </a:cxn>
                <a:cxn ang="0">
                  <a:pos x="1487" y="4163"/>
                </a:cxn>
                <a:cxn ang="0">
                  <a:pos x="1743" y="4226"/>
                </a:cxn>
                <a:cxn ang="0">
                  <a:pos x="2011" y="4257"/>
                </a:cxn>
              </a:cxnLst>
              <a:rect l="0" t="0" r="r" b="b"/>
              <a:pathLst>
                <a:path w="4260" h="4262">
                  <a:moveTo>
                    <a:pt x="2123" y="4262"/>
                  </a:moveTo>
                  <a:lnTo>
                    <a:pt x="2177" y="4260"/>
                  </a:lnTo>
                  <a:lnTo>
                    <a:pt x="2232" y="4257"/>
                  </a:lnTo>
                  <a:lnTo>
                    <a:pt x="2285" y="4253"/>
                  </a:lnTo>
                  <a:lnTo>
                    <a:pt x="2340" y="4249"/>
                  </a:lnTo>
                  <a:lnTo>
                    <a:pt x="2393" y="4241"/>
                  </a:lnTo>
                  <a:lnTo>
                    <a:pt x="2447" y="4236"/>
                  </a:lnTo>
                  <a:lnTo>
                    <a:pt x="2498" y="4226"/>
                  </a:lnTo>
                  <a:lnTo>
                    <a:pt x="2551" y="4219"/>
                  </a:lnTo>
                  <a:lnTo>
                    <a:pt x="2602" y="4203"/>
                  </a:lnTo>
                  <a:lnTo>
                    <a:pt x="2654" y="4192"/>
                  </a:lnTo>
                  <a:lnTo>
                    <a:pt x="2705" y="4177"/>
                  </a:lnTo>
                  <a:lnTo>
                    <a:pt x="2756" y="4163"/>
                  </a:lnTo>
                  <a:lnTo>
                    <a:pt x="2804" y="4146"/>
                  </a:lnTo>
                  <a:lnTo>
                    <a:pt x="2853" y="4129"/>
                  </a:lnTo>
                  <a:lnTo>
                    <a:pt x="2903" y="4110"/>
                  </a:lnTo>
                  <a:lnTo>
                    <a:pt x="2952" y="4091"/>
                  </a:lnTo>
                  <a:lnTo>
                    <a:pt x="3000" y="4070"/>
                  </a:lnTo>
                  <a:lnTo>
                    <a:pt x="3045" y="4048"/>
                  </a:lnTo>
                  <a:lnTo>
                    <a:pt x="3091" y="4025"/>
                  </a:lnTo>
                  <a:lnTo>
                    <a:pt x="3139" y="4002"/>
                  </a:lnTo>
                  <a:lnTo>
                    <a:pt x="3182" y="3975"/>
                  </a:lnTo>
                  <a:lnTo>
                    <a:pt x="3228" y="3951"/>
                  </a:lnTo>
                  <a:lnTo>
                    <a:pt x="3272" y="3922"/>
                  </a:lnTo>
                  <a:lnTo>
                    <a:pt x="3315" y="3895"/>
                  </a:lnTo>
                  <a:lnTo>
                    <a:pt x="3357" y="3865"/>
                  </a:lnTo>
                  <a:lnTo>
                    <a:pt x="3399" y="3835"/>
                  </a:lnTo>
                  <a:lnTo>
                    <a:pt x="3439" y="3802"/>
                  </a:lnTo>
                  <a:lnTo>
                    <a:pt x="3481" y="3772"/>
                  </a:lnTo>
                  <a:lnTo>
                    <a:pt x="3519" y="3736"/>
                  </a:lnTo>
                  <a:lnTo>
                    <a:pt x="3557" y="3703"/>
                  </a:lnTo>
                  <a:lnTo>
                    <a:pt x="3595" y="3667"/>
                  </a:lnTo>
                  <a:lnTo>
                    <a:pt x="3633" y="3635"/>
                  </a:lnTo>
                  <a:lnTo>
                    <a:pt x="3667" y="3597"/>
                  </a:lnTo>
                  <a:lnTo>
                    <a:pt x="3701" y="3559"/>
                  </a:lnTo>
                  <a:lnTo>
                    <a:pt x="3734" y="3519"/>
                  </a:lnTo>
                  <a:lnTo>
                    <a:pt x="3770" y="3483"/>
                  </a:lnTo>
                  <a:lnTo>
                    <a:pt x="3800" y="3441"/>
                  </a:lnTo>
                  <a:lnTo>
                    <a:pt x="3832" y="3399"/>
                  </a:lnTo>
                  <a:lnTo>
                    <a:pt x="3863" y="3357"/>
                  </a:lnTo>
                  <a:lnTo>
                    <a:pt x="3893" y="3317"/>
                  </a:lnTo>
                  <a:lnTo>
                    <a:pt x="3920" y="3274"/>
                  </a:lnTo>
                  <a:lnTo>
                    <a:pt x="3948" y="3228"/>
                  </a:lnTo>
                  <a:lnTo>
                    <a:pt x="3973" y="3184"/>
                  </a:lnTo>
                  <a:lnTo>
                    <a:pt x="4000" y="3139"/>
                  </a:lnTo>
                  <a:lnTo>
                    <a:pt x="4022" y="3093"/>
                  </a:lnTo>
                  <a:lnTo>
                    <a:pt x="4045" y="3048"/>
                  </a:lnTo>
                  <a:lnTo>
                    <a:pt x="4066" y="3000"/>
                  </a:lnTo>
                  <a:lnTo>
                    <a:pt x="4089" y="2952"/>
                  </a:lnTo>
                  <a:lnTo>
                    <a:pt x="4108" y="2903"/>
                  </a:lnTo>
                  <a:lnTo>
                    <a:pt x="4127" y="2856"/>
                  </a:lnTo>
                  <a:lnTo>
                    <a:pt x="4144" y="2804"/>
                  </a:lnTo>
                  <a:lnTo>
                    <a:pt x="4161" y="2757"/>
                  </a:lnTo>
                  <a:lnTo>
                    <a:pt x="4175" y="2705"/>
                  </a:lnTo>
                  <a:lnTo>
                    <a:pt x="4190" y="2656"/>
                  </a:lnTo>
                  <a:lnTo>
                    <a:pt x="4201" y="2603"/>
                  </a:lnTo>
                  <a:lnTo>
                    <a:pt x="4214" y="2551"/>
                  </a:lnTo>
                  <a:lnTo>
                    <a:pt x="4224" y="2500"/>
                  </a:lnTo>
                  <a:lnTo>
                    <a:pt x="4234" y="2447"/>
                  </a:lnTo>
                  <a:lnTo>
                    <a:pt x="4239" y="2394"/>
                  </a:lnTo>
                  <a:lnTo>
                    <a:pt x="4247" y="2340"/>
                  </a:lnTo>
                  <a:lnTo>
                    <a:pt x="4251" y="2285"/>
                  </a:lnTo>
                  <a:lnTo>
                    <a:pt x="4254" y="2230"/>
                  </a:lnTo>
                  <a:lnTo>
                    <a:pt x="4258" y="2177"/>
                  </a:lnTo>
                  <a:lnTo>
                    <a:pt x="4260" y="2124"/>
                  </a:lnTo>
                  <a:lnTo>
                    <a:pt x="4258" y="2067"/>
                  </a:lnTo>
                  <a:lnTo>
                    <a:pt x="4254" y="2011"/>
                  </a:lnTo>
                  <a:lnTo>
                    <a:pt x="4251" y="1956"/>
                  </a:lnTo>
                  <a:lnTo>
                    <a:pt x="4247" y="1903"/>
                  </a:lnTo>
                  <a:lnTo>
                    <a:pt x="4239" y="1850"/>
                  </a:lnTo>
                  <a:lnTo>
                    <a:pt x="4234" y="1797"/>
                  </a:lnTo>
                  <a:lnTo>
                    <a:pt x="4224" y="1743"/>
                  </a:lnTo>
                  <a:lnTo>
                    <a:pt x="4214" y="1692"/>
                  </a:lnTo>
                  <a:lnTo>
                    <a:pt x="4201" y="1639"/>
                  </a:lnTo>
                  <a:lnTo>
                    <a:pt x="4190" y="1587"/>
                  </a:lnTo>
                  <a:lnTo>
                    <a:pt x="4175" y="1536"/>
                  </a:lnTo>
                  <a:lnTo>
                    <a:pt x="4161" y="1487"/>
                  </a:lnTo>
                  <a:lnTo>
                    <a:pt x="4144" y="1435"/>
                  </a:lnTo>
                  <a:lnTo>
                    <a:pt x="4127" y="1386"/>
                  </a:lnTo>
                  <a:lnTo>
                    <a:pt x="4108" y="1336"/>
                  </a:lnTo>
                  <a:lnTo>
                    <a:pt x="4089" y="1291"/>
                  </a:lnTo>
                  <a:lnTo>
                    <a:pt x="4066" y="1241"/>
                  </a:lnTo>
                  <a:lnTo>
                    <a:pt x="4045" y="1194"/>
                  </a:lnTo>
                  <a:lnTo>
                    <a:pt x="4022" y="1148"/>
                  </a:lnTo>
                  <a:lnTo>
                    <a:pt x="4000" y="1103"/>
                  </a:lnTo>
                  <a:lnTo>
                    <a:pt x="3973" y="1057"/>
                  </a:lnTo>
                  <a:lnTo>
                    <a:pt x="3948" y="1011"/>
                  </a:lnTo>
                  <a:lnTo>
                    <a:pt x="3920" y="968"/>
                  </a:lnTo>
                  <a:lnTo>
                    <a:pt x="3893" y="928"/>
                  </a:lnTo>
                  <a:lnTo>
                    <a:pt x="3863" y="884"/>
                  </a:lnTo>
                  <a:lnTo>
                    <a:pt x="3832" y="842"/>
                  </a:lnTo>
                  <a:lnTo>
                    <a:pt x="3800" y="802"/>
                  </a:lnTo>
                  <a:lnTo>
                    <a:pt x="3770" y="762"/>
                  </a:lnTo>
                  <a:lnTo>
                    <a:pt x="3734" y="721"/>
                  </a:lnTo>
                  <a:lnTo>
                    <a:pt x="3701" y="683"/>
                  </a:lnTo>
                  <a:lnTo>
                    <a:pt x="3667" y="646"/>
                  </a:lnTo>
                  <a:lnTo>
                    <a:pt x="3633" y="610"/>
                  </a:lnTo>
                  <a:lnTo>
                    <a:pt x="3595" y="574"/>
                  </a:lnTo>
                  <a:lnTo>
                    <a:pt x="3557" y="538"/>
                  </a:lnTo>
                  <a:lnTo>
                    <a:pt x="3519" y="504"/>
                  </a:lnTo>
                  <a:lnTo>
                    <a:pt x="3481" y="471"/>
                  </a:lnTo>
                  <a:lnTo>
                    <a:pt x="3439" y="437"/>
                  </a:lnTo>
                  <a:lnTo>
                    <a:pt x="3399" y="407"/>
                  </a:lnTo>
                  <a:lnTo>
                    <a:pt x="3357" y="376"/>
                  </a:lnTo>
                  <a:lnTo>
                    <a:pt x="3315" y="348"/>
                  </a:lnTo>
                  <a:lnTo>
                    <a:pt x="3272" y="317"/>
                  </a:lnTo>
                  <a:lnTo>
                    <a:pt x="3228" y="293"/>
                  </a:lnTo>
                  <a:lnTo>
                    <a:pt x="3182" y="266"/>
                  </a:lnTo>
                  <a:lnTo>
                    <a:pt x="3139" y="241"/>
                  </a:lnTo>
                  <a:lnTo>
                    <a:pt x="3091" y="215"/>
                  </a:lnTo>
                  <a:lnTo>
                    <a:pt x="3045" y="194"/>
                  </a:lnTo>
                  <a:lnTo>
                    <a:pt x="3000" y="171"/>
                  </a:lnTo>
                  <a:lnTo>
                    <a:pt x="2952" y="152"/>
                  </a:lnTo>
                  <a:lnTo>
                    <a:pt x="2903" y="131"/>
                  </a:lnTo>
                  <a:lnTo>
                    <a:pt x="2853" y="112"/>
                  </a:lnTo>
                  <a:lnTo>
                    <a:pt x="2804" y="93"/>
                  </a:lnTo>
                  <a:lnTo>
                    <a:pt x="2756" y="80"/>
                  </a:lnTo>
                  <a:lnTo>
                    <a:pt x="2705" y="65"/>
                  </a:lnTo>
                  <a:lnTo>
                    <a:pt x="2654" y="49"/>
                  </a:lnTo>
                  <a:lnTo>
                    <a:pt x="2602" y="36"/>
                  </a:lnTo>
                  <a:lnTo>
                    <a:pt x="2551" y="27"/>
                  </a:lnTo>
                  <a:lnTo>
                    <a:pt x="2498" y="15"/>
                  </a:lnTo>
                  <a:lnTo>
                    <a:pt x="2447" y="8"/>
                  </a:lnTo>
                  <a:lnTo>
                    <a:pt x="2393" y="0"/>
                  </a:lnTo>
                  <a:lnTo>
                    <a:pt x="2340" y="0"/>
                  </a:lnTo>
                  <a:lnTo>
                    <a:pt x="2285" y="0"/>
                  </a:lnTo>
                  <a:lnTo>
                    <a:pt x="2232" y="0"/>
                  </a:lnTo>
                  <a:lnTo>
                    <a:pt x="2177" y="0"/>
                  </a:lnTo>
                  <a:lnTo>
                    <a:pt x="2123" y="0"/>
                  </a:lnTo>
                  <a:lnTo>
                    <a:pt x="2068" y="0"/>
                  </a:lnTo>
                  <a:lnTo>
                    <a:pt x="2011" y="0"/>
                  </a:lnTo>
                  <a:lnTo>
                    <a:pt x="1958" y="0"/>
                  </a:lnTo>
                  <a:lnTo>
                    <a:pt x="1905" y="0"/>
                  </a:lnTo>
                  <a:lnTo>
                    <a:pt x="1850" y="0"/>
                  </a:lnTo>
                  <a:lnTo>
                    <a:pt x="1796" y="8"/>
                  </a:lnTo>
                  <a:lnTo>
                    <a:pt x="1743" y="15"/>
                  </a:lnTo>
                  <a:lnTo>
                    <a:pt x="1692" y="27"/>
                  </a:lnTo>
                  <a:lnTo>
                    <a:pt x="1639" y="36"/>
                  </a:lnTo>
                  <a:lnTo>
                    <a:pt x="1587" y="49"/>
                  </a:lnTo>
                  <a:lnTo>
                    <a:pt x="1536" y="65"/>
                  </a:lnTo>
                  <a:lnTo>
                    <a:pt x="1487" y="80"/>
                  </a:lnTo>
                  <a:lnTo>
                    <a:pt x="1437" y="93"/>
                  </a:lnTo>
                  <a:lnTo>
                    <a:pt x="1388" y="112"/>
                  </a:lnTo>
                  <a:lnTo>
                    <a:pt x="1338" y="131"/>
                  </a:lnTo>
                  <a:lnTo>
                    <a:pt x="1291" y="152"/>
                  </a:lnTo>
                  <a:lnTo>
                    <a:pt x="1241" y="171"/>
                  </a:lnTo>
                  <a:lnTo>
                    <a:pt x="1196" y="194"/>
                  </a:lnTo>
                  <a:lnTo>
                    <a:pt x="1150" y="215"/>
                  </a:lnTo>
                  <a:lnTo>
                    <a:pt x="1104" y="241"/>
                  </a:lnTo>
                  <a:lnTo>
                    <a:pt x="1059" y="266"/>
                  </a:lnTo>
                  <a:lnTo>
                    <a:pt x="1013" y="293"/>
                  </a:lnTo>
                  <a:lnTo>
                    <a:pt x="970" y="317"/>
                  </a:lnTo>
                  <a:lnTo>
                    <a:pt x="930" y="348"/>
                  </a:lnTo>
                  <a:lnTo>
                    <a:pt x="884" y="376"/>
                  </a:lnTo>
                  <a:lnTo>
                    <a:pt x="844" y="407"/>
                  </a:lnTo>
                  <a:lnTo>
                    <a:pt x="804" y="437"/>
                  </a:lnTo>
                  <a:lnTo>
                    <a:pt x="764" y="471"/>
                  </a:lnTo>
                  <a:lnTo>
                    <a:pt x="722" y="504"/>
                  </a:lnTo>
                  <a:lnTo>
                    <a:pt x="684" y="538"/>
                  </a:lnTo>
                  <a:lnTo>
                    <a:pt x="648" y="574"/>
                  </a:lnTo>
                  <a:lnTo>
                    <a:pt x="612" y="610"/>
                  </a:lnTo>
                  <a:lnTo>
                    <a:pt x="576" y="646"/>
                  </a:lnTo>
                  <a:lnTo>
                    <a:pt x="540" y="683"/>
                  </a:lnTo>
                  <a:lnTo>
                    <a:pt x="506" y="721"/>
                  </a:lnTo>
                  <a:lnTo>
                    <a:pt x="473" y="762"/>
                  </a:lnTo>
                  <a:lnTo>
                    <a:pt x="441" y="802"/>
                  </a:lnTo>
                  <a:lnTo>
                    <a:pt x="411" y="842"/>
                  </a:lnTo>
                  <a:lnTo>
                    <a:pt x="378" y="884"/>
                  </a:lnTo>
                  <a:lnTo>
                    <a:pt x="352" y="928"/>
                  </a:lnTo>
                  <a:lnTo>
                    <a:pt x="321" y="968"/>
                  </a:lnTo>
                  <a:lnTo>
                    <a:pt x="293" y="1011"/>
                  </a:lnTo>
                  <a:lnTo>
                    <a:pt x="266" y="1057"/>
                  </a:lnTo>
                  <a:lnTo>
                    <a:pt x="243" y="1103"/>
                  </a:lnTo>
                  <a:lnTo>
                    <a:pt x="219" y="1148"/>
                  </a:lnTo>
                  <a:lnTo>
                    <a:pt x="196" y="1194"/>
                  </a:lnTo>
                  <a:lnTo>
                    <a:pt x="173" y="1241"/>
                  </a:lnTo>
                  <a:lnTo>
                    <a:pt x="154" y="1291"/>
                  </a:lnTo>
                  <a:lnTo>
                    <a:pt x="133" y="1336"/>
                  </a:lnTo>
                  <a:lnTo>
                    <a:pt x="116" y="1386"/>
                  </a:lnTo>
                  <a:lnTo>
                    <a:pt x="97" y="1435"/>
                  </a:lnTo>
                  <a:lnTo>
                    <a:pt x="82" y="1487"/>
                  </a:lnTo>
                  <a:lnTo>
                    <a:pt x="65" y="1536"/>
                  </a:lnTo>
                  <a:lnTo>
                    <a:pt x="51" y="1587"/>
                  </a:lnTo>
                  <a:lnTo>
                    <a:pt x="38" y="1639"/>
                  </a:lnTo>
                  <a:lnTo>
                    <a:pt x="29" y="1692"/>
                  </a:lnTo>
                  <a:lnTo>
                    <a:pt x="17" y="1743"/>
                  </a:lnTo>
                  <a:lnTo>
                    <a:pt x="10" y="1797"/>
                  </a:lnTo>
                  <a:lnTo>
                    <a:pt x="0" y="1850"/>
                  </a:lnTo>
                  <a:lnTo>
                    <a:pt x="0" y="1903"/>
                  </a:lnTo>
                  <a:lnTo>
                    <a:pt x="0" y="1956"/>
                  </a:lnTo>
                  <a:lnTo>
                    <a:pt x="0" y="2011"/>
                  </a:lnTo>
                  <a:lnTo>
                    <a:pt x="0" y="2067"/>
                  </a:lnTo>
                  <a:lnTo>
                    <a:pt x="0" y="2124"/>
                  </a:lnTo>
                  <a:lnTo>
                    <a:pt x="0" y="2177"/>
                  </a:lnTo>
                  <a:lnTo>
                    <a:pt x="0" y="2230"/>
                  </a:lnTo>
                  <a:lnTo>
                    <a:pt x="0" y="2285"/>
                  </a:lnTo>
                  <a:lnTo>
                    <a:pt x="0" y="2340"/>
                  </a:lnTo>
                  <a:lnTo>
                    <a:pt x="0" y="2394"/>
                  </a:lnTo>
                  <a:lnTo>
                    <a:pt x="10" y="2447"/>
                  </a:lnTo>
                  <a:lnTo>
                    <a:pt x="17" y="2500"/>
                  </a:lnTo>
                  <a:lnTo>
                    <a:pt x="29" y="2551"/>
                  </a:lnTo>
                  <a:lnTo>
                    <a:pt x="38" y="2603"/>
                  </a:lnTo>
                  <a:lnTo>
                    <a:pt x="51" y="2656"/>
                  </a:lnTo>
                  <a:lnTo>
                    <a:pt x="65" y="2705"/>
                  </a:lnTo>
                  <a:lnTo>
                    <a:pt x="82" y="2757"/>
                  </a:lnTo>
                  <a:lnTo>
                    <a:pt x="97" y="2804"/>
                  </a:lnTo>
                  <a:lnTo>
                    <a:pt x="116" y="2856"/>
                  </a:lnTo>
                  <a:lnTo>
                    <a:pt x="133" y="2903"/>
                  </a:lnTo>
                  <a:lnTo>
                    <a:pt x="154" y="2952"/>
                  </a:lnTo>
                  <a:lnTo>
                    <a:pt x="173" y="3000"/>
                  </a:lnTo>
                  <a:lnTo>
                    <a:pt x="196" y="3048"/>
                  </a:lnTo>
                  <a:lnTo>
                    <a:pt x="219" y="3093"/>
                  </a:lnTo>
                  <a:lnTo>
                    <a:pt x="243" y="3139"/>
                  </a:lnTo>
                  <a:lnTo>
                    <a:pt x="266" y="3184"/>
                  </a:lnTo>
                  <a:lnTo>
                    <a:pt x="293" y="3228"/>
                  </a:lnTo>
                  <a:lnTo>
                    <a:pt x="321" y="3274"/>
                  </a:lnTo>
                  <a:lnTo>
                    <a:pt x="352" y="3317"/>
                  </a:lnTo>
                  <a:lnTo>
                    <a:pt x="378" y="3357"/>
                  </a:lnTo>
                  <a:lnTo>
                    <a:pt x="411" y="3399"/>
                  </a:lnTo>
                  <a:lnTo>
                    <a:pt x="441" y="3441"/>
                  </a:lnTo>
                  <a:lnTo>
                    <a:pt x="473" y="3483"/>
                  </a:lnTo>
                  <a:lnTo>
                    <a:pt x="506" y="3519"/>
                  </a:lnTo>
                  <a:lnTo>
                    <a:pt x="540" y="3559"/>
                  </a:lnTo>
                  <a:lnTo>
                    <a:pt x="576" y="3597"/>
                  </a:lnTo>
                  <a:lnTo>
                    <a:pt x="612" y="3635"/>
                  </a:lnTo>
                  <a:lnTo>
                    <a:pt x="648" y="3667"/>
                  </a:lnTo>
                  <a:lnTo>
                    <a:pt x="684" y="3703"/>
                  </a:lnTo>
                  <a:lnTo>
                    <a:pt x="722" y="3736"/>
                  </a:lnTo>
                  <a:lnTo>
                    <a:pt x="764" y="3772"/>
                  </a:lnTo>
                  <a:lnTo>
                    <a:pt x="804" y="3802"/>
                  </a:lnTo>
                  <a:lnTo>
                    <a:pt x="844" y="3835"/>
                  </a:lnTo>
                  <a:lnTo>
                    <a:pt x="884" y="3865"/>
                  </a:lnTo>
                  <a:lnTo>
                    <a:pt x="930" y="3895"/>
                  </a:lnTo>
                  <a:lnTo>
                    <a:pt x="970" y="3922"/>
                  </a:lnTo>
                  <a:lnTo>
                    <a:pt x="1013" y="3951"/>
                  </a:lnTo>
                  <a:lnTo>
                    <a:pt x="1059" y="3975"/>
                  </a:lnTo>
                  <a:lnTo>
                    <a:pt x="1104" y="4002"/>
                  </a:lnTo>
                  <a:lnTo>
                    <a:pt x="1150" y="4025"/>
                  </a:lnTo>
                  <a:lnTo>
                    <a:pt x="1196" y="4048"/>
                  </a:lnTo>
                  <a:lnTo>
                    <a:pt x="1241" y="4070"/>
                  </a:lnTo>
                  <a:lnTo>
                    <a:pt x="1291" y="4091"/>
                  </a:lnTo>
                  <a:lnTo>
                    <a:pt x="1338" y="4110"/>
                  </a:lnTo>
                  <a:lnTo>
                    <a:pt x="1388" y="4129"/>
                  </a:lnTo>
                  <a:lnTo>
                    <a:pt x="1437" y="4146"/>
                  </a:lnTo>
                  <a:lnTo>
                    <a:pt x="1487" y="4163"/>
                  </a:lnTo>
                  <a:lnTo>
                    <a:pt x="1536" y="4177"/>
                  </a:lnTo>
                  <a:lnTo>
                    <a:pt x="1587" y="4192"/>
                  </a:lnTo>
                  <a:lnTo>
                    <a:pt x="1639" y="4203"/>
                  </a:lnTo>
                  <a:lnTo>
                    <a:pt x="1692" y="4219"/>
                  </a:lnTo>
                  <a:lnTo>
                    <a:pt x="1743" y="4226"/>
                  </a:lnTo>
                  <a:lnTo>
                    <a:pt x="1796" y="4236"/>
                  </a:lnTo>
                  <a:lnTo>
                    <a:pt x="1850" y="4241"/>
                  </a:lnTo>
                  <a:lnTo>
                    <a:pt x="1905" y="4249"/>
                  </a:lnTo>
                  <a:lnTo>
                    <a:pt x="1958" y="4253"/>
                  </a:lnTo>
                  <a:lnTo>
                    <a:pt x="2011" y="4257"/>
                  </a:lnTo>
                  <a:lnTo>
                    <a:pt x="2068" y="4260"/>
                  </a:lnTo>
                  <a:lnTo>
                    <a:pt x="2123" y="4262"/>
                  </a:lnTo>
                  <a:lnTo>
                    <a:pt x="2123" y="4262"/>
                  </a:lnTo>
                  <a:close/>
                </a:path>
              </a:pathLst>
            </a:custGeom>
            <a:solidFill>
              <a:srgbClr val="FF0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9999" name="Freeform 15"/>
            <p:cNvSpPr>
              <a:spLocks/>
            </p:cNvSpPr>
            <p:nvPr/>
          </p:nvSpPr>
          <p:spPr bwMode="auto">
            <a:xfrm>
              <a:off x="3401" y="3354"/>
              <a:ext cx="438" cy="465"/>
            </a:xfrm>
            <a:custGeom>
              <a:avLst/>
              <a:gdLst/>
              <a:ahLst/>
              <a:cxnLst>
                <a:cxn ang="0">
                  <a:pos x="1632" y="2962"/>
                </a:cxn>
                <a:cxn ang="0">
                  <a:pos x="1815" y="2929"/>
                </a:cxn>
                <a:cxn ang="0">
                  <a:pos x="1990" y="2878"/>
                </a:cxn>
                <a:cxn ang="0">
                  <a:pos x="2155" y="2804"/>
                </a:cxn>
                <a:cxn ang="0">
                  <a:pos x="2311" y="2716"/>
                </a:cxn>
                <a:cxn ang="0">
                  <a:pos x="2452" y="2604"/>
                </a:cxn>
                <a:cxn ang="0">
                  <a:pos x="2581" y="2481"/>
                </a:cxn>
                <a:cxn ang="0">
                  <a:pos x="2693" y="2342"/>
                </a:cxn>
                <a:cxn ang="0">
                  <a:pos x="2786" y="2190"/>
                </a:cxn>
                <a:cxn ang="0">
                  <a:pos x="2862" y="2026"/>
                </a:cxn>
                <a:cxn ang="0">
                  <a:pos x="2918" y="1853"/>
                </a:cxn>
                <a:cxn ang="0">
                  <a:pos x="2956" y="1671"/>
                </a:cxn>
                <a:cxn ang="0">
                  <a:pos x="2969" y="1484"/>
                </a:cxn>
                <a:cxn ang="0">
                  <a:pos x="2956" y="1292"/>
                </a:cxn>
                <a:cxn ang="0">
                  <a:pos x="2918" y="1110"/>
                </a:cxn>
                <a:cxn ang="0">
                  <a:pos x="2862" y="937"/>
                </a:cxn>
                <a:cxn ang="0">
                  <a:pos x="2786" y="773"/>
                </a:cxn>
                <a:cxn ang="0">
                  <a:pos x="2693" y="623"/>
                </a:cxn>
                <a:cxn ang="0">
                  <a:pos x="2581" y="482"/>
                </a:cxn>
                <a:cxn ang="0">
                  <a:pos x="2452" y="359"/>
                </a:cxn>
                <a:cxn ang="0">
                  <a:pos x="2311" y="252"/>
                </a:cxn>
                <a:cxn ang="0">
                  <a:pos x="2155" y="157"/>
                </a:cxn>
                <a:cxn ang="0">
                  <a:pos x="1990" y="87"/>
                </a:cxn>
                <a:cxn ang="0">
                  <a:pos x="1815" y="34"/>
                </a:cxn>
                <a:cxn ang="0">
                  <a:pos x="1632" y="5"/>
                </a:cxn>
                <a:cxn ang="0">
                  <a:pos x="1444" y="0"/>
                </a:cxn>
                <a:cxn ang="0">
                  <a:pos x="1254" y="13"/>
                </a:cxn>
                <a:cxn ang="0">
                  <a:pos x="1075" y="51"/>
                </a:cxn>
                <a:cxn ang="0">
                  <a:pos x="904" y="116"/>
                </a:cxn>
                <a:cxn ang="0">
                  <a:pos x="743" y="193"/>
                </a:cxn>
                <a:cxn ang="0">
                  <a:pos x="595" y="290"/>
                </a:cxn>
                <a:cxn ang="0">
                  <a:pos x="458" y="406"/>
                </a:cxn>
                <a:cxn ang="0">
                  <a:pos x="336" y="538"/>
                </a:cxn>
                <a:cxn ang="0">
                  <a:pos x="231" y="682"/>
                </a:cxn>
                <a:cxn ang="0">
                  <a:pos x="144" y="838"/>
                </a:cxn>
                <a:cxn ang="0">
                  <a:pos x="76" y="1005"/>
                </a:cxn>
                <a:cxn ang="0">
                  <a:pos x="28" y="1182"/>
                </a:cxn>
                <a:cxn ang="0">
                  <a:pos x="1" y="1368"/>
                </a:cxn>
                <a:cxn ang="0">
                  <a:pos x="0" y="1559"/>
                </a:cxn>
                <a:cxn ang="0">
                  <a:pos x="19" y="1743"/>
                </a:cxn>
                <a:cxn ang="0">
                  <a:pos x="64" y="1924"/>
                </a:cxn>
                <a:cxn ang="0">
                  <a:pos x="129" y="2093"/>
                </a:cxn>
                <a:cxn ang="0">
                  <a:pos x="211" y="2252"/>
                </a:cxn>
                <a:cxn ang="0">
                  <a:pos x="313" y="2397"/>
                </a:cxn>
                <a:cxn ang="0">
                  <a:pos x="433" y="2534"/>
                </a:cxn>
                <a:cxn ang="0">
                  <a:pos x="566" y="2650"/>
                </a:cxn>
                <a:cxn ang="0">
                  <a:pos x="712" y="2752"/>
                </a:cxn>
                <a:cxn ang="0">
                  <a:pos x="870" y="2836"/>
                </a:cxn>
                <a:cxn ang="0">
                  <a:pos x="1039" y="2903"/>
                </a:cxn>
                <a:cxn ang="0">
                  <a:pos x="1218" y="2944"/>
                </a:cxn>
                <a:cxn ang="0">
                  <a:pos x="1406" y="2967"/>
                </a:cxn>
              </a:cxnLst>
              <a:rect l="0" t="0" r="r" b="b"/>
              <a:pathLst>
                <a:path w="2969" h="2969">
                  <a:moveTo>
                    <a:pt x="1482" y="2969"/>
                  </a:moveTo>
                  <a:lnTo>
                    <a:pt x="1520" y="2969"/>
                  </a:lnTo>
                  <a:lnTo>
                    <a:pt x="1556" y="2967"/>
                  </a:lnTo>
                  <a:lnTo>
                    <a:pt x="1594" y="2963"/>
                  </a:lnTo>
                  <a:lnTo>
                    <a:pt x="1632" y="2962"/>
                  </a:lnTo>
                  <a:lnTo>
                    <a:pt x="1669" y="2956"/>
                  </a:lnTo>
                  <a:lnTo>
                    <a:pt x="1707" y="2952"/>
                  </a:lnTo>
                  <a:lnTo>
                    <a:pt x="1743" y="2944"/>
                  </a:lnTo>
                  <a:lnTo>
                    <a:pt x="1781" y="2939"/>
                  </a:lnTo>
                  <a:lnTo>
                    <a:pt x="1815" y="2929"/>
                  </a:lnTo>
                  <a:lnTo>
                    <a:pt x="1853" y="2920"/>
                  </a:lnTo>
                  <a:lnTo>
                    <a:pt x="1887" y="2910"/>
                  </a:lnTo>
                  <a:lnTo>
                    <a:pt x="1921" y="2903"/>
                  </a:lnTo>
                  <a:lnTo>
                    <a:pt x="1956" y="2889"/>
                  </a:lnTo>
                  <a:lnTo>
                    <a:pt x="1990" y="2878"/>
                  </a:lnTo>
                  <a:lnTo>
                    <a:pt x="2024" y="2865"/>
                  </a:lnTo>
                  <a:lnTo>
                    <a:pt x="2060" y="2851"/>
                  </a:lnTo>
                  <a:lnTo>
                    <a:pt x="2091" y="2836"/>
                  </a:lnTo>
                  <a:lnTo>
                    <a:pt x="2125" y="2821"/>
                  </a:lnTo>
                  <a:lnTo>
                    <a:pt x="2155" y="2804"/>
                  </a:lnTo>
                  <a:lnTo>
                    <a:pt x="2189" y="2789"/>
                  </a:lnTo>
                  <a:lnTo>
                    <a:pt x="2220" y="2770"/>
                  </a:lnTo>
                  <a:lnTo>
                    <a:pt x="2252" y="2752"/>
                  </a:lnTo>
                  <a:lnTo>
                    <a:pt x="2283" y="2733"/>
                  </a:lnTo>
                  <a:lnTo>
                    <a:pt x="2311" y="2716"/>
                  </a:lnTo>
                  <a:lnTo>
                    <a:pt x="2342" y="2693"/>
                  </a:lnTo>
                  <a:lnTo>
                    <a:pt x="2370" y="2673"/>
                  </a:lnTo>
                  <a:lnTo>
                    <a:pt x="2397" y="2650"/>
                  </a:lnTo>
                  <a:lnTo>
                    <a:pt x="2425" y="2629"/>
                  </a:lnTo>
                  <a:lnTo>
                    <a:pt x="2452" y="2604"/>
                  </a:lnTo>
                  <a:lnTo>
                    <a:pt x="2480" y="2581"/>
                  </a:lnTo>
                  <a:lnTo>
                    <a:pt x="2505" y="2559"/>
                  </a:lnTo>
                  <a:lnTo>
                    <a:pt x="2534" y="2534"/>
                  </a:lnTo>
                  <a:lnTo>
                    <a:pt x="2556" y="2507"/>
                  </a:lnTo>
                  <a:lnTo>
                    <a:pt x="2581" y="2481"/>
                  </a:lnTo>
                  <a:lnTo>
                    <a:pt x="2604" y="2454"/>
                  </a:lnTo>
                  <a:lnTo>
                    <a:pt x="2629" y="2425"/>
                  </a:lnTo>
                  <a:lnTo>
                    <a:pt x="2649" y="2397"/>
                  </a:lnTo>
                  <a:lnTo>
                    <a:pt x="2672" y="2370"/>
                  </a:lnTo>
                  <a:lnTo>
                    <a:pt x="2693" y="2342"/>
                  </a:lnTo>
                  <a:lnTo>
                    <a:pt x="2714" y="2313"/>
                  </a:lnTo>
                  <a:lnTo>
                    <a:pt x="2733" y="2283"/>
                  </a:lnTo>
                  <a:lnTo>
                    <a:pt x="2750" y="2252"/>
                  </a:lnTo>
                  <a:lnTo>
                    <a:pt x="2769" y="2220"/>
                  </a:lnTo>
                  <a:lnTo>
                    <a:pt x="2786" y="2190"/>
                  </a:lnTo>
                  <a:lnTo>
                    <a:pt x="2802" y="2157"/>
                  </a:lnTo>
                  <a:lnTo>
                    <a:pt x="2819" y="2125"/>
                  </a:lnTo>
                  <a:lnTo>
                    <a:pt x="2834" y="2093"/>
                  </a:lnTo>
                  <a:lnTo>
                    <a:pt x="2851" y="2060"/>
                  </a:lnTo>
                  <a:lnTo>
                    <a:pt x="2862" y="2026"/>
                  </a:lnTo>
                  <a:lnTo>
                    <a:pt x="2876" y="1992"/>
                  </a:lnTo>
                  <a:lnTo>
                    <a:pt x="2889" y="1958"/>
                  </a:lnTo>
                  <a:lnTo>
                    <a:pt x="2900" y="1924"/>
                  </a:lnTo>
                  <a:lnTo>
                    <a:pt x="2910" y="1887"/>
                  </a:lnTo>
                  <a:lnTo>
                    <a:pt x="2918" y="1853"/>
                  </a:lnTo>
                  <a:lnTo>
                    <a:pt x="2927" y="1815"/>
                  </a:lnTo>
                  <a:lnTo>
                    <a:pt x="2937" y="1781"/>
                  </a:lnTo>
                  <a:lnTo>
                    <a:pt x="2942" y="1743"/>
                  </a:lnTo>
                  <a:lnTo>
                    <a:pt x="2950" y="1707"/>
                  </a:lnTo>
                  <a:lnTo>
                    <a:pt x="2956" y="1671"/>
                  </a:lnTo>
                  <a:lnTo>
                    <a:pt x="2959" y="1635"/>
                  </a:lnTo>
                  <a:lnTo>
                    <a:pt x="2963" y="1597"/>
                  </a:lnTo>
                  <a:lnTo>
                    <a:pt x="2965" y="1559"/>
                  </a:lnTo>
                  <a:lnTo>
                    <a:pt x="2967" y="1520"/>
                  </a:lnTo>
                  <a:lnTo>
                    <a:pt x="2969" y="1484"/>
                  </a:lnTo>
                  <a:lnTo>
                    <a:pt x="2967" y="1444"/>
                  </a:lnTo>
                  <a:lnTo>
                    <a:pt x="2965" y="1406"/>
                  </a:lnTo>
                  <a:lnTo>
                    <a:pt x="2963" y="1368"/>
                  </a:lnTo>
                  <a:lnTo>
                    <a:pt x="2959" y="1332"/>
                  </a:lnTo>
                  <a:lnTo>
                    <a:pt x="2956" y="1292"/>
                  </a:lnTo>
                  <a:lnTo>
                    <a:pt x="2950" y="1256"/>
                  </a:lnTo>
                  <a:lnTo>
                    <a:pt x="2942" y="1220"/>
                  </a:lnTo>
                  <a:lnTo>
                    <a:pt x="2937" y="1182"/>
                  </a:lnTo>
                  <a:lnTo>
                    <a:pt x="2927" y="1146"/>
                  </a:lnTo>
                  <a:lnTo>
                    <a:pt x="2918" y="1110"/>
                  </a:lnTo>
                  <a:lnTo>
                    <a:pt x="2910" y="1076"/>
                  </a:lnTo>
                  <a:lnTo>
                    <a:pt x="2900" y="1041"/>
                  </a:lnTo>
                  <a:lnTo>
                    <a:pt x="2889" y="1005"/>
                  </a:lnTo>
                  <a:lnTo>
                    <a:pt x="2876" y="973"/>
                  </a:lnTo>
                  <a:lnTo>
                    <a:pt x="2862" y="937"/>
                  </a:lnTo>
                  <a:lnTo>
                    <a:pt x="2851" y="906"/>
                  </a:lnTo>
                  <a:lnTo>
                    <a:pt x="2834" y="870"/>
                  </a:lnTo>
                  <a:lnTo>
                    <a:pt x="2819" y="838"/>
                  </a:lnTo>
                  <a:lnTo>
                    <a:pt x="2802" y="806"/>
                  </a:lnTo>
                  <a:lnTo>
                    <a:pt x="2786" y="773"/>
                  </a:lnTo>
                  <a:lnTo>
                    <a:pt x="2769" y="743"/>
                  </a:lnTo>
                  <a:lnTo>
                    <a:pt x="2750" y="712"/>
                  </a:lnTo>
                  <a:lnTo>
                    <a:pt x="2733" y="682"/>
                  </a:lnTo>
                  <a:lnTo>
                    <a:pt x="2714" y="654"/>
                  </a:lnTo>
                  <a:lnTo>
                    <a:pt x="2693" y="623"/>
                  </a:lnTo>
                  <a:lnTo>
                    <a:pt x="2672" y="595"/>
                  </a:lnTo>
                  <a:lnTo>
                    <a:pt x="2649" y="564"/>
                  </a:lnTo>
                  <a:lnTo>
                    <a:pt x="2629" y="538"/>
                  </a:lnTo>
                  <a:lnTo>
                    <a:pt x="2604" y="511"/>
                  </a:lnTo>
                  <a:lnTo>
                    <a:pt x="2581" y="482"/>
                  </a:lnTo>
                  <a:lnTo>
                    <a:pt x="2556" y="458"/>
                  </a:lnTo>
                  <a:lnTo>
                    <a:pt x="2534" y="433"/>
                  </a:lnTo>
                  <a:lnTo>
                    <a:pt x="2505" y="406"/>
                  </a:lnTo>
                  <a:lnTo>
                    <a:pt x="2480" y="382"/>
                  </a:lnTo>
                  <a:lnTo>
                    <a:pt x="2452" y="359"/>
                  </a:lnTo>
                  <a:lnTo>
                    <a:pt x="2425" y="336"/>
                  </a:lnTo>
                  <a:lnTo>
                    <a:pt x="2397" y="313"/>
                  </a:lnTo>
                  <a:lnTo>
                    <a:pt x="2370" y="290"/>
                  </a:lnTo>
                  <a:lnTo>
                    <a:pt x="2342" y="270"/>
                  </a:lnTo>
                  <a:lnTo>
                    <a:pt x="2311" y="252"/>
                  </a:lnTo>
                  <a:lnTo>
                    <a:pt x="2283" y="230"/>
                  </a:lnTo>
                  <a:lnTo>
                    <a:pt x="2252" y="211"/>
                  </a:lnTo>
                  <a:lnTo>
                    <a:pt x="2220" y="193"/>
                  </a:lnTo>
                  <a:lnTo>
                    <a:pt x="2189" y="176"/>
                  </a:lnTo>
                  <a:lnTo>
                    <a:pt x="2155" y="157"/>
                  </a:lnTo>
                  <a:lnTo>
                    <a:pt x="2125" y="142"/>
                  </a:lnTo>
                  <a:lnTo>
                    <a:pt x="2091" y="129"/>
                  </a:lnTo>
                  <a:lnTo>
                    <a:pt x="2060" y="116"/>
                  </a:lnTo>
                  <a:lnTo>
                    <a:pt x="2024" y="100"/>
                  </a:lnTo>
                  <a:lnTo>
                    <a:pt x="1990" y="87"/>
                  </a:lnTo>
                  <a:lnTo>
                    <a:pt x="1956" y="74"/>
                  </a:lnTo>
                  <a:lnTo>
                    <a:pt x="1921" y="64"/>
                  </a:lnTo>
                  <a:lnTo>
                    <a:pt x="1887" y="51"/>
                  </a:lnTo>
                  <a:lnTo>
                    <a:pt x="1853" y="43"/>
                  </a:lnTo>
                  <a:lnTo>
                    <a:pt x="1815" y="34"/>
                  </a:lnTo>
                  <a:lnTo>
                    <a:pt x="1781" y="28"/>
                  </a:lnTo>
                  <a:lnTo>
                    <a:pt x="1743" y="19"/>
                  </a:lnTo>
                  <a:lnTo>
                    <a:pt x="1707" y="13"/>
                  </a:lnTo>
                  <a:lnTo>
                    <a:pt x="1669" y="7"/>
                  </a:lnTo>
                  <a:lnTo>
                    <a:pt x="1632" y="5"/>
                  </a:lnTo>
                  <a:lnTo>
                    <a:pt x="1594" y="0"/>
                  </a:lnTo>
                  <a:lnTo>
                    <a:pt x="1556" y="0"/>
                  </a:lnTo>
                  <a:lnTo>
                    <a:pt x="1520" y="0"/>
                  </a:lnTo>
                  <a:lnTo>
                    <a:pt x="1482" y="0"/>
                  </a:lnTo>
                  <a:lnTo>
                    <a:pt x="1444" y="0"/>
                  </a:lnTo>
                  <a:lnTo>
                    <a:pt x="1406" y="0"/>
                  </a:lnTo>
                  <a:lnTo>
                    <a:pt x="1366" y="0"/>
                  </a:lnTo>
                  <a:lnTo>
                    <a:pt x="1330" y="5"/>
                  </a:lnTo>
                  <a:lnTo>
                    <a:pt x="1290" y="7"/>
                  </a:lnTo>
                  <a:lnTo>
                    <a:pt x="1254" y="13"/>
                  </a:lnTo>
                  <a:lnTo>
                    <a:pt x="1218" y="19"/>
                  </a:lnTo>
                  <a:lnTo>
                    <a:pt x="1182" y="28"/>
                  </a:lnTo>
                  <a:lnTo>
                    <a:pt x="1146" y="34"/>
                  </a:lnTo>
                  <a:lnTo>
                    <a:pt x="1110" y="43"/>
                  </a:lnTo>
                  <a:lnTo>
                    <a:pt x="1075" y="51"/>
                  </a:lnTo>
                  <a:lnTo>
                    <a:pt x="1039" y="64"/>
                  </a:lnTo>
                  <a:lnTo>
                    <a:pt x="1005" y="74"/>
                  </a:lnTo>
                  <a:lnTo>
                    <a:pt x="971" y="87"/>
                  </a:lnTo>
                  <a:lnTo>
                    <a:pt x="937" y="100"/>
                  </a:lnTo>
                  <a:lnTo>
                    <a:pt x="904" y="116"/>
                  </a:lnTo>
                  <a:lnTo>
                    <a:pt x="870" y="129"/>
                  </a:lnTo>
                  <a:lnTo>
                    <a:pt x="838" y="142"/>
                  </a:lnTo>
                  <a:lnTo>
                    <a:pt x="806" y="157"/>
                  </a:lnTo>
                  <a:lnTo>
                    <a:pt x="773" y="176"/>
                  </a:lnTo>
                  <a:lnTo>
                    <a:pt x="743" y="193"/>
                  </a:lnTo>
                  <a:lnTo>
                    <a:pt x="712" y="211"/>
                  </a:lnTo>
                  <a:lnTo>
                    <a:pt x="682" y="230"/>
                  </a:lnTo>
                  <a:lnTo>
                    <a:pt x="653" y="252"/>
                  </a:lnTo>
                  <a:lnTo>
                    <a:pt x="623" y="270"/>
                  </a:lnTo>
                  <a:lnTo>
                    <a:pt x="595" y="290"/>
                  </a:lnTo>
                  <a:lnTo>
                    <a:pt x="566" y="313"/>
                  </a:lnTo>
                  <a:lnTo>
                    <a:pt x="537" y="336"/>
                  </a:lnTo>
                  <a:lnTo>
                    <a:pt x="511" y="359"/>
                  </a:lnTo>
                  <a:lnTo>
                    <a:pt x="484" y="382"/>
                  </a:lnTo>
                  <a:lnTo>
                    <a:pt x="458" y="406"/>
                  </a:lnTo>
                  <a:lnTo>
                    <a:pt x="433" y="433"/>
                  </a:lnTo>
                  <a:lnTo>
                    <a:pt x="406" y="458"/>
                  </a:lnTo>
                  <a:lnTo>
                    <a:pt x="382" y="482"/>
                  </a:lnTo>
                  <a:lnTo>
                    <a:pt x="359" y="511"/>
                  </a:lnTo>
                  <a:lnTo>
                    <a:pt x="336" y="538"/>
                  </a:lnTo>
                  <a:lnTo>
                    <a:pt x="313" y="564"/>
                  </a:lnTo>
                  <a:lnTo>
                    <a:pt x="292" y="595"/>
                  </a:lnTo>
                  <a:lnTo>
                    <a:pt x="269" y="623"/>
                  </a:lnTo>
                  <a:lnTo>
                    <a:pt x="252" y="654"/>
                  </a:lnTo>
                  <a:lnTo>
                    <a:pt x="231" y="682"/>
                  </a:lnTo>
                  <a:lnTo>
                    <a:pt x="211" y="712"/>
                  </a:lnTo>
                  <a:lnTo>
                    <a:pt x="193" y="743"/>
                  </a:lnTo>
                  <a:lnTo>
                    <a:pt x="176" y="773"/>
                  </a:lnTo>
                  <a:lnTo>
                    <a:pt x="157" y="806"/>
                  </a:lnTo>
                  <a:lnTo>
                    <a:pt x="144" y="838"/>
                  </a:lnTo>
                  <a:lnTo>
                    <a:pt x="129" y="870"/>
                  </a:lnTo>
                  <a:lnTo>
                    <a:pt x="115" y="906"/>
                  </a:lnTo>
                  <a:lnTo>
                    <a:pt x="100" y="937"/>
                  </a:lnTo>
                  <a:lnTo>
                    <a:pt x="87" y="973"/>
                  </a:lnTo>
                  <a:lnTo>
                    <a:pt x="76" y="1005"/>
                  </a:lnTo>
                  <a:lnTo>
                    <a:pt x="64" y="1041"/>
                  </a:lnTo>
                  <a:lnTo>
                    <a:pt x="53" y="1076"/>
                  </a:lnTo>
                  <a:lnTo>
                    <a:pt x="43" y="1110"/>
                  </a:lnTo>
                  <a:lnTo>
                    <a:pt x="34" y="1146"/>
                  </a:lnTo>
                  <a:lnTo>
                    <a:pt x="28" y="1182"/>
                  </a:lnTo>
                  <a:lnTo>
                    <a:pt x="19" y="1220"/>
                  </a:lnTo>
                  <a:lnTo>
                    <a:pt x="15" y="1256"/>
                  </a:lnTo>
                  <a:lnTo>
                    <a:pt x="9" y="1292"/>
                  </a:lnTo>
                  <a:lnTo>
                    <a:pt x="5" y="1332"/>
                  </a:lnTo>
                  <a:lnTo>
                    <a:pt x="1" y="1368"/>
                  </a:lnTo>
                  <a:lnTo>
                    <a:pt x="0" y="1406"/>
                  </a:lnTo>
                  <a:lnTo>
                    <a:pt x="0" y="1444"/>
                  </a:lnTo>
                  <a:lnTo>
                    <a:pt x="0" y="1484"/>
                  </a:lnTo>
                  <a:lnTo>
                    <a:pt x="0" y="1520"/>
                  </a:lnTo>
                  <a:lnTo>
                    <a:pt x="0" y="1559"/>
                  </a:lnTo>
                  <a:lnTo>
                    <a:pt x="1" y="1597"/>
                  </a:lnTo>
                  <a:lnTo>
                    <a:pt x="5" y="1635"/>
                  </a:lnTo>
                  <a:lnTo>
                    <a:pt x="9" y="1671"/>
                  </a:lnTo>
                  <a:lnTo>
                    <a:pt x="15" y="1707"/>
                  </a:lnTo>
                  <a:lnTo>
                    <a:pt x="19" y="1743"/>
                  </a:lnTo>
                  <a:lnTo>
                    <a:pt x="28" y="1781"/>
                  </a:lnTo>
                  <a:lnTo>
                    <a:pt x="34" y="1815"/>
                  </a:lnTo>
                  <a:lnTo>
                    <a:pt x="43" y="1853"/>
                  </a:lnTo>
                  <a:lnTo>
                    <a:pt x="53" y="1887"/>
                  </a:lnTo>
                  <a:lnTo>
                    <a:pt x="64" y="1924"/>
                  </a:lnTo>
                  <a:lnTo>
                    <a:pt x="76" y="1958"/>
                  </a:lnTo>
                  <a:lnTo>
                    <a:pt x="87" y="1992"/>
                  </a:lnTo>
                  <a:lnTo>
                    <a:pt x="100" y="2026"/>
                  </a:lnTo>
                  <a:lnTo>
                    <a:pt x="115" y="2060"/>
                  </a:lnTo>
                  <a:lnTo>
                    <a:pt x="129" y="2093"/>
                  </a:lnTo>
                  <a:lnTo>
                    <a:pt x="144" y="2125"/>
                  </a:lnTo>
                  <a:lnTo>
                    <a:pt x="157" y="2157"/>
                  </a:lnTo>
                  <a:lnTo>
                    <a:pt x="176" y="2190"/>
                  </a:lnTo>
                  <a:lnTo>
                    <a:pt x="193" y="2220"/>
                  </a:lnTo>
                  <a:lnTo>
                    <a:pt x="211" y="2252"/>
                  </a:lnTo>
                  <a:lnTo>
                    <a:pt x="231" y="2283"/>
                  </a:lnTo>
                  <a:lnTo>
                    <a:pt x="252" y="2313"/>
                  </a:lnTo>
                  <a:lnTo>
                    <a:pt x="269" y="2342"/>
                  </a:lnTo>
                  <a:lnTo>
                    <a:pt x="292" y="2370"/>
                  </a:lnTo>
                  <a:lnTo>
                    <a:pt x="313" y="2397"/>
                  </a:lnTo>
                  <a:lnTo>
                    <a:pt x="336" y="2425"/>
                  </a:lnTo>
                  <a:lnTo>
                    <a:pt x="359" y="2454"/>
                  </a:lnTo>
                  <a:lnTo>
                    <a:pt x="382" y="2481"/>
                  </a:lnTo>
                  <a:lnTo>
                    <a:pt x="406" y="2507"/>
                  </a:lnTo>
                  <a:lnTo>
                    <a:pt x="433" y="2534"/>
                  </a:lnTo>
                  <a:lnTo>
                    <a:pt x="458" y="2559"/>
                  </a:lnTo>
                  <a:lnTo>
                    <a:pt x="484" y="2581"/>
                  </a:lnTo>
                  <a:lnTo>
                    <a:pt x="511" y="2604"/>
                  </a:lnTo>
                  <a:lnTo>
                    <a:pt x="537" y="2629"/>
                  </a:lnTo>
                  <a:lnTo>
                    <a:pt x="566" y="2650"/>
                  </a:lnTo>
                  <a:lnTo>
                    <a:pt x="595" y="2673"/>
                  </a:lnTo>
                  <a:lnTo>
                    <a:pt x="623" y="2693"/>
                  </a:lnTo>
                  <a:lnTo>
                    <a:pt x="653" y="2716"/>
                  </a:lnTo>
                  <a:lnTo>
                    <a:pt x="682" y="2733"/>
                  </a:lnTo>
                  <a:lnTo>
                    <a:pt x="712" y="2752"/>
                  </a:lnTo>
                  <a:lnTo>
                    <a:pt x="743" y="2770"/>
                  </a:lnTo>
                  <a:lnTo>
                    <a:pt x="773" y="2789"/>
                  </a:lnTo>
                  <a:lnTo>
                    <a:pt x="806" y="2804"/>
                  </a:lnTo>
                  <a:lnTo>
                    <a:pt x="838" y="2821"/>
                  </a:lnTo>
                  <a:lnTo>
                    <a:pt x="870" y="2836"/>
                  </a:lnTo>
                  <a:lnTo>
                    <a:pt x="904" y="2851"/>
                  </a:lnTo>
                  <a:lnTo>
                    <a:pt x="937" y="2865"/>
                  </a:lnTo>
                  <a:lnTo>
                    <a:pt x="971" y="2878"/>
                  </a:lnTo>
                  <a:lnTo>
                    <a:pt x="1005" y="2889"/>
                  </a:lnTo>
                  <a:lnTo>
                    <a:pt x="1039" y="2903"/>
                  </a:lnTo>
                  <a:lnTo>
                    <a:pt x="1075" y="2910"/>
                  </a:lnTo>
                  <a:lnTo>
                    <a:pt x="1110" y="2920"/>
                  </a:lnTo>
                  <a:lnTo>
                    <a:pt x="1146" y="2929"/>
                  </a:lnTo>
                  <a:lnTo>
                    <a:pt x="1182" y="2939"/>
                  </a:lnTo>
                  <a:lnTo>
                    <a:pt x="1218" y="2944"/>
                  </a:lnTo>
                  <a:lnTo>
                    <a:pt x="1254" y="2952"/>
                  </a:lnTo>
                  <a:lnTo>
                    <a:pt x="1290" y="2956"/>
                  </a:lnTo>
                  <a:lnTo>
                    <a:pt x="1330" y="2962"/>
                  </a:lnTo>
                  <a:lnTo>
                    <a:pt x="1366" y="2963"/>
                  </a:lnTo>
                  <a:lnTo>
                    <a:pt x="1406" y="2967"/>
                  </a:lnTo>
                  <a:lnTo>
                    <a:pt x="1444" y="2969"/>
                  </a:lnTo>
                  <a:lnTo>
                    <a:pt x="1482" y="2969"/>
                  </a:lnTo>
                  <a:lnTo>
                    <a:pt x="1482" y="296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0000" name="Freeform 16"/>
            <p:cNvSpPr>
              <a:spLocks/>
            </p:cNvSpPr>
            <p:nvPr/>
          </p:nvSpPr>
          <p:spPr bwMode="auto">
            <a:xfrm>
              <a:off x="3462" y="3547"/>
              <a:ext cx="306" cy="64"/>
            </a:xfrm>
            <a:custGeom>
              <a:avLst/>
              <a:gdLst/>
              <a:ahLst/>
              <a:cxnLst>
                <a:cxn ang="0">
                  <a:pos x="1872" y="407"/>
                </a:cxn>
                <a:cxn ang="0">
                  <a:pos x="1903" y="403"/>
                </a:cxn>
                <a:cxn ang="0">
                  <a:pos x="1931" y="396"/>
                </a:cxn>
                <a:cxn ang="0">
                  <a:pos x="1958" y="381"/>
                </a:cxn>
                <a:cxn ang="0">
                  <a:pos x="1982" y="367"/>
                </a:cxn>
                <a:cxn ang="0">
                  <a:pos x="2005" y="348"/>
                </a:cxn>
                <a:cxn ang="0">
                  <a:pos x="2024" y="326"/>
                </a:cxn>
                <a:cxn ang="0">
                  <a:pos x="2039" y="301"/>
                </a:cxn>
                <a:cxn ang="0">
                  <a:pos x="2053" y="272"/>
                </a:cxn>
                <a:cxn ang="0">
                  <a:pos x="2062" y="246"/>
                </a:cxn>
                <a:cxn ang="0">
                  <a:pos x="2064" y="215"/>
                </a:cxn>
                <a:cxn ang="0">
                  <a:pos x="2064" y="183"/>
                </a:cxn>
                <a:cxn ang="0">
                  <a:pos x="2058" y="153"/>
                </a:cxn>
                <a:cxn ang="0">
                  <a:pos x="2049" y="124"/>
                </a:cxn>
                <a:cxn ang="0">
                  <a:pos x="2034" y="97"/>
                </a:cxn>
                <a:cxn ang="0">
                  <a:pos x="2019" y="75"/>
                </a:cxn>
                <a:cxn ang="0">
                  <a:pos x="1998" y="54"/>
                </a:cxn>
                <a:cxn ang="0">
                  <a:pos x="1975" y="35"/>
                </a:cxn>
                <a:cxn ang="0">
                  <a:pos x="1948" y="19"/>
                </a:cxn>
                <a:cxn ang="0">
                  <a:pos x="1922" y="8"/>
                </a:cxn>
                <a:cxn ang="0">
                  <a:pos x="1893" y="0"/>
                </a:cxn>
                <a:cxn ang="0">
                  <a:pos x="1865" y="0"/>
                </a:cxn>
                <a:cxn ang="0">
                  <a:pos x="182" y="0"/>
                </a:cxn>
                <a:cxn ang="0">
                  <a:pos x="152" y="6"/>
                </a:cxn>
                <a:cxn ang="0">
                  <a:pos x="125" y="16"/>
                </a:cxn>
                <a:cxn ang="0">
                  <a:pos x="97" y="29"/>
                </a:cxn>
                <a:cxn ang="0">
                  <a:pos x="74" y="46"/>
                </a:cxn>
                <a:cxn ang="0">
                  <a:pos x="51" y="67"/>
                </a:cxn>
                <a:cxn ang="0">
                  <a:pos x="34" y="90"/>
                </a:cxn>
                <a:cxn ang="0">
                  <a:pos x="19" y="114"/>
                </a:cxn>
                <a:cxn ang="0">
                  <a:pos x="7" y="143"/>
                </a:cxn>
                <a:cxn ang="0">
                  <a:pos x="0" y="173"/>
                </a:cxn>
                <a:cxn ang="0">
                  <a:pos x="0" y="206"/>
                </a:cxn>
                <a:cxn ang="0">
                  <a:pos x="0" y="234"/>
                </a:cxn>
                <a:cxn ang="0">
                  <a:pos x="7" y="263"/>
                </a:cxn>
                <a:cxn ang="0">
                  <a:pos x="19" y="291"/>
                </a:cxn>
                <a:cxn ang="0">
                  <a:pos x="34" y="318"/>
                </a:cxn>
                <a:cxn ang="0">
                  <a:pos x="51" y="341"/>
                </a:cxn>
                <a:cxn ang="0">
                  <a:pos x="74" y="360"/>
                </a:cxn>
                <a:cxn ang="0">
                  <a:pos x="97" y="377"/>
                </a:cxn>
                <a:cxn ang="0">
                  <a:pos x="125" y="392"/>
                </a:cxn>
                <a:cxn ang="0">
                  <a:pos x="152" y="402"/>
                </a:cxn>
                <a:cxn ang="0">
                  <a:pos x="182" y="407"/>
                </a:cxn>
                <a:cxn ang="0">
                  <a:pos x="205" y="409"/>
                </a:cxn>
              </a:cxnLst>
              <a:rect l="0" t="0" r="r" b="b"/>
              <a:pathLst>
                <a:path w="2066" h="409">
                  <a:moveTo>
                    <a:pt x="205" y="409"/>
                  </a:moveTo>
                  <a:lnTo>
                    <a:pt x="1865" y="409"/>
                  </a:lnTo>
                  <a:lnTo>
                    <a:pt x="1872" y="407"/>
                  </a:lnTo>
                  <a:lnTo>
                    <a:pt x="1884" y="407"/>
                  </a:lnTo>
                  <a:lnTo>
                    <a:pt x="1893" y="405"/>
                  </a:lnTo>
                  <a:lnTo>
                    <a:pt x="1903" y="403"/>
                  </a:lnTo>
                  <a:lnTo>
                    <a:pt x="1912" y="402"/>
                  </a:lnTo>
                  <a:lnTo>
                    <a:pt x="1922" y="398"/>
                  </a:lnTo>
                  <a:lnTo>
                    <a:pt x="1931" y="396"/>
                  </a:lnTo>
                  <a:lnTo>
                    <a:pt x="1941" y="392"/>
                  </a:lnTo>
                  <a:lnTo>
                    <a:pt x="1948" y="386"/>
                  </a:lnTo>
                  <a:lnTo>
                    <a:pt x="1958" y="381"/>
                  </a:lnTo>
                  <a:lnTo>
                    <a:pt x="1967" y="377"/>
                  </a:lnTo>
                  <a:lnTo>
                    <a:pt x="1975" y="373"/>
                  </a:lnTo>
                  <a:lnTo>
                    <a:pt x="1982" y="367"/>
                  </a:lnTo>
                  <a:lnTo>
                    <a:pt x="1990" y="360"/>
                  </a:lnTo>
                  <a:lnTo>
                    <a:pt x="1998" y="354"/>
                  </a:lnTo>
                  <a:lnTo>
                    <a:pt x="2005" y="348"/>
                  </a:lnTo>
                  <a:lnTo>
                    <a:pt x="2013" y="341"/>
                  </a:lnTo>
                  <a:lnTo>
                    <a:pt x="2019" y="333"/>
                  </a:lnTo>
                  <a:lnTo>
                    <a:pt x="2024" y="326"/>
                  </a:lnTo>
                  <a:lnTo>
                    <a:pt x="2030" y="318"/>
                  </a:lnTo>
                  <a:lnTo>
                    <a:pt x="2034" y="308"/>
                  </a:lnTo>
                  <a:lnTo>
                    <a:pt x="2039" y="301"/>
                  </a:lnTo>
                  <a:lnTo>
                    <a:pt x="2043" y="291"/>
                  </a:lnTo>
                  <a:lnTo>
                    <a:pt x="2049" y="284"/>
                  </a:lnTo>
                  <a:lnTo>
                    <a:pt x="2053" y="272"/>
                  </a:lnTo>
                  <a:lnTo>
                    <a:pt x="2057" y="263"/>
                  </a:lnTo>
                  <a:lnTo>
                    <a:pt x="2058" y="255"/>
                  </a:lnTo>
                  <a:lnTo>
                    <a:pt x="2062" y="246"/>
                  </a:lnTo>
                  <a:lnTo>
                    <a:pt x="2064" y="234"/>
                  </a:lnTo>
                  <a:lnTo>
                    <a:pt x="2064" y="225"/>
                  </a:lnTo>
                  <a:lnTo>
                    <a:pt x="2064" y="215"/>
                  </a:lnTo>
                  <a:lnTo>
                    <a:pt x="2066" y="206"/>
                  </a:lnTo>
                  <a:lnTo>
                    <a:pt x="2064" y="194"/>
                  </a:lnTo>
                  <a:lnTo>
                    <a:pt x="2064" y="183"/>
                  </a:lnTo>
                  <a:lnTo>
                    <a:pt x="2064" y="173"/>
                  </a:lnTo>
                  <a:lnTo>
                    <a:pt x="2062" y="164"/>
                  </a:lnTo>
                  <a:lnTo>
                    <a:pt x="2058" y="153"/>
                  </a:lnTo>
                  <a:lnTo>
                    <a:pt x="2057" y="143"/>
                  </a:lnTo>
                  <a:lnTo>
                    <a:pt x="2053" y="133"/>
                  </a:lnTo>
                  <a:lnTo>
                    <a:pt x="2049" y="124"/>
                  </a:lnTo>
                  <a:lnTo>
                    <a:pt x="2043" y="114"/>
                  </a:lnTo>
                  <a:lnTo>
                    <a:pt x="2039" y="105"/>
                  </a:lnTo>
                  <a:lnTo>
                    <a:pt x="2034" y="97"/>
                  </a:lnTo>
                  <a:lnTo>
                    <a:pt x="2030" y="90"/>
                  </a:lnTo>
                  <a:lnTo>
                    <a:pt x="2024" y="80"/>
                  </a:lnTo>
                  <a:lnTo>
                    <a:pt x="2019" y="75"/>
                  </a:lnTo>
                  <a:lnTo>
                    <a:pt x="2013" y="67"/>
                  </a:lnTo>
                  <a:lnTo>
                    <a:pt x="2005" y="61"/>
                  </a:lnTo>
                  <a:lnTo>
                    <a:pt x="1998" y="54"/>
                  </a:lnTo>
                  <a:lnTo>
                    <a:pt x="1990" y="46"/>
                  </a:lnTo>
                  <a:lnTo>
                    <a:pt x="1982" y="38"/>
                  </a:lnTo>
                  <a:lnTo>
                    <a:pt x="1975" y="35"/>
                  </a:lnTo>
                  <a:lnTo>
                    <a:pt x="1967" y="29"/>
                  </a:lnTo>
                  <a:lnTo>
                    <a:pt x="1958" y="23"/>
                  </a:lnTo>
                  <a:lnTo>
                    <a:pt x="1948" y="19"/>
                  </a:lnTo>
                  <a:lnTo>
                    <a:pt x="1941" y="16"/>
                  </a:lnTo>
                  <a:lnTo>
                    <a:pt x="1931" y="12"/>
                  </a:lnTo>
                  <a:lnTo>
                    <a:pt x="1922" y="8"/>
                  </a:lnTo>
                  <a:lnTo>
                    <a:pt x="1912" y="6"/>
                  </a:lnTo>
                  <a:lnTo>
                    <a:pt x="1903" y="4"/>
                  </a:lnTo>
                  <a:lnTo>
                    <a:pt x="1893" y="0"/>
                  </a:lnTo>
                  <a:lnTo>
                    <a:pt x="1884" y="0"/>
                  </a:lnTo>
                  <a:lnTo>
                    <a:pt x="1872" y="0"/>
                  </a:lnTo>
                  <a:lnTo>
                    <a:pt x="1865" y="0"/>
                  </a:lnTo>
                  <a:lnTo>
                    <a:pt x="205" y="0"/>
                  </a:lnTo>
                  <a:lnTo>
                    <a:pt x="192" y="0"/>
                  </a:lnTo>
                  <a:lnTo>
                    <a:pt x="182" y="0"/>
                  </a:lnTo>
                  <a:lnTo>
                    <a:pt x="171" y="0"/>
                  </a:lnTo>
                  <a:lnTo>
                    <a:pt x="163" y="4"/>
                  </a:lnTo>
                  <a:lnTo>
                    <a:pt x="152" y="6"/>
                  </a:lnTo>
                  <a:lnTo>
                    <a:pt x="142" y="8"/>
                  </a:lnTo>
                  <a:lnTo>
                    <a:pt x="133" y="12"/>
                  </a:lnTo>
                  <a:lnTo>
                    <a:pt x="125" y="16"/>
                  </a:lnTo>
                  <a:lnTo>
                    <a:pt x="116" y="19"/>
                  </a:lnTo>
                  <a:lnTo>
                    <a:pt x="106" y="23"/>
                  </a:lnTo>
                  <a:lnTo>
                    <a:pt x="97" y="29"/>
                  </a:lnTo>
                  <a:lnTo>
                    <a:pt x="89" y="35"/>
                  </a:lnTo>
                  <a:lnTo>
                    <a:pt x="81" y="38"/>
                  </a:lnTo>
                  <a:lnTo>
                    <a:pt x="74" y="46"/>
                  </a:lnTo>
                  <a:lnTo>
                    <a:pt x="66" y="54"/>
                  </a:lnTo>
                  <a:lnTo>
                    <a:pt x="59" y="61"/>
                  </a:lnTo>
                  <a:lnTo>
                    <a:pt x="51" y="67"/>
                  </a:lnTo>
                  <a:lnTo>
                    <a:pt x="45" y="75"/>
                  </a:lnTo>
                  <a:lnTo>
                    <a:pt x="38" y="80"/>
                  </a:lnTo>
                  <a:lnTo>
                    <a:pt x="34" y="90"/>
                  </a:lnTo>
                  <a:lnTo>
                    <a:pt x="28" y="97"/>
                  </a:lnTo>
                  <a:lnTo>
                    <a:pt x="23" y="105"/>
                  </a:lnTo>
                  <a:lnTo>
                    <a:pt x="19" y="114"/>
                  </a:lnTo>
                  <a:lnTo>
                    <a:pt x="15" y="124"/>
                  </a:lnTo>
                  <a:lnTo>
                    <a:pt x="11" y="133"/>
                  </a:lnTo>
                  <a:lnTo>
                    <a:pt x="7" y="143"/>
                  </a:lnTo>
                  <a:lnTo>
                    <a:pt x="5" y="153"/>
                  </a:lnTo>
                  <a:lnTo>
                    <a:pt x="4" y="164"/>
                  </a:lnTo>
                  <a:lnTo>
                    <a:pt x="0" y="173"/>
                  </a:lnTo>
                  <a:lnTo>
                    <a:pt x="0" y="183"/>
                  </a:lnTo>
                  <a:lnTo>
                    <a:pt x="0" y="194"/>
                  </a:lnTo>
                  <a:lnTo>
                    <a:pt x="0" y="206"/>
                  </a:lnTo>
                  <a:lnTo>
                    <a:pt x="0" y="215"/>
                  </a:lnTo>
                  <a:lnTo>
                    <a:pt x="0" y="225"/>
                  </a:lnTo>
                  <a:lnTo>
                    <a:pt x="0" y="234"/>
                  </a:lnTo>
                  <a:lnTo>
                    <a:pt x="4" y="246"/>
                  </a:lnTo>
                  <a:lnTo>
                    <a:pt x="5" y="255"/>
                  </a:lnTo>
                  <a:lnTo>
                    <a:pt x="7" y="263"/>
                  </a:lnTo>
                  <a:lnTo>
                    <a:pt x="11" y="272"/>
                  </a:lnTo>
                  <a:lnTo>
                    <a:pt x="15" y="284"/>
                  </a:lnTo>
                  <a:lnTo>
                    <a:pt x="19" y="291"/>
                  </a:lnTo>
                  <a:lnTo>
                    <a:pt x="23" y="301"/>
                  </a:lnTo>
                  <a:lnTo>
                    <a:pt x="28" y="308"/>
                  </a:lnTo>
                  <a:lnTo>
                    <a:pt x="34" y="318"/>
                  </a:lnTo>
                  <a:lnTo>
                    <a:pt x="38" y="326"/>
                  </a:lnTo>
                  <a:lnTo>
                    <a:pt x="45" y="333"/>
                  </a:lnTo>
                  <a:lnTo>
                    <a:pt x="51" y="341"/>
                  </a:lnTo>
                  <a:lnTo>
                    <a:pt x="59" y="348"/>
                  </a:lnTo>
                  <a:lnTo>
                    <a:pt x="66" y="354"/>
                  </a:lnTo>
                  <a:lnTo>
                    <a:pt x="74" y="360"/>
                  </a:lnTo>
                  <a:lnTo>
                    <a:pt x="81" y="367"/>
                  </a:lnTo>
                  <a:lnTo>
                    <a:pt x="89" y="373"/>
                  </a:lnTo>
                  <a:lnTo>
                    <a:pt x="97" y="377"/>
                  </a:lnTo>
                  <a:lnTo>
                    <a:pt x="106" y="381"/>
                  </a:lnTo>
                  <a:lnTo>
                    <a:pt x="116" y="386"/>
                  </a:lnTo>
                  <a:lnTo>
                    <a:pt x="125" y="392"/>
                  </a:lnTo>
                  <a:lnTo>
                    <a:pt x="133" y="396"/>
                  </a:lnTo>
                  <a:lnTo>
                    <a:pt x="142" y="398"/>
                  </a:lnTo>
                  <a:lnTo>
                    <a:pt x="152" y="402"/>
                  </a:lnTo>
                  <a:lnTo>
                    <a:pt x="163" y="403"/>
                  </a:lnTo>
                  <a:lnTo>
                    <a:pt x="171" y="405"/>
                  </a:lnTo>
                  <a:lnTo>
                    <a:pt x="182" y="407"/>
                  </a:lnTo>
                  <a:lnTo>
                    <a:pt x="192" y="407"/>
                  </a:lnTo>
                  <a:lnTo>
                    <a:pt x="205" y="409"/>
                  </a:lnTo>
                  <a:lnTo>
                    <a:pt x="205" y="40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0001" name="Freeform 17"/>
            <p:cNvSpPr>
              <a:spLocks/>
            </p:cNvSpPr>
            <p:nvPr/>
          </p:nvSpPr>
          <p:spPr bwMode="auto">
            <a:xfrm>
              <a:off x="3539" y="3468"/>
              <a:ext cx="39" cy="61"/>
            </a:xfrm>
            <a:custGeom>
              <a:avLst/>
              <a:gdLst/>
              <a:ahLst/>
              <a:cxnLst>
                <a:cxn ang="0">
                  <a:pos x="262" y="391"/>
                </a:cxn>
                <a:cxn ang="0">
                  <a:pos x="0" y="391"/>
                </a:cxn>
                <a:cxn ang="0">
                  <a:pos x="0" y="319"/>
                </a:cxn>
                <a:cxn ang="0">
                  <a:pos x="152" y="74"/>
                </a:cxn>
                <a:cxn ang="0">
                  <a:pos x="9" y="74"/>
                </a:cxn>
                <a:cxn ang="0">
                  <a:pos x="9" y="0"/>
                </a:cxn>
                <a:cxn ang="0">
                  <a:pos x="253" y="0"/>
                </a:cxn>
                <a:cxn ang="0">
                  <a:pos x="253" y="74"/>
                </a:cxn>
                <a:cxn ang="0">
                  <a:pos x="102" y="317"/>
                </a:cxn>
                <a:cxn ang="0">
                  <a:pos x="262" y="317"/>
                </a:cxn>
                <a:cxn ang="0">
                  <a:pos x="262" y="391"/>
                </a:cxn>
                <a:cxn ang="0">
                  <a:pos x="262" y="391"/>
                </a:cxn>
              </a:cxnLst>
              <a:rect l="0" t="0" r="r" b="b"/>
              <a:pathLst>
                <a:path w="262" h="391">
                  <a:moveTo>
                    <a:pt x="262" y="391"/>
                  </a:moveTo>
                  <a:lnTo>
                    <a:pt x="0" y="391"/>
                  </a:lnTo>
                  <a:lnTo>
                    <a:pt x="0" y="319"/>
                  </a:lnTo>
                  <a:lnTo>
                    <a:pt x="152" y="74"/>
                  </a:lnTo>
                  <a:lnTo>
                    <a:pt x="9" y="74"/>
                  </a:lnTo>
                  <a:lnTo>
                    <a:pt x="9" y="0"/>
                  </a:lnTo>
                  <a:lnTo>
                    <a:pt x="253" y="0"/>
                  </a:lnTo>
                  <a:lnTo>
                    <a:pt x="253" y="74"/>
                  </a:lnTo>
                  <a:lnTo>
                    <a:pt x="102" y="317"/>
                  </a:lnTo>
                  <a:lnTo>
                    <a:pt x="262" y="317"/>
                  </a:lnTo>
                  <a:lnTo>
                    <a:pt x="262" y="391"/>
                  </a:lnTo>
                  <a:lnTo>
                    <a:pt x="262" y="39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0002" name="Freeform 18"/>
            <p:cNvSpPr>
              <a:spLocks/>
            </p:cNvSpPr>
            <p:nvPr/>
          </p:nvSpPr>
          <p:spPr bwMode="auto">
            <a:xfrm>
              <a:off x="3635" y="3468"/>
              <a:ext cx="33" cy="61"/>
            </a:xfrm>
            <a:custGeom>
              <a:avLst/>
              <a:gdLst/>
              <a:ahLst/>
              <a:cxnLst>
                <a:cxn ang="0">
                  <a:pos x="220" y="391"/>
                </a:cxn>
                <a:cxn ang="0">
                  <a:pos x="0" y="391"/>
                </a:cxn>
                <a:cxn ang="0">
                  <a:pos x="0" y="0"/>
                </a:cxn>
                <a:cxn ang="0">
                  <a:pos x="82" y="0"/>
                </a:cxn>
                <a:cxn ang="0">
                  <a:pos x="82" y="317"/>
                </a:cxn>
                <a:cxn ang="0">
                  <a:pos x="220" y="317"/>
                </a:cxn>
                <a:cxn ang="0">
                  <a:pos x="220" y="391"/>
                </a:cxn>
                <a:cxn ang="0">
                  <a:pos x="220" y="391"/>
                </a:cxn>
              </a:cxnLst>
              <a:rect l="0" t="0" r="r" b="b"/>
              <a:pathLst>
                <a:path w="220" h="391">
                  <a:moveTo>
                    <a:pt x="220" y="391"/>
                  </a:moveTo>
                  <a:lnTo>
                    <a:pt x="0" y="391"/>
                  </a:lnTo>
                  <a:lnTo>
                    <a:pt x="0" y="0"/>
                  </a:lnTo>
                  <a:lnTo>
                    <a:pt x="82" y="0"/>
                  </a:lnTo>
                  <a:lnTo>
                    <a:pt x="82" y="317"/>
                  </a:lnTo>
                  <a:lnTo>
                    <a:pt x="220" y="317"/>
                  </a:lnTo>
                  <a:lnTo>
                    <a:pt x="220" y="391"/>
                  </a:lnTo>
                  <a:lnTo>
                    <a:pt x="220" y="39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0003" name="Freeform 19"/>
            <p:cNvSpPr>
              <a:spLocks/>
            </p:cNvSpPr>
            <p:nvPr/>
          </p:nvSpPr>
          <p:spPr bwMode="auto">
            <a:xfrm>
              <a:off x="3673" y="3468"/>
              <a:ext cx="33" cy="61"/>
            </a:xfrm>
            <a:custGeom>
              <a:avLst/>
              <a:gdLst/>
              <a:ahLst/>
              <a:cxnLst>
                <a:cxn ang="0">
                  <a:pos x="219" y="391"/>
                </a:cxn>
                <a:cxn ang="0">
                  <a:pos x="0" y="391"/>
                </a:cxn>
                <a:cxn ang="0">
                  <a:pos x="0" y="0"/>
                </a:cxn>
                <a:cxn ang="0">
                  <a:pos x="82" y="0"/>
                </a:cxn>
                <a:cxn ang="0">
                  <a:pos x="82" y="317"/>
                </a:cxn>
                <a:cxn ang="0">
                  <a:pos x="219" y="317"/>
                </a:cxn>
                <a:cxn ang="0">
                  <a:pos x="219" y="391"/>
                </a:cxn>
                <a:cxn ang="0">
                  <a:pos x="219" y="391"/>
                </a:cxn>
              </a:cxnLst>
              <a:rect l="0" t="0" r="r" b="b"/>
              <a:pathLst>
                <a:path w="219" h="391">
                  <a:moveTo>
                    <a:pt x="219" y="391"/>
                  </a:moveTo>
                  <a:lnTo>
                    <a:pt x="0" y="391"/>
                  </a:lnTo>
                  <a:lnTo>
                    <a:pt x="0" y="0"/>
                  </a:lnTo>
                  <a:lnTo>
                    <a:pt x="82" y="0"/>
                  </a:lnTo>
                  <a:lnTo>
                    <a:pt x="82" y="317"/>
                  </a:lnTo>
                  <a:lnTo>
                    <a:pt x="219" y="317"/>
                  </a:lnTo>
                  <a:lnTo>
                    <a:pt x="219" y="391"/>
                  </a:lnTo>
                  <a:lnTo>
                    <a:pt x="219" y="39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0004" name="Freeform 20"/>
            <p:cNvSpPr>
              <a:spLocks/>
            </p:cNvSpPr>
            <p:nvPr/>
          </p:nvSpPr>
          <p:spPr bwMode="auto">
            <a:xfrm>
              <a:off x="3581" y="3630"/>
              <a:ext cx="41" cy="66"/>
            </a:xfrm>
            <a:custGeom>
              <a:avLst/>
              <a:gdLst/>
              <a:ahLst/>
              <a:cxnLst>
                <a:cxn ang="0">
                  <a:pos x="127" y="424"/>
                </a:cxn>
                <a:cxn ang="0">
                  <a:pos x="108" y="422"/>
                </a:cxn>
                <a:cxn ang="0">
                  <a:pos x="83" y="416"/>
                </a:cxn>
                <a:cxn ang="0">
                  <a:pos x="57" y="403"/>
                </a:cxn>
                <a:cxn ang="0">
                  <a:pos x="36" y="386"/>
                </a:cxn>
                <a:cxn ang="0">
                  <a:pos x="19" y="365"/>
                </a:cxn>
                <a:cxn ang="0">
                  <a:pos x="9" y="338"/>
                </a:cxn>
                <a:cxn ang="0">
                  <a:pos x="2" y="310"/>
                </a:cxn>
                <a:cxn ang="0">
                  <a:pos x="0" y="281"/>
                </a:cxn>
                <a:cxn ang="0">
                  <a:pos x="0" y="0"/>
                </a:cxn>
                <a:cxn ang="0">
                  <a:pos x="82" y="260"/>
                </a:cxn>
                <a:cxn ang="0">
                  <a:pos x="82" y="287"/>
                </a:cxn>
                <a:cxn ang="0">
                  <a:pos x="89" y="314"/>
                </a:cxn>
                <a:cxn ang="0">
                  <a:pos x="106" y="336"/>
                </a:cxn>
                <a:cxn ang="0">
                  <a:pos x="120" y="344"/>
                </a:cxn>
                <a:cxn ang="0">
                  <a:pos x="137" y="346"/>
                </a:cxn>
                <a:cxn ang="0">
                  <a:pos x="152" y="344"/>
                </a:cxn>
                <a:cxn ang="0">
                  <a:pos x="165" y="336"/>
                </a:cxn>
                <a:cxn ang="0">
                  <a:pos x="182" y="314"/>
                </a:cxn>
                <a:cxn ang="0">
                  <a:pos x="188" y="287"/>
                </a:cxn>
                <a:cxn ang="0">
                  <a:pos x="192" y="260"/>
                </a:cxn>
                <a:cxn ang="0">
                  <a:pos x="275" y="0"/>
                </a:cxn>
                <a:cxn ang="0">
                  <a:pos x="274" y="281"/>
                </a:cxn>
                <a:cxn ang="0">
                  <a:pos x="268" y="310"/>
                </a:cxn>
                <a:cxn ang="0">
                  <a:pos x="262" y="338"/>
                </a:cxn>
                <a:cxn ang="0">
                  <a:pos x="251" y="365"/>
                </a:cxn>
                <a:cxn ang="0">
                  <a:pos x="234" y="386"/>
                </a:cxn>
                <a:cxn ang="0">
                  <a:pos x="213" y="403"/>
                </a:cxn>
                <a:cxn ang="0">
                  <a:pos x="186" y="416"/>
                </a:cxn>
                <a:cxn ang="0">
                  <a:pos x="163" y="422"/>
                </a:cxn>
                <a:cxn ang="0">
                  <a:pos x="144" y="424"/>
                </a:cxn>
                <a:cxn ang="0">
                  <a:pos x="137" y="426"/>
                </a:cxn>
              </a:cxnLst>
              <a:rect l="0" t="0" r="r" b="b"/>
              <a:pathLst>
                <a:path w="275" h="426">
                  <a:moveTo>
                    <a:pt x="137" y="426"/>
                  </a:moveTo>
                  <a:lnTo>
                    <a:pt x="127" y="424"/>
                  </a:lnTo>
                  <a:lnTo>
                    <a:pt x="118" y="424"/>
                  </a:lnTo>
                  <a:lnTo>
                    <a:pt x="108" y="422"/>
                  </a:lnTo>
                  <a:lnTo>
                    <a:pt x="99" y="420"/>
                  </a:lnTo>
                  <a:lnTo>
                    <a:pt x="83" y="416"/>
                  </a:lnTo>
                  <a:lnTo>
                    <a:pt x="70" y="411"/>
                  </a:lnTo>
                  <a:lnTo>
                    <a:pt x="57" y="403"/>
                  </a:lnTo>
                  <a:lnTo>
                    <a:pt x="45" y="395"/>
                  </a:lnTo>
                  <a:lnTo>
                    <a:pt x="36" y="386"/>
                  </a:lnTo>
                  <a:lnTo>
                    <a:pt x="28" y="376"/>
                  </a:lnTo>
                  <a:lnTo>
                    <a:pt x="19" y="365"/>
                  </a:lnTo>
                  <a:lnTo>
                    <a:pt x="15" y="352"/>
                  </a:lnTo>
                  <a:lnTo>
                    <a:pt x="9" y="338"/>
                  </a:lnTo>
                  <a:lnTo>
                    <a:pt x="6" y="325"/>
                  </a:lnTo>
                  <a:lnTo>
                    <a:pt x="2" y="310"/>
                  </a:lnTo>
                  <a:lnTo>
                    <a:pt x="0" y="297"/>
                  </a:lnTo>
                  <a:lnTo>
                    <a:pt x="0" y="281"/>
                  </a:lnTo>
                  <a:lnTo>
                    <a:pt x="0" y="266"/>
                  </a:lnTo>
                  <a:lnTo>
                    <a:pt x="0" y="0"/>
                  </a:lnTo>
                  <a:lnTo>
                    <a:pt x="82" y="0"/>
                  </a:lnTo>
                  <a:lnTo>
                    <a:pt x="82" y="260"/>
                  </a:lnTo>
                  <a:lnTo>
                    <a:pt x="82" y="272"/>
                  </a:lnTo>
                  <a:lnTo>
                    <a:pt x="82" y="287"/>
                  </a:lnTo>
                  <a:lnTo>
                    <a:pt x="83" y="300"/>
                  </a:lnTo>
                  <a:lnTo>
                    <a:pt x="89" y="314"/>
                  </a:lnTo>
                  <a:lnTo>
                    <a:pt x="95" y="327"/>
                  </a:lnTo>
                  <a:lnTo>
                    <a:pt x="106" y="336"/>
                  </a:lnTo>
                  <a:lnTo>
                    <a:pt x="110" y="340"/>
                  </a:lnTo>
                  <a:lnTo>
                    <a:pt x="120" y="344"/>
                  </a:lnTo>
                  <a:lnTo>
                    <a:pt x="127" y="344"/>
                  </a:lnTo>
                  <a:lnTo>
                    <a:pt x="137" y="346"/>
                  </a:lnTo>
                  <a:lnTo>
                    <a:pt x="144" y="344"/>
                  </a:lnTo>
                  <a:lnTo>
                    <a:pt x="152" y="344"/>
                  </a:lnTo>
                  <a:lnTo>
                    <a:pt x="158" y="340"/>
                  </a:lnTo>
                  <a:lnTo>
                    <a:pt x="165" y="336"/>
                  </a:lnTo>
                  <a:lnTo>
                    <a:pt x="175" y="327"/>
                  </a:lnTo>
                  <a:lnTo>
                    <a:pt x="182" y="314"/>
                  </a:lnTo>
                  <a:lnTo>
                    <a:pt x="186" y="300"/>
                  </a:lnTo>
                  <a:lnTo>
                    <a:pt x="188" y="287"/>
                  </a:lnTo>
                  <a:lnTo>
                    <a:pt x="190" y="272"/>
                  </a:lnTo>
                  <a:lnTo>
                    <a:pt x="192" y="260"/>
                  </a:lnTo>
                  <a:lnTo>
                    <a:pt x="192" y="0"/>
                  </a:lnTo>
                  <a:lnTo>
                    <a:pt x="275" y="0"/>
                  </a:lnTo>
                  <a:lnTo>
                    <a:pt x="275" y="266"/>
                  </a:lnTo>
                  <a:lnTo>
                    <a:pt x="274" y="281"/>
                  </a:lnTo>
                  <a:lnTo>
                    <a:pt x="272" y="297"/>
                  </a:lnTo>
                  <a:lnTo>
                    <a:pt x="268" y="310"/>
                  </a:lnTo>
                  <a:lnTo>
                    <a:pt x="268" y="325"/>
                  </a:lnTo>
                  <a:lnTo>
                    <a:pt x="262" y="338"/>
                  </a:lnTo>
                  <a:lnTo>
                    <a:pt x="258" y="352"/>
                  </a:lnTo>
                  <a:lnTo>
                    <a:pt x="251" y="365"/>
                  </a:lnTo>
                  <a:lnTo>
                    <a:pt x="245" y="376"/>
                  </a:lnTo>
                  <a:lnTo>
                    <a:pt x="234" y="386"/>
                  </a:lnTo>
                  <a:lnTo>
                    <a:pt x="224" y="395"/>
                  </a:lnTo>
                  <a:lnTo>
                    <a:pt x="213" y="403"/>
                  </a:lnTo>
                  <a:lnTo>
                    <a:pt x="201" y="411"/>
                  </a:lnTo>
                  <a:lnTo>
                    <a:pt x="186" y="416"/>
                  </a:lnTo>
                  <a:lnTo>
                    <a:pt x="173" y="420"/>
                  </a:lnTo>
                  <a:lnTo>
                    <a:pt x="163" y="422"/>
                  </a:lnTo>
                  <a:lnTo>
                    <a:pt x="154" y="424"/>
                  </a:lnTo>
                  <a:lnTo>
                    <a:pt x="144" y="424"/>
                  </a:lnTo>
                  <a:lnTo>
                    <a:pt x="137" y="426"/>
                  </a:lnTo>
                  <a:lnTo>
                    <a:pt x="137" y="42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0005" name="Freeform 21"/>
            <p:cNvSpPr>
              <a:spLocks/>
            </p:cNvSpPr>
            <p:nvPr/>
          </p:nvSpPr>
          <p:spPr bwMode="auto">
            <a:xfrm>
              <a:off x="3676" y="3630"/>
              <a:ext cx="42" cy="65"/>
            </a:xfrm>
            <a:custGeom>
              <a:avLst/>
              <a:gdLst/>
              <a:ahLst/>
              <a:cxnLst>
                <a:cxn ang="0">
                  <a:pos x="284" y="418"/>
                </a:cxn>
                <a:cxn ang="0">
                  <a:pos x="204" y="416"/>
                </a:cxn>
                <a:cxn ang="0">
                  <a:pos x="76" y="125"/>
                </a:cxn>
                <a:cxn ang="0">
                  <a:pos x="76" y="418"/>
                </a:cxn>
                <a:cxn ang="0">
                  <a:pos x="0" y="418"/>
                </a:cxn>
                <a:cxn ang="0">
                  <a:pos x="0" y="0"/>
                </a:cxn>
                <a:cxn ang="0">
                  <a:pos x="103" y="0"/>
                </a:cxn>
                <a:cxn ang="0">
                  <a:pos x="207" y="239"/>
                </a:cxn>
                <a:cxn ang="0">
                  <a:pos x="207" y="0"/>
                </a:cxn>
                <a:cxn ang="0">
                  <a:pos x="284" y="0"/>
                </a:cxn>
                <a:cxn ang="0">
                  <a:pos x="284" y="418"/>
                </a:cxn>
                <a:cxn ang="0">
                  <a:pos x="284" y="418"/>
                </a:cxn>
              </a:cxnLst>
              <a:rect l="0" t="0" r="r" b="b"/>
              <a:pathLst>
                <a:path w="284" h="418">
                  <a:moveTo>
                    <a:pt x="284" y="418"/>
                  </a:moveTo>
                  <a:lnTo>
                    <a:pt x="204" y="416"/>
                  </a:lnTo>
                  <a:lnTo>
                    <a:pt x="76" y="125"/>
                  </a:lnTo>
                  <a:lnTo>
                    <a:pt x="76" y="418"/>
                  </a:lnTo>
                  <a:lnTo>
                    <a:pt x="0" y="418"/>
                  </a:lnTo>
                  <a:lnTo>
                    <a:pt x="0" y="0"/>
                  </a:lnTo>
                  <a:lnTo>
                    <a:pt x="103" y="0"/>
                  </a:lnTo>
                  <a:lnTo>
                    <a:pt x="207" y="239"/>
                  </a:lnTo>
                  <a:lnTo>
                    <a:pt x="207" y="0"/>
                  </a:lnTo>
                  <a:lnTo>
                    <a:pt x="284" y="0"/>
                  </a:lnTo>
                  <a:lnTo>
                    <a:pt x="284" y="418"/>
                  </a:lnTo>
                  <a:lnTo>
                    <a:pt x="284" y="41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0006" name="Freeform 22"/>
            <p:cNvSpPr>
              <a:spLocks/>
            </p:cNvSpPr>
            <p:nvPr/>
          </p:nvSpPr>
          <p:spPr bwMode="auto">
            <a:xfrm>
              <a:off x="3728" y="3630"/>
              <a:ext cx="33" cy="65"/>
            </a:xfrm>
            <a:custGeom>
              <a:avLst/>
              <a:gdLst/>
              <a:ahLst/>
              <a:cxnLst>
                <a:cxn ang="0">
                  <a:pos x="0" y="418"/>
                </a:cxn>
                <a:cxn ang="0">
                  <a:pos x="0" y="0"/>
                </a:cxn>
                <a:cxn ang="0">
                  <a:pos x="221" y="0"/>
                </a:cxn>
                <a:cxn ang="0">
                  <a:pos x="221" y="78"/>
                </a:cxn>
                <a:cxn ang="0">
                  <a:pos x="80" y="78"/>
                </a:cxn>
                <a:cxn ang="0">
                  <a:pos x="80" y="152"/>
                </a:cxn>
                <a:cxn ang="0">
                  <a:pos x="211" y="152"/>
                </a:cxn>
                <a:cxn ang="0">
                  <a:pos x="211" y="232"/>
                </a:cxn>
                <a:cxn ang="0">
                  <a:pos x="80" y="232"/>
                </a:cxn>
                <a:cxn ang="0">
                  <a:pos x="80" y="336"/>
                </a:cxn>
                <a:cxn ang="0">
                  <a:pos x="221" y="336"/>
                </a:cxn>
                <a:cxn ang="0">
                  <a:pos x="221" y="418"/>
                </a:cxn>
                <a:cxn ang="0">
                  <a:pos x="0" y="418"/>
                </a:cxn>
                <a:cxn ang="0">
                  <a:pos x="0" y="418"/>
                </a:cxn>
              </a:cxnLst>
              <a:rect l="0" t="0" r="r" b="b"/>
              <a:pathLst>
                <a:path w="221" h="418">
                  <a:moveTo>
                    <a:pt x="0" y="418"/>
                  </a:moveTo>
                  <a:lnTo>
                    <a:pt x="0" y="0"/>
                  </a:lnTo>
                  <a:lnTo>
                    <a:pt x="221" y="0"/>
                  </a:lnTo>
                  <a:lnTo>
                    <a:pt x="221" y="78"/>
                  </a:lnTo>
                  <a:lnTo>
                    <a:pt x="80" y="78"/>
                  </a:lnTo>
                  <a:lnTo>
                    <a:pt x="80" y="152"/>
                  </a:lnTo>
                  <a:lnTo>
                    <a:pt x="211" y="152"/>
                  </a:lnTo>
                  <a:lnTo>
                    <a:pt x="211" y="232"/>
                  </a:lnTo>
                  <a:lnTo>
                    <a:pt x="80" y="232"/>
                  </a:lnTo>
                  <a:lnTo>
                    <a:pt x="80" y="336"/>
                  </a:lnTo>
                  <a:lnTo>
                    <a:pt x="221" y="336"/>
                  </a:lnTo>
                  <a:lnTo>
                    <a:pt x="221" y="418"/>
                  </a:lnTo>
                  <a:lnTo>
                    <a:pt x="0" y="418"/>
                  </a:lnTo>
                  <a:lnTo>
                    <a:pt x="0" y="41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0007" name="Freeform 23"/>
            <p:cNvSpPr>
              <a:spLocks/>
            </p:cNvSpPr>
            <p:nvPr/>
          </p:nvSpPr>
          <p:spPr bwMode="auto">
            <a:xfrm>
              <a:off x="3581" y="3467"/>
              <a:ext cx="47" cy="64"/>
            </a:xfrm>
            <a:custGeom>
              <a:avLst/>
              <a:gdLst/>
              <a:ahLst/>
              <a:cxnLst>
                <a:cxn ang="0">
                  <a:pos x="315" y="224"/>
                </a:cxn>
                <a:cxn ang="0">
                  <a:pos x="312" y="257"/>
                </a:cxn>
                <a:cxn ang="0">
                  <a:pos x="306" y="289"/>
                </a:cxn>
                <a:cxn ang="0">
                  <a:pos x="296" y="314"/>
                </a:cxn>
                <a:cxn ang="0">
                  <a:pos x="283" y="339"/>
                </a:cxn>
                <a:cxn ang="0">
                  <a:pos x="268" y="359"/>
                </a:cxn>
                <a:cxn ang="0">
                  <a:pos x="247" y="380"/>
                </a:cxn>
                <a:cxn ang="0">
                  <a:pos x="201" y="399"/>
                </a:cxn>
                <a:cxn ang="0">
                  <a:pos x="169" y="405"/>
                </a:cxn>
                <a:cxn ang="0">
                  <a:pos x="158" y="335"/>
                </a:cxn>
                <a:cxn ang="0">
                  <a:pos x="188" y="323"/>
                </a:cxn>
                <a:cxn ang="0">
                  <a:pos x="209" y="302"/>
                </a:cxn>
                <a:cxn ang="0">
                  <a:pos x="222" y="272"/>
                </a:cxn>
                <a:cxn ang="0">
                  <a:pos x="230" y="240"/>
                </a:cxn>
                <a:cxn ang="0">
                  <a:pos x="232" y="209"/>
                </a:cxn>
                <a:cxn ang="0">
                  <a:pos x="232" y="186"/>
                </a:cxn>
                <a:cxn ang="0">
                  <a:pos x="226" y="152"/>
                </a:cxn>
                <a:cxn ang="0">
                  <a:pos x="218" y="122"/>
                </a:cxn>
                <a:cxn ang="0">
                  <a:pos x="201" y="93"/>
                </a:cxn>
                <a:cxn ang="0">
                  <a:pos x="179" y="76"/>
                </a:cxn>
                <a:cxn ang="0">
                  <a:pos x="144" y="74"/>
                </a:cxn>
                <a:cxn ang="0">
                  <a:pos x="116" y="88"/>
                </a:cxn>
                <a:cxn ang="0">
                  <a:pos x="99" y="110"/>
                </a:cxn>
                <a:cxn ang="0">
                  <a:pos x="87" y="143"/>
                </a:cxn>
                <a:cxn ang="0">
                  <a:pos x="83" y="173"/>
                </a:cxn>
                <a:cxn ang="0">
                  <a:pos x="83" y="204"/>
                </a:cxn>
                <a:cxn ang="0">
                  <a:pos x="83" y="226"/>
                </a:cxn>
                <a:cxn ang="0">
                  <a:pos x="83" y="255"/>
                </a:cxn>
                <a:cxn ang="0">
                  <a:pos x="91" y="280"/>
                </a:cxn>
                <a:cxn ang="0">
                  <a:pos x="104" y="304"/>
                </a:cxn>
                <a:cxn ang="0">
                  <a:pos x="123" y="321"/>
                </a:cxn>
                <a:cxn ang="0">
                  <a:pos x="135" y="344"/>
                </a:cxn>
                <a:cxn ang="0">
                  <a:pos x="135" y="373"/>
                </a:cxn>
                <a:cxn ang="0">
                  <a:pos x="135" y="407"/>
                </a:cxn>
                <a:cxn ang="0">
                  <a:pos x="93" y="394"/>
                </a:cxn>
                <a:cxn ang="0">
                  <a:pos x="61" y="373"/>
                </a:cxn>
                <a:cxn ang="0">
                  <a:pos x="36" y="344"/>
                </a:cxn>
                <a:cxn ang="0">
                  <a:pos x="23" y="321"/>
                </a:cxn>
                <a:cxn ang="0">
                  <a:pos x="9" y="295"/>
                </a:cxn>
                <a:cxn ang="0">
                  <a:pos x="4" y="268"/>
                </a:cxn>
                <a:cxn ang="0">
                  <a:pos x="0" y="236"/>
                </a:cxn>
                <a:cxn ang="0">
                  <a:pos x="0" y="204"/>
                </a:cxn>
                <a:cxn ang="0">
                  <a:pos x="0" y="167"/>
                </a:cxn>
                <a:cxn ang="0">
                  <a:pos x="4" y="135"/>
                </a:cxn>
                <a:cxn ang="0">
                  <a:pos x="9" y="108"/>
                </a:cxn>
                <a:cxn ang="0">
                  <a:pos x="23" y="82"/>
                </a:cxn>
                <a:cxn ang="0">
                  <a:pos x="51" y="40"/>
                </a:cxn>
                <a:cxn ang="0">
                  <a:pos x="91" y="13"/>
                </a:cxn>
                <a:cxn ang="0">
                  <a:pos x="129" y="0"/>
                </a:cxn>
                <a:cxn ang="0">
                  <a:pos x="158" y="0"/>
                </a:cxn>
                <a:cxn ang="0">
                  <a:pos x="184" y="0"/>
                </a:cxn>
                <a:cxn ang="0">
                  <a:pos x="224" y="13"/>
                </a:cxn>
                <a:cxn ang="0">
                  <a:pos x="255" y="34"/>
                </a:cxn>
                <a:cxn ang="0">
                  <a:pos x="275" y="53"/>
                </a:cxn>
                <a:cxn ang="0">
                  <a:pos x="289" y="74"/>
                </a:cxn>
                <a:cxn ang="0">
                  <a:pos x="298" y="99"/>
                </a:cxn>
                <a:cxn ang="0">
                  <a:pos x="308" y="127"/>
                </a:cxn>
                <a:cxn ang="0">
                  <a:pos x="314" y="158"/>
                </a:cxn>
                <a:cxn ang="0">
                  <a:pos x="315" y="190"/>
                </a:cxn>
              </a:cxnLst>
              <a:rect l="0" t="0" r="r" b="b"/>
              <a:pathLst>
                <a:path w="317" h="409">
                  <a:moveTo>
                    <a:pt x="317" y="204"/>
                  </a:moveTo>
                  <a:lnTo>
                    <a:pt x="315" y="215"/>
                  </a:lnTo>
                  <a:lnTo>
                    <a:pt x="315" y="224"/>
                  </a:lnTo>
                  <a:lnTo>
                    <a:pt x="314" y="236"/>
                  </a:lnTo>
                  <a:lnTo>
                    <a:pt x="314" y="247"/>
                  </a:lnTo>
                  <a:lnTo>
                    <a:pt x="312" y="257"/>
                  </a:lnTo>
                  <a:lnTo>
                    <a:pt x="310" y="268"/>
                  </a:lnTo>
                  <a:lnTo>
                    <a:pt x="308" y="278"/>
                  </a:lnTo>
                  <a:lnTo>
                    <a:pt x="306" y="289"/>
                  </a:lnTo>
                  <a:lnTo>
                    <a:pt x="302" y="297"/>
                  </a:lnTo>
                  <a:lnTo>
                    <a:pt x="298" y="306"/>
                  </a:lnTo>
                  <a:lnTo>
                    <a:pt x="296" y="314"/>
                  </a:lnTo>
                  <a:lnTo>
                    <a:pt x="293" y="323"/>
                  </a:lnTo>
                  <a:lnTo>
                    <a:pt x="289" y="331"/>
                  </a:lnTo>
                  <a:lnTo>
                    <a:pt x="283" y="339"/>
                  </a:lnTo>
                  <a:lnTo>
                    <a:pt x="279" y="346"/>
                  </a:lnTo>
                  <a:lnTo>
                    <a:pt x="275" y="354"/>
                  </a:lnTo>
                  <a:lnTo>
                    <a:pt x="268" y="359"/>
                  </a:lnTo>
                  <a:lnTo>
                    <a:pt x="260" y="367"/>
                  </a:lnTo>
                  <a:lnTo>
                    <a:pt x="253" y="373"/>
                  </a:lnTo>
                  <a:lnTo>
                    <a:pt x="247" y="380"/>
                  </a:lnTo>
                  <a:lnTo>
                    <a:pt x="232" y="388"/>
                  </a:lnTo>
                  <a:lnTo>
                    <a:pt x="218" y="396"/>
                  </a:lnTo>
                  <a:lnTo>
                    <a:pt x="201" y="399"/>
                  </a:lnTo>
                  <a:lnTo>
                    <a:pt x="186" y="403"/>
                  </a:lnTo>
                  <a:lnTo>
                    <a:pt x="179" y="403"/>
                  </a:lnTo>
                  <a:lnTo>
                    <a:pt x="169" y="405"/>
                  </a:lnTo>
                  <a:lnTo>
                    <a:pt x="160" y="407"/>
                  </a:lnTo>
                  <a:lnTo>
                    <a:pt x="152" y="409"/>
                  </a:lnTo>
                  <a:lnTo>
                    <a:pt x="158" y="335"/>
                  </a:lnTo>
                  <a:lnTo>
                    <a:pt x="169" y="333"/>
                  </a:lnTo>
                  <a:lnTo>
                    <a:pt x="179" y="329"/>
                  </a:lnTo>
                  <a:lnTo>
                    <a:pt x="188" y="323"/>
                  </a:lnTo>
                  <a:lnTo>
                    <a:pt x="198" y="319"/>
                  </a:lnTo>
                  <a:lnTo>
                    <a:pt x="203" y="310"/>
                  </a:lnTo>
                  <a:lnTo>
                    <a:pt x="209" y="302"/>
                  </a:lnTo>
                  <a:lnTo>
                    <a:pt x="215" y="293"/>
                  </a:lnTo>
                  <a:lnTo>
                    <a:pt x="220" y="283"/>
                  </a:lnTo>
                  <a:lnTo>
                    <a:pt x="222" y="272"/>
                  </a:lnTo>
                  <a:lnTo>
                    <a:pt x="224" y="262"/>
                  </a:lnTo>
                  <a:lnTo>
                    <a:pt x="226" y="251"/>
                  </a:lnTo>
                  <a:lnTo>
                    <a:pt x="230" y="240"/>
                  </a:lnTo>
                  <a:lnTo>
                    <a:pt x="230" y="230"/>
                  </a:lnTo>
                  <a:lnTo>
                    <a:pt x="232" y="219"/>
                  </a:lnTo>
                  <a:lnTo>
                    <a:pt x="232" y="209"/>
                  </a:lnTo>
                  <a:lnTo>
                    <a:pt x="232" y="204"/>
                  </a:lnTo>
                  <a:lnTo>
                    <a:pt x="232" y="194"/>
                  </a:lnTo>
                  <a:lnTo>
                    <a:pt x="232" y="186"/>
                  </a:lnTo>
                  <a:lnTo>
                    <a:pt x="230" y="175"/>
                  </a:lnTo>
                  <a:lnTo>
                    <a:pt x="230" y="166"/>
                  </a:lnTo>
                  <a:lnTo>
                    <a:pt x="226" y="152"/>
                  </a:lnTo>
                  <a:lnTo>
                    <a:pt x="224" y="143"/>
                  </a:lnTo>
                  <a:lnTo>
                    <a:pt x="220" y="131"/>
                  </a:lnTo>
                  <a:lnTo>
                    <a:pt x="218" y="122"/>
                  </a:lnTo>
                  <a:lnTo>
                    <a:pt x="213" y="112"/>
                  </a:lnTo>
                  <a:lnTo>
                    <a:pt x="209" y="103"/>
                  </a:lnTo>
                  <a:lnTo>
                    <a:pt x="201" y="93"/>
                  </a:lnTo>
                  <a:lnTo>
                    <a:pt x="196" y="88"/>
                  </a:lnTo>
                  <a:lnTo>
                    <a:pt x="186" y="80"/>
                  </a:lnTo>
                  <a:lnTo>
                    <a:pt x="179" y="76"/>
                  </a:lnTo>
                  <a:lnTo>
                    <a:pt x="167" y="74"/>
                  </a:lnTo>
                  <a:lnTo>
                    <a:pt x="158" y="74"/>
                  </a:lnTo>
                  <a:lnTo>
                    <a:pt x="144" y="74"/>
                  </a:lnTo>
                  <a:lnTo>
                    <a:pt x="135" y="76"/>
                  </a:lnTo>
                  <a:lnTo>
                    <a:pt x="123" y="80"/>
                  </a:lnTo>
                  <a:lnTo>
                    <a:pt x="116" y="88"/>
                  </a:lnTo>
                  <a:lnTo>
                    <a:pt x="106" y="91"/>
                  </a:lnTo>
                  <a:lnTo>
                    <a:pt x="102" y="101"/>
                  </a:lnTo>
                  <a:lnTo>
                    <a:pt x="99" y="110"/>
                  </a:lnTo>
                  <a:lnTo>
                    <a:pt x="95" y="120"/>
                  </a:lnTo>
                  <a:lnTo>
                    <a:pt x="91" y="129"/>
                  </a:lnTo>
                  <a:lnTo>
                    <a:pt x="87" y="143"/>
                  </a:lnTo>
                  <a:lnTo>
                    <a:pt x="83" y="150"/>
                  </a:lnTo>
                  <a:lnTo>
                    <a:pt x="83" y="164"/>
                  </a:lnTo>
                  <a:lnTo>
                    <a:pt x="83" y="173"/>
                  </a:lnTo>
                  <a:lnTo>
                    <a:pt x="83" y="185"/>
                  </a:lnTo>
                  <a:lnTo>
                    <a:pt x="83" y="194"/>
                  </a:lnTo>
                  <a:lnTo>
                    <a:pt x="83" y="204"/>
                  </a:lnTo>
                  <a:lnTo>
                    <a:pt x="83" y="209"/>
                  </a:lnTo>
                  <a:lnTo>
                    <a:pt x="83" y="219"/>
                  </a:lnTo>
                  <a:lnTo>
                    <a:pt x="83" y="226"/>
                  </a:lnTo>
                  <a:lnTo>
                    <a:pt x="83" y="236"/>
                  </a:lnTo>
                  <a:lnTo>
                    <a:pt x="83" y="245"/>
                  </a:lnTo>
                  <a:lnTo>
                    <a:pt x="83" y="255"/>
                  </a:lnTo>
                  <a:lnTo>
                    <a:pt x="85" y="262"/>
                  </a:lnTo>
                  <a:lnTo>
                    <a:pt x="89" y="272"/>
                  </a:lnTo>
                  <a:lnTo>
                    <a:pt x="91" y="280"/>
                  </a:lnTo>
                  <a:lnTo>
                    <a:pt x="93" y="287"/>
                  </a:lnTo>
                  <a:lnTo>
                    <a:pt x="99" y="295"/>
                  </a:lnTo>
                  <a:lnTo>
                    <a:pt x="104" y="304"/>
                  </a:lnTo>
                  <a:lnTo>
                    <a:pt x="108" y="310"/>
                  </a:lnTo>
                  <a:lnTo>
                    <a:pt x="116" y="316"/>
                  </a:lnTo>
                  <a:lnTo>
                    <a:pt x="123" y="321"/>
                  </a:lnTo>
                  <a:lnTo>
                    <a:pt x="135" y="329"/>
                  </a:lnTo>
                  <a:lnTo>
                    <a:pt x="135" y="337"/>
                  </a:lnTo>
                  <a:lnTo>
                    <a:pt x="135" y="344"/>
                  </a:lnTo>
                  <a:lnTo>
                    <a:pt x="135" y="354"/>
                  </a:lnTo>
                  <a:lnTo>
                    <a:pt x="135" y="365"/>
                  </a:lnTo>
                  <a:lnTo>
                    <a:pt x="135" y="373"/>
                  </a:lnTo>
                  <a:lnTo>
                    <a:pt x="135" y="386"/>
                  </a:lnTo>
                  <a:lnTo>
                    <a:pt x="135" y="396"/>
                  </a:lnTo>
                  <a:lnTo>
                    <a:pt x="135" y="407"/>
                  </a:lnTo>
                  <a:lnTo>
                    <a:pt x="120" y="403"/>
                  </a:lnTo>
                  <a:lnTo>
                    <a:pt x="106" y="399"/>
                  </a:lnTo>
                  <a:lnTo>
                    <a:pt x="93" y="394"/>
                  </a:lnTo>
                  <a:lnTo>
                    <a:pt x="83" y="388"/>
                  </a:lnTo>
                  <a:lnTo>
                    <a:pt x="70" y="380"/>
                  </a:lnTo>
                  <a:lnTo>
                    <a:pt x="61" y="373"/>
                  </a:lnTo>
                  <a:lnTo>
                    <a:pt x="51" y="361"/>
                  </a:lnTo>
                  <a:lnTo>
                    <a:pt x="42" y="352"/>
                  </a:lnTo>
                  <a:lnTo>
                    <a:pt x="36" y="344"/>
                  </a:lnTo>
                  <a:lnTo>
                    <a:pt x="30" y="337"/>
                  </a:lnTo>
                  <a:lnTo>
                    <a:pt x="25" y="329"/>
                  </a:lnTo>
                  <a:lnTo>
                    <a:pt x="23" y="321"/>
                  </a:lnTo>
                  <a:lnTo>
                    <a:pt x="17" y="314"/>
                  </a:lnTo>
                  <a:lnTo>
                    <a:pt x="13" y="304"/>
                  </a:lnTo>
                  <a:lnTo>
                    <a:pt x="9" y="295"/>
                  </a:lnTo>
                  <a:lnTo>
                    <a:pt x="9" y="287"/>
                  </a:lnTo>
                  <a:lnTo>
                    <a:pt x="6" y="276"/>
                  </a:lnTo>
                  <a:lnTo>
                    <a:pt x="4" y="268"/>
                  </a:lnTo>
                  <a:lnTo>
                    <a:pt x="2" y="257"/>
                  </a:lnTo>
                  <a:lnTo>
                    <a:pt x="2" y="247"/>
                  </a:lnTo>
                  <a:lnTo>
                    <a:pt x="0" y="236"/>
                  </a:lnTo>
                  <a:lnTo>
                    <a:pt x="0" y="224"/>
                  </a:lnTo>
                  <a:lnTo>
                    <a:pt x="0" y="215"/>
                  </a:lnTo>
                  <a:lnTo>
                    <a:pt x="0" y="204"/>
                  </a:lnTo>
                  <a:lnTo>
                    <a:pt x="0" y="190"/>
                  </a:lnTo>
                  <a:lnTo>
                    <a:pt x="0" y="179"/>
                  </a:lnTo>
                  <a:lnTo>
                    <a:pt x="0" y="167"/>
                  </a:lnTo>
                  <a:lnTo>
                    <a:pt x="2" y="158"/>
                  </a:lnTo>
                  <a:lnTo>
                    <a:pt x="2" y="146"/>
                  </a:lnTo>
                  <a:lnTo>
                    <a:pt x="4" y="135"/>
                  </a:lnTo>
                  <a:lnTo>
                    <a:pt x="6" y="127"/>
                  </a:lnTo>
                  <a:lnTo>
                    <a:pt x="9" y="118"/>
                  </a:lnTo>
                  <a:lnTo>
                    <a:pt x="9" y="108"/>
                  </a:lnTo>
                  <a:lnTo>
                    <a:pt x="13" y="99"/>
                  </a:lnTo>
                  <a:lnTo>
                    <a:pt x="17" y="89"/>
                  </a:lnTo>
                  <a:lnTo>
                    <a:pt x="23" y="82"/>
                  </a:lnTo>
                  <a:lnTo>
                    <a:pt x="30" y="69"/>
                  </a:lnTo>
                  <a:lnTo>
                    <a:pt x="42" y="53"/>
                  </a:lnTo>
                  <a:lnTo>
                    <a:pt x="51" y="40"/>
                  </a:lnTo>
                  <a:lnTo>
                    <a:pt x="64" y="31"/>
                  </a:lnTo>
                  <a:lnTo>
                    <a:pt x="76" y="19"/>
                  </a:lnTo>
                  <a:lnTo>
                    <a:pt x="91" y="13"/>
                  </a:lnTo>
                  <a:lnTo>
                    <a:pt x="106" y="6"/>
                  </a:lnTo>
                  <a:lnTo>
                    <a:pt x="122" y="2"/>
                  </a:lnTo>
                  <a:lnTo>
                    <a:pt x="129" y="0"/>
                  </a:lnTo>
                  <a:lnTo>
                    <a:pt x="139" y="0"/>
                  </a:lnTo>
                  <a:lnTo>
                    <a:pt x="148" y="0"/>
                  </a:lnTo>
                  <a:lnTo>
                    <a:pt x="158" y="0"/>
                  </a:lnTo>
                  <a:lnTo>
                    <a:pt x="165" y="0"/>
                  </a:lnTo>
                  <a:lnTo>
                    <a:pt x="175" y="0"/>
                  </a:lnTo>
                  <a:lnTo>
                    <a:pt x="184" y="0"/>
                  </a:lnTo>
                  <a:lnTo>
                    <a:pt x="194" y="2"/>
                  </a:lnTo>
                  <a:lnTo>
                    <a:pt x="209" y="6"/>
                  </a:lnTo>
                  <a:lnTo>
                    <a:pt x="224" y="13"/>
                  </a:lnTo>
                  <a:lnTo>
                    <a:pt x="237" y="19"/>
                  </a:lnTo>
                  <a:lnTo>
                    <a:pt x="251" y="31"/>
                  </a:lnTo>
                  <a:lnTo>
                    <a:pt x="255" y="34"/>
                  </a:lnTo>
                  <a:lnTo>
                    <a:pt x="262" y="40"/>
                  </a:lnTo>
                  <a:lnTo>
                    <a:pt x="268" y="46"/>
                  </a:lnTo>
                  <a:lnTo>
                    <a:pt x="275" y="53"/>
                  </a:lnTo>
                  <a:lnTo>
                    <a:pt x="279" y="61"/>
                  </a:lnTo>
                  <a:lnTo>
                    <a:pt x="283" y="69"/>
                  </a:lnTo>
                  <a:lnTo>
                    <a:pt x="289" y="74"/>
                  </a:lnTo>
                  <a:lnTo>
                    <a:pt x="293" y="82"/>
                  </a:lnTo>
                  <a:lnTo>
                    <a:pt x="296" y="89"/>
                  </a:lnTo>
                  <a:lnTo>
                    <a:pt x="298" y="99"/>
                  </a:lnTo>
                  <a:lnTo>
                    <a:pt x="302" y="108"/>
                  </a:lnTo>
                  <a:lnTo>
                    <a:pt x="306" y="118"/>
                  </a:lnTo>
                  <a:lnTo>
                    <a:pt x="308" y="127"/>
                  </a:lnTo>
                  <a:lnTo>
                    <a:pt x="310" y="135"/>
                  </a:lnTo>
                  <a:lnTo>
                    <a:pt x="312" y="146"/>
                  </a:lnTo>
                  <a:lnTo>
                    <a:pt x="314" y="158"/>
                  </a:lnTo>
                  <a:lnTo>
                    <a:pt x="314" y="167"/>
                  </a:lnTo>
                  <a:lnTo>
                    <a:pt x="315" y="179"/>
                  </a:lnTo>
                  <a:lnTo>
                    <a:pt x="315" y="190"/>
                  </a:lnTo>
                  <a:lnTo>
                    <a:pt x="317" y="204"/>
                  </a:lnTo>
                  <a:lnTo>
                    <a:pt x="317" y="20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0008" name="Freeform 24"/>
            <p:cNvSpPr>
              <a:spLocks/>
            </p:cNvSpPr>
            <p:nvPr/>
          </p:nvSpPr>
          <p:spPr bwMode="auto">
            <a:xfrm>
              <a:off x="3528" y="3628"/>
              <a:ext cx="47" cy="68"/>
            </a:xfrm>
            <a:custGeom>
              <a:avLst/>
              <a:gdLst/>
              <a:ahLst/>
              <a:cxnLst>
                <a:cxn ang="0">
                  <a:pos x="315" y="242"/>
                </a:cxn>
                <a:cxn ang="0">
                  <a:pos x="310" y="274"/>
                </a:cxn>
                <a:cxn ang="0">
                  <a:pos x="304" y="308"/>
                </a:cxn>
                <a:cxn ang="0">
                  <a:pos x="294" y="335"/>
                </a:cxn>
                <a:cxn ang="0">
                  <a:pos x="281" y="362"/>
                </a:cxn>
                <a:cxn ang="0">
                  <a:pos x="266" y="383"/>
                </a:cxn>
                <a:cxn ang="0">
                  <a:pos x="247" y="403"/>
                </a:cxn>
                <a:cxn ang="0">
                  <a:pos x="203" y="426"/>
                </a:cxn>
                <a:cxn ang="0">
                  <a:pos x="156" y="436"/>
                </a:cxn>
                <a:cxn ang="0">
                  <a:pos x="178" y="352"/>
                </a:cxn>
                <a:cxn ang="0">
                  <a:pos x="201" y="331"/>
                </a:cxn>
                <a:cxn ang="0">
                  <a:pos x="218" y="301"/>
                </a:cxn>
                <a:cxn ang="0">
                  <a:pos x="226" y="267"/>
                </a:cxn>
                <a:cxn ang="0">
                  <a:pos x="230" y="234"/>
                </a:cxn>
                <a:cxn ang="0">
                  <a:pos x="230" y="206"/>
                </a:cxn>
                <a:cxn ang="0">
                  <a:pos x="230" y="175"/>
                </a:cxn>
                <a:cxn ang="0">
                  <a:pos x="222" y="141"/>
                </a:cxn>
                <a:cxn ang="0">
                  <a:pos x="209" y="111"/>
                </a:cxn>
                <a:cxn ang="0">
                  <a:pos x="188" y="86"/>
                </a:cxn>
                <a:cxn ang="0">
                  <a:pos x="157" y="78"/>
                </a:cxn>
                <a:cxn ang="0">
                  <a:pos x="123" y="86"/>
                </a:cxn>
                <a:cxn ang="0">
                  <a:pos x="104" y="109"/>
                </a:cxn>
                <a:cxn ang="0">
                  <a:pos x="89" y="141"/>
                </a:cxn>
                <a:cxn ang="0">
                  <a:pos x="85" y="175"/>
                </a:cxn>
                <a:cxn ang="0">
                  <a:pos x="83" y="208"/>
                </a:cxn>
                <a:cxn ang="0">
                  <a:pos x="83" y="234"/>
                </a:cxn>
                <a:cxn ang="0">
                  <a:pos x="83" y="265"/>
                </a:cxn>
                <a:cxn ang="0">
                  <a:pos x="89" y="295"/>
                </a:cxn>
                <a:cxn ang="0">
                  <a:pos x="100" y="322"/>
                </a:cxn>
                <a:cxn ang="0">
                  <a:pos x="121" y="345"/>
                </a:cxn>
                <a:cxn ang="0">
                  <a:pos x="142" y="362"/>
                </a:cxn>
                <a:cxn ang="0">
                  <a:pos x="142" y="392"/>
                </a:cxn>
                <a:cxn ang="0">
                  <a:pos x="142" y="422"/>
                </a:cxn>
                <a:cxn ang="0">
                  <a:pos x="110" y="428"/>
                </a:cxn>
                <a:cxn ang="0">
                  <a:pos x="72" y="407"/>
                </a:cxn>
                <a:cxn ang="0">
                  <a:pos x="41" y="375"/>
                </a:cxn>
                <a:cxn ang="0">
                  <a:pos x="24" y="350"/>
                </a:cxn>
                <a:cxn ang="0">
                  <a:pos x="13" y="324"/>
                </a:cxn>
                <a:cxn ang="0">
                  <a:pos x="5" y="295"/>
                </a:cxn>
                <a:cxn ang="0">
                  <a:pos x="0" y="265"/>
                </a:cxn>
                <a:cxn ang="0">
                  <a:pos x="0" y="229"/>
                </a:cxn>
                <a:cxn ang="0">
                  <a:pos x="0" y="191"/>
                </a:cxn>
                <a:cxn ang="0">
                  <a:pos x="0" y="156"/>
                </a:cxn>
                <a:cxn ang="0">
                  <a:pos x="7" y="128"/>
                </a:cxn>
                <a:cxn ang="0">
                  <a:pos x="17" y="97"/>
                </a:cxn>
                <a:cxn ang="0">
                  <a:pos x="30" y="73"/>
                </a:cxn>
                <a:cxn ang="0">
                  <a:pos x="45" y="50"/>
                </a:cxn>
                <a:cxn ang="0">
                  <a:pos x="62" y="33"/>
                </a:cxn>
                <a:cxn ang="0">
                  <a:pos x="97" y="10"/>
                </a:cxn>
                <a:cxn ang="0">
                  <a:pos x="121" y="4"/>
                </a:cxn>
                <a:cxn ang="0">
                  <a:pos x="148" y="0"/>
                </a:cxn>
                <a:cxn ang="0">
                  <a:pos x="175" y="0"/>
                </a:cxn>
                <a:cxn ang="0">
                  <a:pos x="207" y="6"/>
                </a:cxn>
                <a:cxn ang="0">
                  <a:pos x="251" y="33"/>
                </a:cxn>
                <a:cxn ang="0">
                  <a:pos x="266" y="48"/>
                </a:cxn>
                <a:cxn ang="0">
                  <a:pos x="281" y="71"/>
                </a:cxn>
                <a:cxn ang="0">
                  <a:pos x="294" y="97"/>
                </a:cxn>
                <a:cxn ang="0">
                  <a:pos x="304" y="126"/>
                </a:cxn>
                <a:cxn ang="0">
                  <a:pos x="310" y="156"/>
                </a:cxn>
                <a:cxn ang="0">
                  <a:pos x="315" y="191"/>
                </a:cxn>
                <a:cxn ang="0">
                  <a:pos x="317" y="219"/>
                </a:cxn>
              </a:cxnLst>
              <a:rect l="0" t="0" r="r" b="b"/>
              <a:pathLst>
                <a:path w="317" h="436">
                  <a:moveTo>
                    <a:pt x="317" y="219"/>
                  </a:moveTo>
                  <a:lnTo>
                    <a:pt x="315" y="229"/>
                  </a:lnTo>
                  <a:lnTo>
                    <a:pt x="315" y="242"/>
                  </a:lnTo>
                  <a:lnTo>
                    <a:pt x="313" y="253"/>
                  </a:lnTo>
                  <a:lnTo>
                    <a:pt x="311" y="265"/>
                  </a:lnTo>
                  <a:lnTo>
                    <a:pt x="310" y="274"/>
                  </a:lnTo>
                  <a:lnTo>
                    <a:pt x="308" y="287"/>
                  </a:lnTo>
                  <a:lnTo>
                    <a:pt x="306" y="295"/>
                  </a:lnTo>
                  <a:lnTo>
                    <a:pt x="304" y="308"/>
                  </a:lnTo>
                  <a:lnTo>
                    <a:pt x="302" y="316"/>
                  </a:lnTo>
                  <a:lnTo>
                    <a:pt x="298" y="326"/>
                  </a:lnTo>
                  <a:lnTo>
                    <a:pt x="294" y="335"/>
                  </a:lnTo>
                  <a:lnTo>
                    <a:pt x="291" y="345"/>
                  </a:lnTo>
                  <a:lnTo>
                    <a:pt x="287" y="352"/>
                  </a:lnTo>
                  <a:lnTo>
                    <a:pt x="281" y="362"/>
                  </a:lnTo>
                  <a:lnTo>
                    <a:pt x="277" y="369"/>
                  </a:lnTo>
                  <a:lnTo>
                    <a:pt x="273" y="377"/>
                  </a:lnTo>
                  <a:lnTo>
                    <a:pt x="266" y="383"/>
                  </a:lnTo>
                  <a:lnTo>
                    <a:pt x="260" y="390"/>
                  </a:lnTo>
                  <a:lnTo>
                    <a:pt x="252" y="398"/>
                  </a:lnTo>
                  <a:lnTo>
                    <a:pt x="247" y="403"/>
                  </a:lnTo>
                  <a:lnTo>
                    <a:pt x="233" y="413"/>
                  </a:lnTo>
                  <a:lnTo>
                    <a:pt x="220" y="421"/>
                  </a:lnTo>
                  <a:lnTo>
                    <a:pt x="203" y="426"/>
                  </a:lnTo>
                  <a:lnTo>
                    <a:pt x="188" y="430"/>
                  </a:lnTo>
                  <a:lnTo>
                    <a:pt x="171" y="434"/>
                  </a:lnTo>
                  <a:lnTo>
                    <a:pt x="156" y="436"/>
                  </a:lnTo>
                  <a:lnTo>
                    <a:pt x="157" y="356"/>
                  </a:lnTo>
                  <a:lnTo>
                    <a:pt x="167" y="354"/>
                  </a:lnTo>
                  <a:lnTo>
                    <a:pt x="178" y="352"/>
                  </a:lnTo>
                  <a:lnTo>
                    <a:pt x="186" y="346"/>
                  </a:lnTo>
                  <a:lnTo>
                    <a:pt x="195" y="339"/>
                  </a:lnTo>
                  <a:lnTo>
                    <a:pt x="201" y="331"/>
                  </a:lnTo>
                  <a:lnTo>
                    <a:pt x="207" y="324"/>
                  </a:lnTo>
                  <a:lnTo>
                    <a:pt x="213" y="312"/>
                  </a:lnTo>
                  <a:lnTo>
                    <a:pt x="218" y="301"/>
                  </a:lnTo>
                  <a:lnTo>
                    <a:pt x="220" y="289"/>
                  </a:lnTo>
                  <a:lnTo>
                    <a:pt x="222" y="280"/>
                  </a:lnTo>
                  <a:lnTo>
                    <a:pt x="226" y="267"/>
                  </a:lnTo>
                  <a:lnTo>
                    <a:pt x="230" y="257"/>
                  </a:lnTo>
                  <a:lnTo>
                    <a:pt x="230" y="244"/>
                  </a:lnTo>
                  <a:lnTo>
                    <a:pt x="230" y="234"/>
                  </a:lnTo>
                  <a:lnTo>
                    <a:pt x="230" y="225"/>
                  </a:lnTo>
                  <a:lnTo>
                    <a:pt x="232" y="217"/>
                  </a:lnTo>
                  <a:lnTo>
                    <a:pt x="230" y="206"/>
                  </a:lnTo>
                  <a:lnTo>
                    <a:pt x="230" y="198"/>
                  </a:lnTo>
                  <a:lnTo>
                    <a:pt x="230" y="187"/>
                  </a:lnTo>
                  <a:lnTo>
                    <a:pt x="230" y="175"/>
                  </a:lnTo>
                  <a:lnTo>
                    <a:pt x="226" y="164"/>
                  </a:lnTo>
                  <a:lnTo>
                    <a:pt x="224" y="153"/>
                  </a:lnTo>
                  <a:lnTo>
                    <a:pt x="222" y="141"/>
                  </a:lnTo>
                  <a:lnTo>
                    <a:pt x="220" y="132"/>
                  </a:lnTo>
                  <a:lnTo>
                    <a:pt x="214" y="120"/>
                  </a:lnTo>
                  <a:lnTo>
                    <a:pt x="209" y="111"/>
                  </a:lnTo>
                  <a:lnTo>
                    <a:pt x="203" y="101"/>
                  </a:lnTo>
                  <a:lnTo>
                    <a:pt x="197" y="94"/>
                  </a:lnTo>
                  <a:lnTo>
                    <a:pt x="188" y="86"/>
                  </a:lnTo>
                  <a:lnTo>
                    <a:pt x="178" y="82"/>
                  </a:lnTo>
                  <a:lnTo>
                    <a:pt x="169" y="78"/>
                  </a:lnTo>
                  <a:lnTo>
                    <a:pt x="157" y="78"/>
                  </a:lnTo>
                  <a:lnTo>
                    <a:pt x="144" y="78"/>
                  </a:lnTo>
                  <a:lnTo>
                    <a:pt x="133" y="82"/>
                  </a:lnTo>
                  <a:lnTo>
                    <a:pt x="123" y="86"/>
                  </a:lnTo>
                  <a:lnTo>
                    <a:pt x="118" y="94"/>
                  </a:lnTo>
                  <a:lnTo>
                    <a:pt x="108" y="101"/>
                  </a:lnTo>
                  <a:lnTo>
                    <a:pt x="104" y="109"/>
                  </a:lnTo>
                  <a:lnTo>
                    <a:pt x="97" y="118"/>
                  </a:lnTo>
                  <a:lnTo>
                    <a:pt x="95" y="130"/>
                  </a:lnTo>
                  <a:lnTo>
                    <a:pt x="89" y="141"/>
                  </a:lnTo>
                  <a:lnTo>
                    <a:pt x="89" y="153"/>
                  </a:lnTo>
                  <a:lnTo>
                    <a:pt x="85" y="164"/>
                  </a:lnTo>
                  <a:lnTo>
                    <a:pt x="85" y="175"/>
                  </a:lnTo>
                  <a:lnTo>
                    <a:pt x="83" y="187"/>
                  </a:lnTo>
                  <a:lnTo>
                    <a:pt x="83" y="198"/>
                  </a:lnTo>
                  <a:lnTo>
                    <a:pt x="83" y="208"/>
                  </a:lnTo>
                  <a:lnTo>
                    <a:pt x="83" y="219"/>
                  </a:lnTo>
                  <a:lnTo>
                    <a:pt x="83" y="227"/>
                  </a:lnTo>
                  <a:lnTo>
                    <a:pt x="83" y="234"/>
                  </a:lnTo>
                  <a:lnTo>
                    <a:pt x="83" y="244"/>
                  </a:lnTo>
                  <a:lnTo>
                    <a:pt x="83" y="255"/>
                  </a:lnTo>
                  <a:lnTo>
                    <a:pt x="83" y="265"/>
                  </a:lnTo>
                  <a:lnTo>
                    <a:pt x="85" y="274"/>
                  </a:lnTo>
                  <a:lnTo>
                    <a:pt x="87" y="286"/>
                  </a:lnTo>
                  <a:lnTo>
                    <a:pt x="89" y="295"/>
                  </a:lnTo>
                  <a:lnTo>
                    <a:pt x="91" y="303"/>
                  </a:lnTo>
                  <a:lnTo>
                    <a:pt x="97" y="312"/>
                  </a:lnTo>
                  <a:lnTo>
                    <a:pt x="100" y="322"/>
                  </a:lnTo>
                  <a:lnTo>
                    <a:pt x="106" y="331"/>
                  </a:lnTo>
                  <a:lnTo>
                    <a:pt x="112" y="337"/>
                  </a:lnTo>
                  <a:lnTo>
                    <a:pt x="121" y="345"/>
                  </a:lnTo>
                  <a:lnTo>
                    <a:pt x="131" y="348"/>
                  </a:lnTo>
                  <a:lnTo>
                    <a:pt x="142" y="354"/>
                  </a:lnTo>
                  <a:lnTo>
                    <a:pt x="142" y="362"/>
                  </a:lnTo>
                  <a:lnTo>
                    <a:pt x="142" y="371"/>
                  </a:lnTo>
                  <a:lnTo>
                    <a:pt x="142" y="381"/>
                  </a:lnTo>
                  <a:lnTo>
                    <a:pt x="142" y="392"/>
                  </a:lnTo>
                  <a:lnTo>
                    <a:pt x="142" y="402"/>
                  </a:lnTo>
                  <a:lnTo>
                    <a:pt x="142" y="413"/>
                  </a:lnTo>
                  <a:lnTo>
                    <a:pt x="142" y="422"/>
                  </a:lnTo>
                  <a:lnTo>
                    <a:pt x="142" y="436"/>
                  </a:lnTo>
                  <a:lnTo>
                    <a:pt x="125" y="430"/>
                  </a:lnTo>
                  <a:lnTo>
                    <a:pt x="110" y="428"/>
                  </a:lnTo>
                  <a:lnTo>
                    <a:pt x="97" y="421"/>
                  </a:lnTo>
                  <a:lnTo>
                    <a:pt x="85" y="417"/>
                  </a:lnTo>
                  <a:lnTo>
                    <a:pt x="72" y="407"/>
                  </a:lnTo>
                  <a:lnTo>
                    <a:pt x="60" y="398"/>
                  </a:lnTo>
                  <a:lnTo>
                    <a:pt x="51" y="388"/>
                  </a:lnTo>
                  <a:lnTo>
                    <a:pt x="41" y="375"/>
                  </a:lnTo>
                  <a:lnTo>
                    <a:pt x="36" y="367"/>
                  </a:lnTo>
                  <a:lnTo>
                    <a:pt x="30" y="360"/>
                  </a:lnTo>
                  <a:lnTo>
                    <a:pt x="24" y="350"/>
                  </a:lnTo>
                  <a:lnTo>
                    <a:pt x="22" y="343"/>
                  </a:lnTo>
                  <a:lnTo>
                    <a:pt x="17" y="333"/>
                  </a:lnTo>
                  <a:lnTo>
                    <a:pt x="13" y="324"/>
                  </a:lnTo>
                  <a:lnTo>
                    <a:pt x="9" y="316"/>
                  </a:lnTo>
                  <a:lnTo>
                    <a:pt x="7" y="307"/>
                  </a:lnTo>
                  <a:lnTo>
                    <a:pt x="5" y="295"/>
                  </a:lnTo>
                  <a:lnTo>
                    <a:pt x="3" y="286"/>
                  </a:lnTo>
                  <a:lnTo>
                    <a:pt x="0" y="274"/>
                  </a:lnTo>
                  <a:lnTo>
                    <a:pt x="0" y="265"/>
                  </a:lnTo>
                  <a:lnTo>
                    <a:pt x="0" y="251"/>
                  </a:lnTo>
                  <a:lnTo>
                    <a:pt x="0" y="242"/>
                  </a:lnTo>
                  <a:lnTo>
                    <a:pt x="0" y="229"/>
                  </a:lnTo>
                  <a:lnTo>
                    <a:pt x="0" y="219"/>
                  </a:lnTo>
                  <a:lnTo>
                    <a:pt x="0" y="206"/>
                  </a:lnTo>
                  <a:lnTo>
                    <a:pt x="0" y="191"/>
                  </a:lnTo>
                  <a:lnTo>
                    <a:pt x="0" y="179"/>
                  </a:lnTo>
                  <a:lnTo>
                    <a:pt x="0" y="168"/>
                  </a:lnTo>
                  <a:lnTo>
                    <a:pt x="0" y="156"/>
                  </a:lnTo>
                  <a:lnTo>
                    <a:pt x="3" y="145"/>
                  </a:lnTo>
                  <a:lnTo>
                    <a:pt x="5" y="137"/>
                  </a:lnTo>
                  <a:lnTo>
                    <a:pt x="7" y="128"/>
                  </a:lnTo>
                  <a:lnTo>
                    <a:pt x="9" y="116"/>
                  </a:lnTo>
                  <a:lnTo>
                    <a:pt x="13" y="107"/>
                  </a:lnTo>
                  <a:lnTo>
                    <a:pt x="17" y="97"/>
                  </a:lnTo>
                  <a:lnTo>
                    <a:pt x="22" y="90"/>
                  </a:lnTo>
                  <a:lnTo>
                    <a:pt x="24" y="80"/>
                  </a:lnTo>
                  <a:lnTo>
                    <a:pt x="30" y="73"/>
                  </a:lnTo>
                  <a:lnTo>
                    <a:pt x="36" y="65"/>
                  </a:lnTo>
                  <a:lnTo>
                    <a:pt x="41" y="59"/>
                  </a:lnTo>
                  <a:lnTo>
                    <a:pt x="45" y="50"/>
                  </a:lnTo>
                  <a:lnTo>
                    <a:pt x="51" y="44"/>
                  </a:lnTo>
                  <a:lnTo>
                    <a:pt x="57" y="37"/>
                  </a:lnTo>
                  <a:lnTo>
                    <a:pt x="62" y="33"/>
                  </a:lnTo>
                  <a:lnTo>
                    <a:pt x="76" y="21"/>
                  </a:lnTo>
                  <a:lnTo>
                    <a:pt x="89" y="14"/>
                  </a:lnTo>
                  <a:lnTo>
                    <a:pt x="97" y="10"/>
                  </a:lnTo>
                  <a:lnTo>
                    <a:pt x="104" y="6"/>
                  </a:lnTo>
                  <a:lnTo>
                    <a:pt x="112" y="4"/>
                  </a:lnTo>
                  <a:lnTo>
                    <a:pt x="121" y="4"/>
                  </a:lnTo>
                  <a:lnTo>
                    <a:pt x="129" y="0"/>
                  </a:lnTo>
                  <a:lnTo>
                    <a:pt x="138" y="0"/>
                  </a:lnTo>
                  <a:lnTo>
                    <a:pt x="148" y="0"/>
                  </a:lnTo>
                  <a:lnTo>
                    <a:pt x="157" y="0"/>
                  </a:lnTo>
                  <a:lnTo>
                    <a:pt x="165" y="0"/>
                  </a:lnTo>
                  <a:lnTo>
                    <a:pt x="175" y="0"/>
                  </a:lnTo>
                  <a:lnTo>
                    <a:pt x="182" y="0"/>
                  </a:lnTo>
                  <a:lnTo>
                    <a:pt x="192" y="4"/>
                  </a:lnTo>
                  <a:lnTo>
                    <a:pt x="207" y="6"/>
                  </a:lnTo>
                  <a:lnTo>
                    <a:pt x="222" y="14"/>
                  </a:lnTo>
                  <a:lnTo>
                    <a:pt x="237" y="21"/>
                  </a:lnTo>
                  <a:lnTo>
                    <a:pt x="251" y="33"/>
                  </a:lnTo>
                  <a:lnTo>
                    <a:pt x="254" y="37"/>
                  </a:lnTo>
                  <a:lnTo>
                    <a:pt x="262" y="42"/>
                  </a:lnTo>
                  <a:lnTo>
                    <a:pt x="266" y="48"/>
                  </a:lnTo>
                  <a:lnTo>
                    <a:pt x="273" y="57"/>
                  </a:lnTo>
                  <a:lnTo>
                    <a:pt x="277" y="63"/>
                  </a:lnTo>
                  <a:lnTo>
                    <a:pt x="281" y="71"/>
                  </a:lnTo>
                  <a:lnTo>
                    <a:pt x="287" y="80"/>
                  </a:lnTo>
                  <a:lnTo>
                    <a:pt x="291" y="90"/>
                  </a:lnTo>
                  <a:lnTo>
                    <a:pt x="294" y="97"/>
                  </a:lnTo>
                  <a:lnTo>
                    <a:pt x="298" y="107"/>
                  </a:lnTo>
                  <a:lnTo>
                    <a:pt x="302" y="116"/>
                  </a:lnTo>
                  <a:lnTo>
                    <a:pt x="304" y="126"/>
                  </a:lnTo>
                  <a:lnTo>
                    <a:pt x="306" y="135"/>
                  </a:lnTo>
                  <a:lnTo>
                    <a:pt x="308" y="145"/>
                  </a:lnTo>
                  <a:lnTo>
                    <a:pt x="310" y="156"/>
                  </a:lnTo>
                  <a:lnTo>
                    <a:pt x="311" y="168"/>
                  </a:lnTo>
                  <a:lnTo>
                    <a:pt x="313" y="179"/>
                  </a:lnTo>
                  <a:lnTo>
                    <a:pt x="315" y="191"/>
                  </a:lnTo>
                  <a:lnTo>
                    <a:pt x="315" y="206"/>
                  </a:lnTo>
                  <a:lnTo>
                    <a:pt x="317" y="219"/>
                  </a:lnTo>
                  <a:lnTo>
                    <a:pt x="317" y="2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0009" name="Freeform 25"/>
            <p:cNvSpPr>
              <a:spLocks/>
            </p:cNvSpPr>
            <p:nvPr/>
          </p:nvSpPr>
          <p:spPr bwMode="auto">
            <a:xfrm>
              <a:off x="3480" y="3630"/>
              <a:ext cx="43" cy="65"/>
            </a:xfrm>
            <a:custGeom>
              <a:avLst/>
              <a:gdLst/>
              <a:ahLst/>
              <a:cxnLst>
                <a:cxn ang="0">
                  <a:pos x="258" y="340"/>
                </a:cxn>
                <a:cxn ang="0">
                  <a:pos x="233" y="373"/>
                </a:cxn>
                <a:cxn ang="0">
                  <a:pos x="205" y="395"/>
                </a:cxn>
                <a:cxn ang="0">
                  <a:pos x="169" y="409"/>
                </a:cxn>
                <a:cxn ang="0">
                  <a:pos x="131" y="416"/>
                </a:cxn>
                <a:cxn ang="0">
                  <a:pos x="0" y="418"/>
                </a:cxn>
                <a:cxn ang="0">
                  <a:pos x="0" y="388"/>
                </a:cxn>
                <a:cxn ang="0">
                  <a:pos x="0" y="355"/>
                </a:cxn>
                <a:cxn ang="0">
                  <a:pos x="0" y="306"/>
                </a:cxn>
                <a:cxn ang="0">
                  <a:pos x="0" y="274"/>
                </a:cxn>
                <a:cxn ang="0">
                  <a:pos x="0" y="247"/>
                </a:cxn>
                <a:cxn ang="0">
                  <a:pos x="0" y="219"/>
                </a:cxn>
                <a:cxn ang="0">
                  <a:pos x="30" y="219"/>
                </a:cxn>
                <a:cxn ang="0">
                  <a:pos x="64" y="219"/>
                </a:cxn>
                <a:cxn ang="0">
                  <a:pos x="83" y="338"/>
                </a:cxn>
                <a:cxn ang="0">
                  <a:pos x="108" y="344"/>
                </a:cxn>
                <a:cxn ang="0">
                  <a:pos x="133" y="338"/>
                </a:cxn>
                <a:cxn ang="0">
                  <a:pos x="155" y="323"/>
                </a:cxn>
                <a:cxn ang="0">
                  <a:pos x="178" y="306"/>
                </a:cxn>
                <a:cxn ang="0">
                  <a:pos x="193" y="283"/>
                </a:cxn>
                <a:cxn ang="0">
                  <a:pos x="205" y="251"/>
                </a:cxn>
                <a:cxn ang="0">
                  <a:pos x="209" y="211"/>
                </a:cxn>
                <a:cxn ang="0">
                  <a:pos x="209" y="175"/>
                </a:cxn>
                <a:cxn ang="0">
                  <a:pos x="199" y="137"/>
                </a:cxn>
                <a:cxn ang="0">
                  <a:pos x="180" y="106"/>
                </a:cxn>
                <a:cxn ang="0">
                  <a:pos x="152" y="84"/>
                </a:cxn>
                <a:cxn ang="0">
                  <a:pos x="121" y="76"/>
                </a:cxn>
                <a:cxn ang="0">
                  <a:pos x="93" y="76"/>
                </a:cxn>
                <a:cxn ang="0">
                  <a:pos x="74" y="207"/>
                </a:cxn>
                <a:cxn ang="0">
                  <a:pos x="41" y="207"/>
                </a:cxn>
                <a:cxn ang="0">
                  <a:pos x="7" y="207"/>
                </a:cxn>
                <a:cxn ang="0">
                  <a:pos x="0" y="186"/>
                </a:cxn>
                <a:cxn ang="0">
                  <a:pos x="0" y="158"/>
                </a:cxn>
                <a:cxn ang="0">
                  <a:pos x="0" y="129"/>
                </a:cxn>
                <a:cxn ang="0">
                  <a:pos x="0" y="103"/>
                </a:cxn>
                <a:cxn ang="0">
                  <a:pos x="0" y="63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131" y="0"/>
                </a:cxn>
                <a:cxn ang="0">
                  <a:pos x="169" y="4"/>
                </a:cxn>
                <a:cxn ang="0">
                  <a:pos x="205" y="17"/>
                </a:cxn>
                <a:cxn ang="0">
                  <a:pos x="233" y="38"/>
                </a:cxn>
                <a:cxn ang="0">
                  <a:pos x="258" y="72"/>
                </a:cxn>
                <a:cxn ang="0">
                  <a:pos x="271" y="93"/>
                </a:cxn>
                <a:cxn ang="0">
                  <a:pos x="283" y="125"/>
                </a:cxn>
                <a:cxn ang="0">
                  <a:pos x="290" y="165"/>
                </a:cxn>
                <a:cxn ang="0">
                  <a:pos x="294" y="209"/>
                </a:cxn>
                <a:cxn ang="0">
                  <a:pos x="289" y="249"/>
                </a:cxn>
                <a:cxn ang="0">
                  <a:pos x="281" y="289"/>
                </a:cxn>
                <a:cxn ang="0">
                  <a:pos x="273" y="314"/>
                </a:cxn>
              </a:cxnLst>
              <a:rect l="0" t="0" r="r" b="b"/>
              <a:pathLst>
                <a:path w="294" h="418">
                  <a:moveTo>
                    <a:pt x="273" y="314"/>
                  </a:moveTo>
                  <a:lnTo>
                    <a:pt x="266" y="327"/>
                  </a:lnTo>
                  <a:lnTo>
                    <a:pt x="258" y="340"/>
                  </a:lnTo>
                  <a:lnTo>
                    <a:pt x="251" y="352"/>
                  </a:lnTo>
                  <a:lnTo>
                    <a:pt x="243" y="365"/>
                  </a:lnTo>
                  <a:lnTo>
                    <a:pt x="233" y="373"/>
                  </a:lnTo>
                  <a:lnTo>
                    <a:pt x="224" y="382"/>
                  </a:lnTo>
                  <a:lnTo>
                    <a:pt x="214" y="388"/>
                  </a:lnTo>
                  <a:lnTo>
                    <a:pt x="205" y="395"/>
                  </a:lnTo>
                  <a:lnTo>
                    <a:pt x="192" y="401"/>
                  </a:lnTo>
                  <a:lnTo>
                    <a:pt x="180" y="405"/>
                  </a:lnTo>
                  <a:lnTo>
                    <a:pt x="169" y="409"/>
                  </a:lnTo>
                  <a:lnTo>
                    <a:pt x="157" y="411"/>
                  </a:lnTo>
                  <a:lnTo>
                    <a:pt x="144" y="412"/>
                  </a:lnTo>
                  <a:lnTo>
                    <a:pt x="131" y="416"/>
                  </a:lnTo>
                  <a:lnTo>
                    <a:pt x="117" y="416"/>
                  </a:lnTo>
                  <a:lnTo>
                    <a:pt x="104" y="418"/>
                  </a:lnTo>
                  <a:lnTo>
                    <a:pt x="0" y="418"/>
                  </a:lnTo>
                  <a:lnTo>
                    <a:pt x="0" y="411"/>
                  </a:lnTo>
                  <a:lnTo>
                    <a:pt x="0" y="399"/>
                  </a:lnTo>
                  <a:lnTo>
                    <a:pt x="0" y="388"/>
                  </a:lnTo>
                  <a:lnTo>
                    <a:pt x="0" y="380"/>
                  </a:lnTo>
                  <a:lnTo>
                    <a:pt x="0" y="367"/>
                  </a:lnTo>
                  <a:lnTo>
                    <a:pt x="0" y="355"/>
                  </a:lnTo>
                  <a:lnTo>
                    <a:pt x="0" y="338"/>
                  </a:lnTo>
                  <a:lnTo>
                    <a:pt x="0" y="323"/>
                  </a:lnTo>
                  <a:lnTo>
                    <a:pt x="0" y="306"/>
                  </a:lnTo>
                  <a:lnTo>
                    <a:pt x="0" y="291"/>
                  </a:lnTo>
                  <a:lnTo>
                    <a:pt x="0" y="283"/>
                  </a:lnTo>
                  <a:lnTo>
                    <a:pt x="0" y="274"/>
                  </a:lnTo>
                  <a:lnTo>
                    <a:pt x="0" y="264"/>
                  </a:lnTo>
                  <a:lnTo>
                    <a:pt x="0" y="255"/>
                  </a:lnTo>
                  <a:lnTo>
                    <a:pt x="0" y="247"/>
                  </a:lnTo>
                  <a:lnTo>
                    <a:pt x="0" y="238"/>
                  </a:lnTo>
                  <a:lnTo>
                    <a:pt x="0" y="228"/>
                  </a:lnTo>
                  <a:lnTo>
                    <a:pt x="0" y="219"/>
                  </a:lnTo>
                  <a:lnTo>
                    <a:pt x="7" y="219"/>
                  </a:lnTo>
                  <a:lnTo>
                    <a:pt x="19" y="219"/>
                  </a:lnTo>
                  <a:lnTo>
                    <a:pt x="30" y="219"/>
                  </a:lnTo>
                  <a:lnTo>
                    <a:pt x="41" y="219"/>
                  </a:lnTo>
                  <a:lnTo>
                    <a:pt x="51" y="219"/>
                  </a:lnTo>
                  <a:lnTo>
                    <a:pt x="64" y="219"/>
                  </a:lnTo>
                  <a:lnTo>
                    <a:pt x="74" y="219"/>
                  </a:lnTo>
                  <a:lnTo>
                    <a:pt x="83" y="219"/>
                  </a:lnTo>
                  <a:lnTo>
                    <a:pt x="83" y="338"/>
                  </a:lnTo>
                  <a:lnTo>
                    <a:pt x="91" y="340"/>
                  </a:lnTo>
                  <a:lnTo>
                    <a:pt x="98" y="344"/>
                  </a:lnTo>
                  <a:lnTo>
                    <a:pt x="108" y="344"/>
                  </a:lnTo>
                  <a:lnTo>
                    <a:pt x="117" y="344"/>
                  </a:lnTo>
                  <a:lnTo>
                    <a:pt x="125" y="340"/>
                  </a:lnTo>
                  <a:lnTo>
                    <a:pt x="133" y="338"/>
                  </a:lnTo>
                  <a:lnTo>
                    <a:pt x="140" y="335"/>
                  </a:lnTo>
                  <a:lnTo>
                    <a:pt x="150" y="331"/>
                  </a:lnTo>
                  <a:lnTo>
                    <a:pt x="155" y="323"/>
                  </a:lnTo>
                  <a:lnTo>
                    <a:pt x="163" y="317"/>
                  </a:lnTo>
                  <a:lnTo>
                    <a:pt x="171" y="312"/>
                  </a:lnTo>
                  <a:lnTo>
                    <a:pt x="178" y="306"/>
                  </a:lnTo>
                  <a:lnTo>
                    <a:pt x="184" y="298"/>
                  </a:lnTo>
                  <a:lnTo>
                    <a:pt x="190" y="291"/>
                  </a:lnTo>
                  <a:lnTo>
                    <a:pt x="193" y="283"/>
                  </a:lnTo>
                  <a:lnTo>
                    <a:pt x="199" y="277"/>
                  </a:lnTo>
                  <a:lnTo>
                    <a:pt x="201" y="262"/>
                  </a:lnTo>
                  <a:lnTo>
                    <a:pt x="205" y="251"/>
                  </a:lnTo>
                  <a:lnTo>
                    <a:pt x="207" y="238"/>
                  </a:lnTo>
                  <a:lnTo>
                    <a:pt x="209" y="224"/>
                  </a:lnTo>
                  <a:lnTo>
                    <a:pt x="209" y="211"/>
                  </a:lnTo>
                  <a:lnTo>
                    <a:pt x="209" y="200"/>
                  </a:lnTo>
                  <a:lnTo>
                    <a:pt x="209" y="188"/>
                  </a:lnTo>
                  <a:lnTo>
                    <a:pt x="209" y="175"/>
                  </a:lnTo>
                  <a:lnTo>
                    <a:pt x="207" y="162"/>
                  </a:lnTo>
                  <a:lnTo>
                    <a:pt x="203" y="150"/>
                  </a:lnTo>
                  <a:lnTo>
                    <a:pt x="199" y="137"/>
                  </a:lnTo>
                  <a:lnTo>
                    <a:pt x="193" y="127"/>
                  </a:lnTo>
                  <a:lnTo>
                    <a:pt x="186" y="116"/>
                  </a:lnTo>
                  <a:lnTo>
                    <a:pt x="180" y="106"/>
                  </a:lnTo>
                  <a:lnTo>
                    <a:pt x="171" y="99"/>
                  </a:lnTo>
                  <a:lnTo>
                    <a:pt x="163" y="91"/>
                  </a:lnTo>
                  <a:lnTo>
                    <a:pt x="152" y="84"/>
                  </a:lnTo>
                  <a:lnTo>
                    <a:pt x="140" y="78"/>
                  </a:lnTo>
                  <a:lnTo>
                    <a:pt x="131" y="76"/>
                  </a:lnTo>
                  <a:lnTo>
                    <a:pt x="121" y="76"/>
                  </a:lnTo>
                  <a:lnTo>
                    <a:pt x="110" y="74"/>
                  </a:lnTo>
                  <a:lnTo>
                    <a:pt x="102" y="74"/>
                  </a:lnTo>
                  <a:lnTo>
                    <a:pt x="93" y="76"/>
                  </a:lnTo>
                  <a:lnTo>
                    <a:pt x="83" y="76"/>
                  </a:lnTo>
                  <a:lnTo>
                    <a:pt x="83" y="207"/>
                  </a:lnTo>
                  <a:lnTo>
                    <a:pt x="74" y="207"/>
                  </a:lnTo>
                  <a:lnTo>
                    <a:pt x="64" y="207"/>
                  </a:lnTo>
                  <a:lnTo>
                    <a:pt x="51" y="207"/>
                  </a:lnTo>
                  <a:lnTo>
                    <a:pt x="41" y="207"/>
                  </a:lnTo>
                  <a:lnTo>
                    <a:pt x="30" y="207"/>
                  </a:lnTo>
                  <a:lnTo>
                    <a:pt x="19" y="207"/>
                  </a:lnTo>
                  <a:lnTo>
                    <a:pt x="7" y="207"/>
                  </a:lnTo>
                  <a:lnTo>
                    <a:pt x="0" y="207"/>
                  </a:lnTo>
                  <a:lnTo>
                    <a:pt x="0" y="196"/>
                  </a:lnTo>
                  <a:lnTo>
                    <a:pt x="0" y="186"/>
                  </a:lnTo>
                  <a:lnTo>
                    <a:pt x="0" y="175"/>
                  </a:lnTo>
                  <a:lnTo>
                    <a:pt x="0" y="165"/>
                  </a:lnTo>
                  <a:lnTo>
                    <a:pt x="0" y="158"/>
                  </a:lnTo>
                  <a:lnTo>
                    <a:pt x="0" y="148"/>
                  </a:lnTo>
                  <a:lnTo>
                    <a:pt x="0" y="139"/>
                  </a:lnTo>
                  <a:lnTo>
                    <a:pt x="0" y="129"/>
                  </a:lnTo>
                  <a:lnTo>
                    <a:pt x="0" y="120"/>
                  </a:lnTo>
                  <a:lnTo>
                    <a:pt x="0" y="112"/>
                  </a:lnTo>
                  <a:lnTo>
                    <a:pt x="0" y="103"/>
                  </a:lnTo>
                  <a:lnTo>
                    <a:pt x="0" y="93"/>
                  </a:lnTo>
                  <a:lnTo>
                    <a:pt x="0" y="76"/>
                  </a:lnTo>
                  <a:lnTo>
                    <a:pt x="0" y="63"/>
                  </a:lnTo>
                  <a:lnTo>
                    <a:pt x="0" y="47"/>
                  </a:lnTo>
                  <a:lnTo>
                    <a:pt x="0" y="36"/>
                  </a:lnTo>
                  <a:lnTo>
                    <a:pt x="0" y="25"/>
                  </a:lnTo>
                  <a:lnTo>
                    <a:pt x="0" y="15"/>
                  </a:lnTo>
                  <a:lnTo>
                    <a:pt x="0" y="2"/>
                  </a:lnTo>
                  <a:lnTo>
                    <a:pt x="0" y="0"/>
                  </a:lnTo>
                  <a:lnTo>
                    <a:pt x="104" y="0"/>
                  </a:lnTo>
                  <a:lnTo>
                    <a:pt x="117" y="0"/>
                  </a:lnTo>
                  <a:lnTo>
                    <a:pt x="131" y="0"/>
                  </a:lnTo>
                  <a:lnTo>
                    <a:pt x="144" y="0"/>
                  </a:lnTo>
                  <a:lnTo>
                    <a:pt x="157" y="2"/>
                  </a:lnTo>
                  <a:lnTo>
                    <a:pt x="169" y="4"/>
                  </a:lnTo>
                  <a:lnTo>
                    <a:pt x="180" y="8"/>
                  </a:lnTo>
                  <a:lnTo>
                    <a:pt x="192" y="11"/>
                  </a:lnTo>
                  <a:lnTo>
                    <a:pt x="205" y="17"/>
                  </a:lnTo>
                  <a:lnTo>
                    <a:pt x="214" y="23"/>
                  </a:lnTo>
                  <a:lnTo>
                    <a:pt x="224" y="30"/>
                  </a:lnTo>
                  <a:lnTo>
                    <a:pt x="233" y="38"/>
                  </a:lnTo>
                  <a:lnTo>
                    <a:pt x="243" y="47"/>
                  </a:lnTo>
                  <a:lnTo>
                    <a:pt x="251" y="59"/>
                  </a:lnTo>
                  <a:lnTo>
                    <a:pt x="258" y="72"/>
                  </a:lnTo>
                  <a:lnTo>
                    <a:pt x="262" y="78"/>
                  </a:lnTo>
                  <a:lnTo>
                    <a:pt x="266" y="85"/>
                  </a:lnTo>
                  <a:lnTo>
                    <a:pt x="271" y="93"/>
                  </a:lnTo>
                  <a:lnTo>
                    <a:pt x="275" y="103"/>
                  </a:lnTo>
                  <a:lnTo>
                    <a:pt x="279" y="114"/>
                  </a:lnTo>
                  <a:lnTo>
                    <a:pt x="283" y="125"/>
                  </a:lnTo>
                  <a:lnTo>
                    <a:pt x="287" y="137"/>
                  </a:lnTo>
                  <a:lnTo>
                    <a:pt x="289" y="150"/>
                  </a:lnTo>
                  <a:lnTo>
                    <a:pt x="290" y="165"/>
                  </a:lnTo>
                  <a:lnTo>
                    <a:pt x="292" y="179"/>
                  </a:lnTo>
                  <a:lnTo>
                    <a:pt x="292" y="192"/>
                  </a:lnTo>
                  <a:lnTo>
                    <a:pt x="294" y="209"/>
                  </a:lnTo>
                  <a:lnTo>
                    <a:pt x="292" y="222"/>
                  </a:lnTo>
                  <a:lnTo>
                    <a:pt x="292" y="236"/>
                  </a:lnTo>
                  <a:lnTo>
                    <a:pt x="289" y="249"/>
                  </a:lnTo>
                  <a:lnTo>
                    <a:pt x="289" y="262"/>
                  </a:lnTo>
                  <a:lnTo>
                    <a:pt x="285" y="276"/>
                  </a:lnTo>
                  <a:lnTo>
                    <a:pt x="281" y="289"/>
                  </a:lnTo>
                  <a:lnTo>
                    <a:pt x="277" y="300"/>
                  </a:lnTo>
                  <a:lnTo>
                    <a:pt x="273" y="314"/>
                  </a:lnTo>
                  <a:lnTo>
                    <a:pt x="273" y="3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0010" name="Freeform 26"/>
            <p:cNvSpPr>
              <a:spLocks/>
            </p:cNvSpPr>
            <p:nvPr/>
          </p:nvSpPr>
          <p:spPr bwMode="auto">
            <a:xfrm>
              <a:off x="3626" y="3630"/>
              <a:ext cx="46" cy="65"/>
            </a:xfrm>
            <a:custGeom>
              <a:avLst/>
              <a:gdLst/>
              <a:ahLst/>
              <a:cxnLst>
                <a:cxn ang="0">
                  <a:pos x="0" y="418"/>
                </a:cxn>
                <a:cxn ang="0">
                  <a:pos x="110" y="0"/>
                </a:cxn>
                <a:cxn ang="0">
                  <a:pos x="202" y="0"/>
                </a:cxn>
                <a:cxn ang="0">
                  <a:pos x="312" y="418"/>
                </a:cxn>
                <a:cxn ang="0">
                  <a:pos x="226" y="418"/>
                </a:cxn>
                <a:cxn ang="0">
                  <a:pos x="205" y="331"/>
                </a:cxn>
                <a:cxn ang="0">
                  <a:pos x="200" y="331"/>
                </a:cxn>
                <a:cxn ang="0">
                  <a:pos x="188" y="331"/>
                </a:cxn>
                <a:cxn ang="0">
                  <a:pos x="179" y="331"/>
                </a:cxn>
                <a:cxn ang="0">
                  <a:pos x="171" y="331"/>
                </a:cxn>
                <a:cxn ang="0">
                  <a:pos x="162" y="331"/>
                </a:cxn>
                <a:cxn ang="0">
                  <a:pos x="152" y="331"/>
                </a:cxn>
                <a:cxn ang="0">
                  <a:pos x="152" y="321"/>
                </a:cxn>
                <a:cxn ang="0">
                  <a:pos x="152" y="314"/>
                </a:cxn>
                <a:cxn ang="0">
                  <a:pos x="152" y="302"/>
                </a:cxn>
                <a:cxn ang="0">
                  <a:pos x="152" y="291"/>
                </a:cxn>
                <a:cxn ang="0">
                  <a:pos x="152" y="281"/>
                </a:cxn>
                <a:cxn ang="0">
                  <a:pos x="152" y="270"/>
                </a:cxn>
                <a:cxn ang="0">
                  <a:pos x="152" y="262"/>
                </a:cxn>
                <a:cxn ang="0">
                  <a:pos x="152" y="255"/>
                </a:cxn>
                <a:cxn ang="0">
                  <a:pos x="165" y="255"/>
                </a:cxn>
                <a:cxn ang="0">
                  <a:pos x="177" y="255"/>
                </a:cxn>
                <a:cxn ang="0">
                  <a:pos x="184" y="255"/>
                </a:cxn>
                <a:cxn ang="0">
                  <a:pos x="188" y="255"/>
                </a:cxn>
                <a:cxn ang="0">
                  <a:pos x="154" y="118"/>
                </a:cxn>
                <a:cxn ang="0">
                  <a:pos x="122" y="255"/>
                </a:cxn>
                <a:cxn ang="0">
                  <a:pos x="122" y="255"/>
                </a:cxn>
                <a:cxn ang="0">
                  <a:pos x="127" y="255"/>
                </a:cxn>
                <a:cxn ang="0">
                  <a:pos x="135" y="255"/>
                </a:cxn>
                <a:cxn ang="0">
                  <a:pos x="145" y="255"/>
                </a:cxn>
                <a:cxn ang="0">
                  <a:pos x="145" y="262"/>
                </a:cxn>
                <a:cxn ang="0">
                  <a:pos x="145" y="270"/>
                </a:cxn>
                <a:cxn ang="0">
                  <a:pos x="145" y="281"/>
                </a:cxn>
                <a:cxn ang="0">
                  <a:pos x="145" y="291"/>
                </a:cxn>
                <a:cxn ang="0">
                  <a:pos x="145" y="302"/>
                </a:cxn>
                <a:cxn ang="0">
                  <a:pos x="145" y="314"/>
                </a:cxn>
                <a:cxn ang="0">
                  <a:pos x="145" y="321"/>
                </a:cxn>
                <a:cxn ang="0">
                  <a:pos x="145" y="331"/>
                </a:cxn>
                <a:cxn ang="0">
                  <a:pos x="127" y="331"/>
                </a:cxn>
                <a:cxn ang="0">
                  <a:pos x="114" y="331"/>
                </a:cxn>
                <a:cxn ang="0">
                  <a:pos x="107" y="331"/>
                </a:cxn>
                <a:cxn ang="0">
                  <a:pos x="103" y="331"/>
                </a:cxn>
                <a:cxn ang="0">
                  <a:pos x="84" y="418"/>
                </a:cxn>
                <a:cxn ang="0">
                  <a:pos x="0" y="418"/>
                </a:cxn>
                <a:cxn ang="0">
                  <a:pos x="0" y="418"/>
                </a:cxn>
              </a:cxnLst>
              <a:rect l="0" t="0" r="r" b="b"/>
              <a:pathLst>
                <a:path w="312" h="418">
                  <a:moveTo>
                    <a:pt x="0" y="418"/>
                  </a:moveTo>
                  <a:lnTo>
                    <a:pt x="110" y="0"/>
                  </a:lnTo>
                  <a:lnTo>
                    <a:pt x="202" y="0"/>
                  </a:lnTo>
                  <a:lnTo>
                    <a:pt x="312" y="418"/>
                  </a:lnTo>
                  <a:lnTo>
                    <a:pt x="226" y="418"/>
                  </a:lnTo>
                  <a:lnTo>
                    <a:pt x="205" y="331"/>
                  </a:lnTo>
                  <a:lnTo>
                    <a:pt x="200" y="331"/>
                  </a:lnTo>
                  <a:lnTo>
                    <a:pt x="188" y="331"/>
                  </a:lnTo>
                  <a:lnTo>
                    <a:pt x="179" y="331"/>
                  </a:lnTo>
                  <a:lnTo>
                    <a:pt x="171" y="331"/>
                  </a:lnTo>
                  <a:lnTo>
                    <a:pt x="162" y="331"/>
                  </a:lnTo>
                  <a:lnTo>
                    <a:pt x="152" y="331"/>
                  </a:lnTo>
                  <a:lnTo>
                    <a:pt x="152" y="321"/>
                  </a:lnTo>
                  <a:lnTo>
                    <a:pt x="152" y="314"/>
                  </a:lnTo>
                  <a:lnTo>
                    <a:pt x="152" y="302"/>
                  </a:lnTo>
                  <a:lnTo>
                    <a:pt x="152" y="291"/>
                  </a:lnTo>
                  <a:lnTo>
                    <a:pt x="152" y="281"/>
                  </a:lnTo>
                  <a:lnTo>
                    <a:pt x="152" y="270"/>
                  </a:lnTo>
                  <a:lnTo>
                    <a:pt x="152" y="262"/>
                  </a:lnTo>
                  <a:lnTo>
                    <a:pt x="152" y="255"/>
                  </a:lnTo>
                  <a:lnTo>
                    <a:pt x="165" y="255"/>
                  </a:lnTo>
                  <a:lnTo>
                    <a:pt x="177" y="255"/>
                  </a:lnTo>
                  <a:lnTo>
                    <a:pt x="184" y="255"/>
                  </a:lnTo>
                  <a:lnTo>
                    <a:pt x="188" y="255"/>
                  </a:lnTo>
                  <a:lnTo>
                    <a:pt x="154" y="118"/>
                  </a:lnTo>
                  <a:lnTo>
                    <a:pt x="122" y="255"/>
                  </a:lnTo>
                  <a:lnTo>
                    <a:pt x="122" y="255"/>
                  </a:lnTo>
                  <a:lnTo>
                    <a:pt x="127" y="255"/>
                  </a:lnTo>
                  <a:lnTo>
                    <a:pt x="135" y="255"/>
                  </a:lnTo>
                  <a:lnTo>
                    <a:pt x="145" y="255"/>
                  </a:lnTo>
                  <a:lnTo>
                    <a:pt x="145" y="262"/>
                  </a:lnTo>
                  <a:lnTo>
                    <a:pt x="145" y="270"/>
                  </a:lnTo>
                  <a:lnTo>
                    <a:pt x="145" y="281"/>
                  </a:lnTo>
                  <a:lnTo>
                    <a:pt x="145" y="291"/>
                  </a:lnTo>
                  <a:lnTo>
                    <a:pt x="145" y="302"/>
                  </a:lnTo>
                  <a:lnTo>
                    <a:pt x="145" y="314"/>
                  </a:lnTo>
                  <a:lnTo>
                    <a:pt x="145" y="321"/>
                  </a:lnTo>
                  <a:lnTo>
                    <a:pt x="145" y="331"/>
                  </a:lnTo>
                  <a:lnTo>
                    <a:pt x="127" y="331"/>
                  </a:lnTo>
                  <a:lnTo>
                    <a:pt x="114" y="331"/>
                  </a:lnTo>
                  <a:lnTo>
                    <a:pt x="107" y="331"/>
                  </a:lnTo>
                  <a:lnTo>
                    <a:pt x="103" y="331"/>
                  </a:lnTo>
                  <a:lnTo>
                    <a:pt x="84" y="418"/>
                  </a:lnTo>
                  <a:lnTo>
                    <a:pt x="0" y="418"/>
                  </a:lnTo>
                  <a:lnTo>
                    <a:pt x="0" y="41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0011" name="Freeform 27"/>
            <p:cNvSpPr>
              <a:spLocks/>
            </p:cNvSpPr>
            <p:nvPr/>
          </p:nvSpPr>
          <p:spPr bwMode="auto">
            <a:xfrm>
              <a:off x="3480" y="3661"/>
              <a:ext cx="12" cy="4"/>
            </a:xfrm>
            <a:custGeom>
              <a:avLst/>
              <a:gdLst/>
              <a:ahLst/>
              <a:cxnLst>
                <a:cxn ang="0">
                  <a:pos x="0" y="23"/>
                </a:cxn>
                <a:cxn ang="0">
                  <a:pos x="83" y="23"/>
                </a:cxn>
                <a:cxn ang="0">
                  <a:pos x="83" y="0"/>
                </a:cxn>
                <a:cxn ang="0">
                  <a:pos x="0" y="0"/>
                </a:cxn>
                <a:cxn ang="0">
                  <a:pos x="0" y="23"/>
                </a:cxn>
                <a:cxn ang="0">
                  <a:pos x="0" y="23"/>
                </a:cxn>
              </a:cxnLst>
              <a:rect l="0" t="0" r="r" b="b"/>
              <a:pathLst>
                <a:path w="83" h="23">
                  <a:moveTo>
                    <a:pt x="0" y="23"/>
                  </a:moveTo>
                  <a:lnTo>
                    <a:pt x="83" y="23"/>
                  </a:lnTo>
                  <a:lnTo>
                    <a:pt x="83" y="0"/>
                  </a:lnTo>
                  <a:lnTo>
                    <a:pt x="0" y="0"/>
                  </a:lnTo>
                  <a:lnTo>
                    <a:pt x="0" y="23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0012" name="Freeform 28"/>
            <p:cNvSpPr>
              <a:spLocks/>
            </p:cNvSpPr>
            <p:nvPr/>
          </p:nvSpPr>
          <p:spPr bwMode="auto">
            <a:xfrm>
              <a:off x="3549" y="3684"/>
              <a:ext cx="3" cy="12"/>
            </a:xfrm>
            <a:custGeom>
              <a:avLst/>
              <a:gdLst/>
              <a:ahLst/>
              <a:cxnLst>
                <a:cxn ang="0">
                  <a:pos x="0" y="82"/>
                </a:cxn>
                <a:cxn ang="0">
                  <a:pos x="19" y="82"/>
                </a:cxn>
                <a:cxn ang="0">
                  <a:pos x="21" y="2"/>
                </a:cxn>
                <a:cxn ang="0">
                  <a:pos x="10" y="0"/>
                </a:cxn>
                <a:cxn ang="0">
                  <a:pos x="0" y="0"/>
                </a:cxn>
                <a:cxn ang="0">
                  <a:pos x="0" y="82"/>
                </a:cxn>
                <a:cxn ang="0">
                  <a:pos x="0" y="82"/>
                </a:cxn>
              </a:cxnLst>
              <a:rect l="0" t="0" r="r" b="b"/>
              <a:pathLst>
                <a:path w="21" h="82">
                  <a:moveTo>
                    <a:pt x="0" y="82"/>
                  </a:moveTo>
                  <a:lnTo>
                    <a:pt x="19" y="82"/>
                  </a:lnTo>
                  <a:lnTo>
                    <a:pt x="21" y="2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82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0013" name="Freeform 29"/>
            <p:cNvSpPr>
              <a:spLocks/>
            </p:cNvSpPr>
            <p:nvPr/>
          </p:nvSpPr>
          <p:spPr bwMode="auto">
            <a:xfrm>
              <a:off x="3646" y="3670"/>
              <a:ext cx="3" cy="11"/>
            </a:xfrm>
            <a:custGeom>
              <a:avLst/>
              <a:gdLst/>
              <a:ahLst/>
              <a:cxnLst>
                <a:cxn ang="0">
                  <a:pos x="0" y="76"/>
                </a:cxn>
                <a:cxn ang="0">
                  <a:pos x="19" y="76"/>
                </a:cxn>
                <a:cxn ang="0">
                  <a:pos x="19" y="0"/>
                </a:cxn>
                <a:cxn ang="0">
                  <a:pos x="0" y="0"/>
                </a:cxn>
                <a:cxn ang="0">
                  <a:pos x="0" y="76"/>
                </a:cxn>
                <a:cxn ang="0">
                  <a:pos x="0" y="76"/>
                </a:cxn>
              </a:cxnLst>
              <a:rect l="0" t="0" r="r" b="b"/>
              <a:pathLst>
                <a:path w="19" h="76">
                  <a:moveTo>
                    <a:pt x="0" y="76"/>
                  </a:moveTo>
                  <a:lnTo>
                    <a:pt x="19" y="76"/>
                  </a:lnTo>
                  <a:lnTo>
                    <a:pt x="19" y="0"/>
                  </a:lnTo>
                  <a:lnTo>
                    <a:pt x="0" y="0"/>
                  </a:lnTo>
                  <a:lnTo>
                    <a:pt x="0" y="76"/>
                  </a:lnTo>
                  <a:lnTo>
                    <a:pt x="0" y="7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0014" name="Freeform 30"/>
            <p:cNvSpPr>
              <a:spLocks/>
            </p:cNvSpPr>
            <p:nvPr/>
          </p:nvSpPr>
          <p:spPr bwMode="auto">
            <a:xfrm>
              <a:off x="3600" y="3518"/>
              <a:ext cx="5" cy="12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32" y="80"/>
                </a:cxn>
                <a:cxn ang="0">
                  <a:pos x="32" y="6"/>
                </a:cxn>
                <a:cxn ang="0">
                  <a:pos x="25" y="6"/>
                </a:cxn>
                <a:cxn ang="0">
                  <a:pos x="19" y="6"/>
                </a:cxn>
                <a:cxn ang="0">
                  <a:pos x="10" y="2"/>
                </a:cxn>
                <a:cxn ang="0">
                  <a:pos x="0" y="0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2" h="80">
                  <a:moveTo>
                    <a:pt x="0" y="80"/>
                  </a:moveTo>
                  <a:lnTo>
                    <a:pt x="32" y="80"/>
                  </a:lnTo>
                  <a:lnTo>
                    <a:pt x="32" y="6"/>
                  </a:lnTo>
                  <a:lnTo>
                    <a:pt x="25" y="6"/>
                  </a:lnTo>
                  <a:lnTo>
                    <a:pt x="19" y="6"/>
                  </a:lnTo>
                  <a:lnTo>
                    <a:pt x="10" y="2"/>
                  </a:lnTo>
                  <a:lnTo>
                    <a:pt x="0" y="0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" name="Group 31"/>
          <p:cNvGrpSpPr>
            <a:grpSpLocks/>
          </p:cNvGrpSpPr>
          <p:nvPr/>
        </p:nvGrpSpPr>
        <p:grpSpPr bwMode="auto">
          <a:xfrm>
            <a:off x="1116026" y="5100418"/>
            <a:ext cx="1306516" cy="1258889"/>
            <a:chOff x="3831" y="1797"/>
            <a:chExt cx="823" cy="793"/>
          </a:xfrm>
        </p:grpSpPr>
        <p:sp>
          <p:nvSpPr>
            <p:cNvPr id="170019" name="Text Box 35"/>
            <p:cNvSpPr txBox="1">
              <a:spLocks noChangeArrowheads="1"/>
            </p:cNvSpPr>
            <p:nvPr/>
          </p:nvSpPr>
          <p:spPr bwMode="auto">
            <a:xfrm>
              <a:off x="3831" y="2241"/>
              <a:ext cx="823" cy="34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CH" sz="1000" b="1" dirty="0" err="1" smtClean="0">
                  <a:solidFill>
                    <a:schemeClr val="bg1"/>
                  </a:solidFill>
                </a:rPr>
                <a:t>Sistema</a:t>
              </a:r>
              <a:r>
                <a:rPr lang="fr-CH" sz="1000" b="1" dirty="0" smtClean="0">
                  <a:solidFill>
                    <a:schemeClr val="bg1"/>
                  </a:solidFill>
                </a:rPr>
                <a:t> de </a:t>
              </a:r>
            </a:p>
            <a:p>
              <a:r>
                <a:rPr lang="fr-CH" sz="1000" b="1" dirty="0" smtClean="0">
                  <a:solidFill>
                    <a:schemeClr val="bg1"/>
                  </a:solidFill>
                </a:rPr>
                <a:t>Gestión de </a:t>
              </a:r>
              <a:r>
                <a:rPr lang="fr-CH" sz="1000" b="1" dirty="0" err="1" smtClean="0">
                  <a:solidFill>
                    <a:schemeClr val="bg1"/>
                  </a:solidFill>
                </a:rPr>
                <a:t>Riesgo</a:t>
              </a:r>
              <a:endParaRPr lang="fr-CH" sz="1000" b="1" dirty="0" smtClean="0">
                <a:solidFill>
                  <a:schemeClr val="bg1"/>
                </a:solidFill>
              </a:endParaRPr>
            </a:p>
            <a:p>
              <a:r>
                <a:rPr lang="fr-CH" sz="1000" b="1" dirty="0" smtClean="0">
                  <a:solidFill>
                    <a:schemeClr val="bg1"/>
                  </a:solidFill>
                </a:rPr>
                <a:t>de la </a:t>
              </a:r>
              <a:r>
                <a:rPr lang="fr-CH" sz="1000" b="1" dirty="0" err="1" smtClean="0">
                  <a:solidFill>
                    <a:schemeClr val="bg1"/>
                  </a:solidFill>
                </a:rPr>
                <a:t>Aduana</a:t>
              </a:r>
              <a:endParaRPr lang="fr-FR" sz="1000" b="1" dirty="0">
                <a:solidFill>
                  <a:schemeClr val="bg1"/>
                </a:solidFill>
              </a:endParaRPr>
            </a:p>
          </p:txBody>
        </p:sp>
        <p:grpSp>
          <p:nvGrpSpPr>
            <p:cNvPr id="7" name="Group 37"/>
            <p:cNvGrpSpPr>
              <a:grpSpLocks/>
            </p:cNvGrpSpPr>
            <p:nvPr/>
          </p:nvGrpSpPr>
          <p:grpSpPr bwMode="auto">
            <a:xfrm>
              <a:off x="3923" y="1797"/>
              <a:ext cx="380" cy="635"/>
              <a:chOff x="975" y="2795"/>
              <a:chExt cx="244" cy="483"/>
            </a:xfrm>
          </p:grpSpPr>
          <p:pic>
            <p:nvPicPr>
              <p:cNvPr id="170017" name="Picture 38" descr="MC900435242[1]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975" y="2795"/>
                <a:ext cx="244" cy="48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70018" name="AutoShape 39"/>
              <p:cNvSpPr>
                <a:spLocks noChangeArrowheads="1"/>
              </p:cNvSpPr>
              <p:nvPr/>
            </p:nvSpPr>
            <p:spPr bwMode="auto">
              <a:xfrm>
                <a:off x="975" y="2795"/>
                <a:ext cx="91" cy="181"/>
              </a:xfrm>
              <a:prstGeom prst="flowChartMagneticDisk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CH"/>
              </a:p>
            </p:txBody>
          </p:sp>
        </p:grpSp>
      </p:grpSp>
      <p:grpSp>
        <p:nvGrpSpPr>
          <p:cNvPr id="8" name="Group 36"/>
          <p:cNvGrpSpPr>
            <a:grpSpLocks/>
          </p:cNvGrpSpPr>
          <p:nvPr/>
        </p:nvGrpSpPr>
        <p:grpSpPr bwMode="auto">
          <a:xfrm>
            <a:off x="544513" y="2947765"/>
            <a:ext cx="1487487" cy="2049462"/>
            <a:chOff x="343" y="1993"/>
            <a:chExt cx="937" cy="1291"/>
          </a:xfrm>
        </p:grpSpPr>
        <p:pic>
          <p:nvPicPr>
            <p:cNvPr id="170021" name="Picture 37" descr="MC900441735[1]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43" y="1993"/>
              <a:ext cx="937" cy="1291"/>
            </a:xfrm>
            <a:prstGeom prst="rect">
              <a:avLst/>
            </a:prstGeom>
            <a:noFill/>
          </p:spPr>
        </p:pic>
        <p:sp>
          <p:nvSpPr>
            <p:cNvPr id="170022" name="Text Box 38"/>
            <p:cNvSpPr txBox="1">
              <a:spLocks noChangeArrowheads="1"/>
            </p:cNvSpPr>
            <p:nvPr/>
          </p:nvSpPr>
          <p:spPr bwMode="auto">
            <a:xfrm rot="-3556372">
              <a:off x="534" y="2380"/>
              <a:ext cx="53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CH" sz="1200" b="1"/>
                <a:t>CUSITM</a:t>
              </a:r>
              <a:endParaRPr lang="fr-FR" sz="1200" b="1"/>
            </a:p>
          </p:txBody>
        </p:sp>
      </p:grpSp>
      <p:pic>
        <p:nvPicPr>
          <p:cNvPr id="40" name="Picture 39"/>
          <p:cNvPicPr/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340768"/>
            <a:ext cx="5364088" cy="4392488"/>
          </a:xfrm>
          <a:prstGeom prst="rect">
            <a:avLst/>
          </a:prstGeom>
          <a:noFill/>
          <a:ln>
            <a:noFill/>
          </a:ln>
        </p:spPr>
      </p:pic>
      <p:pic>
        <p:nvPicPr>
          <p:cNvPr id="41" name="Picture 40"/>
          <p:cNvPicPr/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760"/>
            <a:ext cx="6400800" cy="4799013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Title 70"/>
          <p:cNvSpPr txBox="1">
            <a:spLocks/>
          </p:cNvSpPr>
          <p:nvPr/>
        </p:nvSpPr>
        <p:spPr>
          <a:xfrm>
            <a:off x="3419872" y="341784"/>
            <a:ext cx="5472608" cy="854968"/>
          </a:xfrm>
          <a:prstGeom prst="rect">
            <a:avLst/>
          </a:prstGeom>
        </p:spPr>
        <p:txBody>
          <a:bodyPr/>
          <a:lstStyle/>
          <a:p>
            <a:pPr lvl="0" algn="r" eaLnBrk="0" fontAlgn="auto" hangingPunct="0">
              <a:spcAft>
                <a:spcPts val="0"/>
              </a:spcAft>
              <a:defRPr/>
            </a:pPr>
            <a:r>
              <a:rPr lang="es-ES" sz="2000" b="1" dirty="0" smtClean="0">
                <a:solidFill>
                  <a:srgbClr val="002060"/>
                </a:solidFill>
                <a:latin typeface="Verdana" pitchFamily="34" charset="0"/>
              </a:rPr>
              <a:t>Visión de operaciones</a:t>
            </a:r>
            <a:r>
              <a:rPr lang="en-US" b="1" dirty="0" smtClean="0">
                <a:solidFill>
                  <a:srgbClr val="002060"/>
                </a:solidFill>
                <a:latin typeface="Verdana" pitchFamily="34" charset="0"/>
              </a:rPr>
              <a:t/>
            </a:r>
            <a:br>
              <a:rPr lang="en-US" b="1" dirty="0" smtClean="0">
                <a:solidFill>
                  <a:srgbClr val="002060"/>
                </a:solidFill>
                <a:latin typeface="Verdana" pitchFamily="34" charset="0"/>
              </a:rPr>
            </a:br>
            <a:r>
              <a:rPr lang="en-US" b="1" dirty="0" err="1" smtClean="0">
                <a:solidFill>
                  <a:srgbClr val="002060"/>
                </a:solidFill>
                <a:latin typeface="Verdana" pitchFamily="34" charset="0"/>
              </a:rPr>
              <a:t>Proceso</a:t>
            </a:r>
            <a:r>
              <a:rPr lang="en-US" b="1" dirty="0" smtClean="0">
                <a:solidFill>
                  <a:srgbClr val="002060"/>
                </a:solidFill>
                <a:latin typeface="Verdana" pitchFamily="34" charset="0"/>
              </a:rPr>
              <a:t> </a:t>
            </a:r>
            <a:r>
              <a:rPr lang="en-US" b="1" dirty="0" err="1" smtClean="0">
                <a:solidFill>
                  <a:srgbClr val="002060"/>
                </a:solidFill>
                <a:latin typeface="Verdana" pitchFamily="34" charset="0"/>
              </a:rPr>
              <a:t>entrante</a:t>
            </a:r>
            <a:endParaRPr lang="es-ES" b="1" dirty="0">
              <a:solidFill>
                <a:srgbClr val="002060"/>
              </a:solidFill>
              <a:latin typeface="Verdana" pitchFamily="34" charset="0"/>
            </a:endParaRPr>
          </a:p>
        </p:txBody>
      </p:sp>
      <p:cxnSp>
        <p:nvCxnSpPr>
          <p:cNvPr id="43" name="Straight Connector 42"/>
          <p:cNvCxnSpPr/>
          <p:nvPr/>
        </p:nvCxnSpPr>
        <p:spPr>
          <a:xfrm>
            <a:off x="0" y="1196752"/>
            <a:ext cx="9144000" cy="0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9989" grpId="0" uiExpand="1" build="p" bldLvl="4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034" name="Picture 2" descr="col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71763" y="2251075"/>
            <a:ext cx="4238625" cy="3375025"/>
          </a:xfrm>
          <a:prstGeom prst="rect">
            <a:avLst/>
          </a:prstGeom>
          <a:noFill/>
        </p:spPr>
      </p:pic>
      <p:sp>
        <p:nvSpPr>
          <p:cNvPr id="172035" name="Rectangle 2"/>
          <p:cNvSpPr>
            <a:spLocks noChangeArrowheads="1"/>
          </p:cNvSpPr>
          <p:nvPr/>
        </p:nvSpPr>
        <p:spPr bwMode="auto">
          <a:xfrm>
            <a:off x="179388" y="1412875"/>
            <a:ext cx="8964612" cy="544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58825" lvl="1" indent="-331788">
              <a:lnSpc>
                <a:spcPct val="140000"/>
              </a:lnSpc>
              <a:spcBef>
                <a:spcPct val="20000"/>
              </a:spcBef>
              <a:tabLst>
                <a:tab pos="542925" algn="l"/>
                <a:tab pos="809625" algn="l"/>
              </a:tabLst>
            </a:pPr>
            <a:r>
              <a:rPr lang="fr-CH" sz="2000" b="1" dirty="0" smtClean="0">
                <a:solidFill>
                  <a:srgbClr val="000099"/>
                </a:solidFill>
              </a:rPr>
              <a:t>El </a:t>
            </a:r>
            <a:r>
              <a:rPr lang="fr-CH" sz="2000" b="1" dirty="0" err="1" smtClean="0">
                <a:solidFill>
                  <a:srgbClr val="000099"/>
                </a:solidFill>
              </a:rPr>
              <a:t>escaneo</a:t>
            </a:r>
            <a:r>
              <a:rPr lang="fr-CH" sz="2000" b="1" dirty="0" smtClean="0">
                <a:solidFill>
                  <a:srgbClr val="000099"/>
                </a:solidFill>
              </a:rPr>
              <a:t> en la </a:t>
            </a:r>
            <a:r>
              <a:rPr lang="fr-CH" sz="2000" b="1" dirty="0" err="1" smtClean="0">
                <a:solidFill>
                  <a:srgbClr val="000099"/>
                </a:solidFill>
              </a:rPr>
              <a:t>Oficina</a:t>
            </a:r>
            <a:r>
              <a:rPr lang="fr-CH" sz="2000" b="1" dirty="0" smtClean="0">
                <a:solidFill>
                  <a:srgbClr val="000099"/>
                </a:solidFill>
              </a:rPr>
              <a:t> de </a:t>
            </a:r>
            <a:r>
              <a:rPr lang="fr-CH" sz="2000" b="1" dirty="0" err="1" smtClean="0">
                <a:solidFill>
                  <a:srgbClr val="000099"/>
                </a:solidFill>
              </a:rPr>
              <a:t>destino</a:t>
            </a:r>
            <a:r>
              <a:rPr lang="fr-CH" sz="2000" b="1" dirty="0" smtClean="0">
                <a:solidFill>
                  <a:srgbClr val="000099"/>
                </a:solidFill>
              </a:rPr>
              <a:t> </a:t>
            </a:r>
            <a:r>
              <a:rPr lang="fr-CH" sz="2000" b="1" dirty="0" err="1" smtClean="0">
                <a:solidFill>
                  <a:srgbClr val="000099"/>
                </a:solidFill>
              </a:rPr>
              <a:t>muestra</a:t>
            </a:r>
            <a:r>
              <a:rPr lang="fr-CH" sz="2000" b="1" dirty="0" smtClean="0">
                <a:solidFill>
                  <a:srgbClr val="000099"/>
                </a:solidFill>
              </a:rPr>
              <a:t> el </a:t>
            </a:r>
            <a:r>
              <a:rPr lang="fr-CH" sz="2000" b="1" dirty="0" err="1" smtClean="0">
                <a:solidFill>
                  <a:srgbClr val="000099"/>
                </a:solidFill>
              </a:rPr>
              <a:t>camino</a:t>
            </a:r>
            <a:r>
              <a:rPr lang="fr-CH" sz="2000" b="1" dirty="0" smtClean="0">
                <a:solidFill>
                  <a:srgbClr val="000099"/>
                </a:solidFill>
              </a:rPr>
              <a:t>…</a:t>
            </a:r>
            <a:endParaRPr lang="fr-CH" sz="2000" b="1" dirty="0">
              <a:solidFill>
                <a:srgbClr val="000099"/>
              </a:solidFill>
            </a:endParaRPr>
          </a:p>
          <a:p>
            <a:pPr marL="2690813" lvl="4" indent="-228600">
              <a:lnSpc>
                <a:spcPct val="140000"/>
              </a:lnSpc>
              <a:spcBef>
                <a:spcPct val="20000"/>
              </a:spcBef>
              <a:buFontTx/>
              <a:buChar char="»"/>
              <a:tabLst>
                <a:tab pos="542925" algn="l"/>
                <a:tab pos="809625" algn="l"/>
              </a:tabLst>
            </a:pPr>
            <a:r>
              <a:rPr lang="fr-CH" sz="1600" b="1" dirty="0" smtClean="0">
                <a:solidFill>
                  <a:srgbClr val="000099"/>
                </a:solidFill>
              </a:rPr>
              <a:t>A la </a:t>
            </a:r>
            <a:r>
              <a:rPr lang="fr-CH" sz="1600" b="1" dirty="0" err="1" smtClean="0">
                <a:solidFill>
                  <a:srgbClr val="000099"/>
                </a:solidFill>
              </a:rPr>
              <a:t>línea</a:t>
            </a:r>
            <a:r>
              <a:rPr lang="fr-CH" sz="1600" b="1" dirty="0" smtClean="0">
                <a:solidFill>
                  <a:srgbClr val="000099"/>
                </a:solidFill>
              </a:rPr>
              <a:t> de </a:t>
            </a:r>
            <a:r>
              <a:rPr lang="fr-CH" sz="1600" b="1" dirty="0" err="1" smtClean="0">
                <a:solidFill>
                  <a:srgbClr val="000099"/>
                </a:solidFill>
              </a:rPr>
              <a:t>inspección</a:t>
            </a:r>
            <a:endParaRPr lang="fr-CH" sz="1600" b="1" dirty="0">
              <a:solidFill>
                <a:srgbClr val="000099"/>
              </a:solidFill>
            </a:endParaRPr>
          </a:p>
          <a:p>
            <a:pPr marL="2690813" lvl="4" indent="-228600">
              <a:lnSpc>
                <a:spcPct val="140000"/>
              </a:lnSpc>
              <a:spcBef>
                <a:spcPct val="20000"/>
              </a:spcBef>
              <a:buFontTx/>
              <a:buChar char="»"/>
              <a:tabLst>
                <a:tab pos="542925" algn="l"/>
                <a:tab pos="809625" algn="l"/>
              </a:tabLst>
            </a:pPr>
            <a:r>
              <a:rPr lang="fr-CH" sz="1600" b="1" dirty="0" smtClean="0">
                <a:solidFill>
                  <a:srgbClr val="000099"/>
                </a:solidFill>
              </a:rPr>
              <a:t>A </a:t>
            </a:r>
            <a:r>
              <a:rPr lang="fr-CH" sz="1600" b="1" dirty="0" err="1" smtClean="0">
                <a:solidFill>
                  <a:srgbClr val="000099"/>
                </a:solidFill>
              </a:rPr>
              <a:t>distribución</a:t>
            </a:r>
            <a:r>
              <a:rPr lang="fr-CH" sz="1600" b="1" dirty="0" smtClean="0">
                <a:solidFill>
                  <a:srgbClr val="000099"/>
                </a:solidFill>
              </a:rPr>
              <a:t> </a:t>
            </a:r>
            <a:r>
              <a:rPr lang="fr-CH" sz="1600" b="1" dirty="0" err="1" smtClean="0">
                <a:solidFill>
                  <a:srgbClr val="000099"/>
                </a:solidFill>
              </a:rPr>
              <a:t>inmediata</a:t>
            </a:r>
            <a:endParaRPr lang="fr-CH" sz="1600" b="1" dirty="0">
              <a:solidFill>
                <a:srgbClr val="000099"/>
              </a:solidFill>
            </a:endParaRPr>
          </a:p>
          <a:p>
            <a:pPr marL="2057400" lvl="4" indent="-228600">
              <a:lnSpc>
                <a:spcPct val="140000"/>
              </a:lnSpc>
              <a:spcBef>
                <a:spcPct val="20000"/>
              </a:spcBef>
              <a:tabLst>
                <a:tab pos="542925" algn="l"/>
                <a:tab pos="809625" algn="l"/>
              </a:tabLst>
            </a:pPr>
            <a:r>
              <a:rPr lang="fr-CH" sz="1600" b="1" dirty="0">
                <a:solidFill>
                  <a:srgbClr val="000099"/>
                </a:solidFill>
              </a:rPr>
              <a:t>						</a:t>
            </a:r>
            <a:r>
              <a:rPr lang="fr-CH" sz="1600" b="1" dirty="0" smtClean="0">
                <a:solidFill>
                  <a:srgbClr val="000099"/>
                </a:solidFill>
              </a:rPr>
              <a:t>…</a:t>
            </a:r>
            <a:r>
              <a:rPr lang="fr-CH" sz="1600" b="1" dirty="0" err="1" smtClean="0">
                <a:solidFill>
                  <a:srgbClr val="000099"/>
                </a:solidFill>
              </a:rPr>
              <a:t>pago</a:t>
            </a:r>
            <a:r>
              <a:rPr lang="fr-CH" sz="1600" b="1" dirty="0" smtClean="0">
                <a:solidFill>
                  <a:srgbClr val="000099"/>
                </a:solidFill>
              </a:rPr>
              <a:t> de </a:t>
            </a:r>
            <a:r>
              <a:rPr lang="fr-CH" sz="1600" b="1" dirty="0" err="1" smtClean="0">
                <a:solidFill>
                  <a:srgbClr val="000099"/>
                </a:solidFill>
              </a:rPr>
              <a:t>arancel</a:t>
            </a:r>
            <a:r>
              <a:rPr lang="fr-CH" sz="1600" b="1" dirty="0" smtClean="0">
                <a:solidFill>
                  <a:srgbClr val="000099"/>
                </a:solidFill>
              </a:rPr>
              <a:t>…</a:t>
            </a:r>
            <a:endParaRPr lang="fr-CH" sz="1600" b="1" dirty="0">
              <a:solidFill>
                <a:srgbClr val="000099"/>
              </a:solidFill>
            </a:endParaRPr>
          </a:p>
          <a:p>
            <a:pPr marL="2057400" lvl="4" indent="-228600">
              <a:lnSpc>
                <a:spcPct val="140000"/>
              </a:lnSpc>
              <a:spcBef>
                <a:spcPct val="20000"/>
              </a:spcBef>
              <a:tabLst>
                <a:tab pos="542925" algn="l"/>
                <a:tab pos="809625" algn="l"/>
              </a:tabLst>
            </a:pPr>
            <a:endParaRPr lang="fr-CH" sz="1600" b="1" dirty="0">
              <a:solidFill>
                <a:srgbClr val="000099"/>
              </a:solidFill>
            </a:endParaRPr>
          </a:p>
          <a:p>
            <a:pPr marL="2057400" lvl="4" indent="-228600">
              <a:lnSpc>
                <a:spcPct val="140000"/>
              </a:lnSpc>
              <a:spcBef>
                <a:spcPct val="20000"/>
              </a:spcBef>
              <a:tabLst>
                <a:tab pos="542925" algn="l"/>
                <a:tab pos="809625" algn="l"/>
              </a:tabLst>
            </a:pPr>
            <a:endParaRPr lang="fr-CH" sz="1600" b="1" dirty="0">
              <a:solidFill>
                <a:srgbClr val="000099"/>
              </a:solidFill>
            </a:endParaRPr>
          </a:p>
          <a:p>
            <a:pPr marL="2057400" lvl="4" indent="-228600">
              <a:lnSpc>
                <a:spcPct val="140000"/>
              </a:lnSpc>
              <a:spcBef>
                <a:spcPct val="20000"/>
              </a:spcBef>
              <a:tabLst>
                <a:tab pos="542925" algn="l"/>
                <a:tab pos="809625" algn="l"/>
              </a:tabLst>
            </a:pPr>
            <a:endParaRPr lang="fr-CH" sz="1600" b="1" dirty="0">
              <a:solidFill>
                <a:srgbClr val="000099"/>
              </a:solidFill>
            </a:endParaRPr>
          </a:p>
          <a:p>
            <a:pPr marL="2057400" lvl="4" indent="-228600">
              <a:lnSpc>
                <a:spcPct val="140000"/>
              </a:lnSpc>
              <a:spcBef>
                <a:spcPct val="20000"/>
              </a:spcBef>
              <a:tabLst>
                <a:tab pos="542925" algn="l"/>
                <a:tab pos="809625" algn="l"/>
              </a:tabLst>
            </a:pPr>
            <a:endParaRPr lang="fr-CH" sz="1600" b="1" dirty="0">
              <a:solidFill>
                <a:srgbClr val="000099"/>
              </a:solidFill>
            </a:endParaRPr>
          </a:p>
          <a:p>
            <a:pPr marL="2057400" lvl="4" indent="-228600">
              <a:lnSpc>
                <a:spcPct val="140000"/>
              </a:lnSpc>
              <a:spcBef>
                <a:spcPct val="20000"/>
              </a:spcBef>
              <a:tabLst>
                <a:tab pos="542925" algn="l"/>
                <a:tab pos="809625" algn="l"/>
              </a:tabLst>
            </a:pPr>
            <a:endParaRPr lang="fr-CH" sz="1600" b="1" dirty="0">
              <a:solidFill>
                <a:srgbClr val="000099"/>
              </a:solidFill>
            </a:endParaRPr>
          </a:p>
          <a:p>
            <a:pPr marL="2057400" lvl="4" indent="-228600">
              <a:lnSpc>
                <a:spcPct val="140000"/>
              </a:lnSpc>
              <a:spcBef>
                <a:spcPct val="20000"/>
              </a:spcBef>
              <a:tabLst>
                <a:tab pos="542925" algn="l"/>
                <a:tab pos="809625" algn="l"/>
              </a:tabLst>
            </a:pPr>
            <a:endParaRPr lang="fr-CH" sz="1600" b="1" dirty="0">
              <a:solidFill>
                <a:srgbClr val="000099"/>
              </a:solidFill>
            </a:endParaRPr>
          </a:p>
          <a:p>
            <a:pPr marL="2057400" lvl="4" indent="-228600">
              <a:lnSpc>
                <a:spcPct val="140000"/>
              </a:lnSpc>
              <a:spcBef>
                <a:spcPct val="20000"/>
              </a:spcBef>
              <a:tabLst>
                <a:tab pos="542925" algn="l"/>
                <a:tab pos="809625" algn="l"/>
              </a:tabLst>
            </a:pPr>
            <a:endParaRPr lang="fr-CH" sz="1600" b="1" dirty="0" smtClean="0">
              <a:solidFill>
                <a:srgbClr val="000099"/>
              </a:solidFill>
            </a:endParaRPr>
          </a:p>
          <a:p>
            <a:pPr marL="2057400" lvl="4" indent="-228600">
              <a:lnSpc>
                <a:spcPct val="140000"/>
              </a:lnSpc>
              <a:spcBef>
                <a:spcPct val="20000"/>
              </a:spcBef>
              <a:tabLst>
                <a:tab pos="542925" algn="l"/>
                <a:tab pos="809625" algn="l"/>
              </a:tabLst>
            </a:pPr>
            <a:r>
              <a:rPr lang="fr-CH" sz="1600" b="1" dirty="0" smtClean="0">
                <a:solidFill>
                  <a:srgbClr val="000099"/>
                </a:solidFill>
              </a:rPr>
              <a:t>…el </a:t>
            </a:r>
            <a:r>
              <a:rPr lang="fr-CH" sz="1600" b="1" dirty="0" err="1" smtClean="0">
                <a:solidFill>
                  <a:srgbClr val="000099"/>
                </a:solidFill>
              </a:rPr>
              <a:t>destinatario</a:t>
            </a:r>
            <a:r>
              <a:rPr lang="fr-CH" sz="1600" b="1" dirty="0">
                <a:solidFill>
                  <a:srgbClr val="000099"/>
                </a:solidFill>
              </a:rPr>
              <a:t/>
            </a:r>
            <a:br>
              <a:rPr lang="fr-CH" sz="1600" b="1" dirty="0">
                <a:solidFill>
                  <a:srgbClr val="000099"/>
                </a:solidFill>
              </a:rPr>
            </a:br>
            <a:r>
              <a:rPr lang="fr-CH" sz="1600" b="1" dirty="0" smtClean="0">
                <a:solidFill>
                  <a:srgbClr val="000099"/>
                </a:solidFill>
              </a:rPr>
              <a:t>es </a:t>
            </a:r>
            <a:r>
              <a:rPr lang="fr-CH" sz="1600" b="1" dirty="0" err="1" smtClean="0">
                <a:solidFill>
                  <a:srgbClr val="000099"/>
                </a:solidFill>
              </a:rPr>
              <a:t>informado</a:t>
            </a:r>
            <a:endParaRPr lang="fr-CH" sz="1600" b="1" dirty="0">
              <a:solidFill>
                <a:srgbClr val="000099"/>
              </a:solidFill>
            </a:endParaRPr>
          </a:p>
        </p:txBody>
      </p:sp>
      <p:pic>
        <p:nvPicPr>
          <p:cNvPr id="172036" name="Picture 43" descr="P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8475" y="2154238"/>
            <a:ext cx="1144588" cy="1055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2176463" y="3703638"/>
            <a:ext cx="1508125" cy="1033462"/>
            <a:chOff x="3379" y="3005"/>
            <a:chExt cx="1182" cy="787"/>
          </a:xfrm>
        </p:grpSpPr>
        <p:pic>
          <p:nvPicPr>
            <p:cNvPr id="172038" name="Picture 6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rot="1695389">
              <a:off x="3379" y="3486"/>
              <a:ext cx="1033" cy="306"/>
            </a:xfrm>
            <a:prstGeom prst="rect">
              <a:avLst/>
            </a:prstGeom>
            <a:noFill/>
          </p:spPr>
        </p:pic>
        <p:pic>
          <p:nvPicPr>
            <p:cNvPr id="172039" name="Picture 7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rot="1371735">
              <a:off x="4315" y="3005"/>
              <a:ext cx="246" cy="72"/>
            </a:xfrm>
            <a:prstGeom prst="rect">
              <a:avLst/>
            </a:prstGeom>
            <a:noFill/>
          </p:spPr>
        </p:pic>
        <p:sp>
          <p:nvSpPr>
            <p:cNvPr id="172040" name="Freeform 8"/>
            <p:cNvSpPr>
              <a:spLocks/>
            </p:cNvSpPr>
            <p:nvPr/>
          </p:nvSpPr>
          <p:spPr bwMode="auto">
            <a:xfrm>
              <a:off x="3523" y="3027"/>
              <a:ext cx="1008" cy="722"/>
            </a:xfrm>
            <a:custGeom>
              <a:avLst/>
              <a:gdLst/>
              <a:ahLst/>
              <a:cxnLst>
                <a:cxn ang="0">
                  <a:pos x="1497" y="0"/>
                </a:cxn>
                <a:cxn ang="0">
                  <a:pos x="1905" y="181"/>
                </a:cxn>
                <a:cxn ang="0">
                  <a:pos x="1588" y="1497"/>
                </a:cxn>
                <a:cxn ang="0">
                  <a:pos x="0" y="589"/>
                </a:cxn>
                <a:cxn ang="0">
                  <a:pos x="1497" y="0"/>
                </a:cxn>
              </a:cxnLst>
              <a:rect l="0" t="0" r="r" b="b"/>
              <a:pathLst>
                <a:path w="1905" h="1497">
                  <a:moveTo>
                    <a:pt x="1497" y="0"/>
                  </a:moveTo>
                  <a:lnTo>
                    <a:pt x="1905" y="181"/>
                  </a:lnTo>
                  <a:lnTo>
                    <a:pt x="1588" y="1497"/>
                  </a:lnTo>
                  <a:lnTo>
                    <a:pt x="0" y="589"/>
                  </a:lnTo>
                  <a:lnTo>
                    <a:pt x="1497" y="0"/>
                  </a:lnTo>
                  <a:close/>
                </a:path>
              </a:pathLst>
            </a:custGeom>
            <a:solidFill>
              <a:schemeClr val="accent1">
                <a:alpha val="39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1025530" y="2916238"/>
            <a:ext cx="762001" cy="1008062"/>
            <a:chOff x="3878" y="1797"/>
            <a:chExt cx="480" cy="635"/>
          </a:xfrm>
        </p:grpSpPr>
        <p:grpSp>
          <p:nvGrpSpPr>
            <p:cNvPr id="4" name="Group 37"/>
            <p:cNvGrpSpPr>
              <a:grpSpLocks/>
            </p:cNvGrpSpPr>
            <p:nvPr/>
          </p:nvGrpSpPr>
          <p:grpSpPr bwMode="auto">
            <a:xfrm>
              <a:off x="3923" y="1797"/>
              <a:ext cx="380" cy="635"/>
              <a:chOff x="975" y="2795"/>
              <a:chExt cx="244" cy="483"/>
            </a:xfrm>
          </p:grpSpPr>
          <p:pic>
            <p:nvPicPr>
              <p:cNvPr id="172043" name="Picture 38" descr="MC900435242[1]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975" y="2795"/>
                <a:ext cx="244" cy="48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72044" name="AutoShape 39"/>
              <p:cNvSpPr>
                <a:spLocks noChangeArrowheads="1"/>
              </p:cNvSpPr>
              <p:nvPr/>
            </p:nvSpPr>
            <p:spPr bwMode="auto">
              <a:xfrm>
                <a:off x="975" y="2795"/>
                <a:ext cx="91" cy="181"/>
              </a:xfrm>
              <a:prstGeom prst="flowChartMagneticDisk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CH"/>
              </a:p>
            </p:txBody>
          </p:sp>
        </p:grpSp>
        <p:sp>
          <p:nvSpPr>
            <p:cNvPr id="172045" name="Text Box 13"/>
            <p:cNvSpPr txBox="1">
              <a:spLocks noChangeArrowheads="1"/>
            </p:cNvSpPr>
            <p:nvPr/>
          </p:nvSpPr>
          <p:spPr bwMode="auto">
            <a:xfrm>
              <a:off x="3878" y="2205"/>
              <a:ext cx="480" cy="155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fr-CH" sz="1000" b="1" dirty="0">
                  <a:solidFill>
                    <a:schemeClr val="bg1"/>
                  </a:solidFill>
                </a:rPr>
                <a:t>UPU </a:t>
              </a:r>
              <a:r>
                <a:rPr lang="fr-CH" sz="1000" b="1" dirty="0" smtClean="0">
                  <a:solidFill>
                    <a:schemeClr val="bg1"/>
                  </a:solidFill>
                </a:rPr>
                <a:t>CDS</a:t>
              </a:r>
              <a:endParaRPr lang="fr-FR" sz="1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72046" name="AutoShape 14"/>
          <p:cNvSpPr>
            <a:spLocks noChangeArrowheads="1"/>
          </p:cNvSpPr>
          <p:nvPr/>
        </p:nvSpPr>
        <p:spPr bwMode="auto">
          <a:xfrm rot="3782869">
            <a:off x="1358364" y="4021565"/>
            <a:ext cx="895350" cy="419100"/>
          </a:xfrm>
          <a:prstGeom prst="leftRightArrow">
            <a:avLst>
              <a:gd name="adj1" fmla="val 50000"/>
              <a:gd name="adj2" fmla="val 42727"/>
            </a:avLst>
          </a:prstGeom>
          <a:solidFill>
            <a:srgbClr val="CC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1711325" y="4656138"/>
            <a:ext cx="1103313" cy="1008062"/>
            <a:chOff x="1078" y="2933"/>
            <a:chExt cx="695" cy="635"/>
          </a:xfrm>
        </p:grpSpPr>
        <p:grpSp>
          <p:nvGrpSpPr>
            <p:cNvPr id="6" name="Group 16"/>
            <p:cNvGrpSpPr>
              <a:grpSpLocks/>
            </p:cNvGrpSpPr>
            <p:nvPr/>
          </p:nvGrpSpPr>
          <p:grpSpPr bwMode="auto">
            <a:xfrm>
              <a:off x="1078" y="2933"/>
              <a:ext cx="438" cy="635"/>
              <a:chOff x="3878" y="1797"/>
              <a:chExt cx="438" cy="635"/>
            </a:xfrm>
          </p:grpSpPr>
          <p:grpSp>
            <p:nvGrpSpPr>
              <p:cNvPr id="7" name="Group 37"/>
              <p:cNvGrpSpPr>
                <a:grpSpLocks/>
              </p:cNvGrpSpPr>
              <p:nvPr/>
            </p:nvGrpSpPr>
            <p:grpSpPr bwMode="auto">
              <a:xfrm>
                <a:off x="3923" y="1797"/>
                <a:ext cx="380" cy="635"/>
                <a:chOff x="975" y="2795"/>
                <a:chExt cx="244" cy="483"/>
              </a:xfrm>
            </p:grpSpPr>
            <p:pic>
              <p:nvPicPr>
                <p:cNvPr id="172050" name="Picture 38" descr="MC900435242[1]"/>
                <p:cNvPicPr>
                  <a:picLocks noChangeAspect="1" noChangeArrowheads="1"/>
                </p:cNvPicPr>
                <p:nvPr/>
              </p:nvPicPr>
              <p:blipFill>
                <a:blip r:embed="rId6" cstate="print"/>
                <a:srcRect/>
                <a:stretch>
                  <a:fillRect/>
                </a:stretch>
              </p:blipFill>
              <p:spPr bwMode="auto">
                <a:xfrm>
                  <a:off x="975" y="2795"/>
                  <a:ext cx="244" cy="4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72051" name="AutoShape 39"/>
                <p:cNvSpPr>
                  <a:spLocks noChangeArrowheads="1"/>
                </p:cNvSpPr>
                <p:nvPr/>
              </p:nvSpPr>
              <p:spPr bwMode="auto">
                <a:xfrm>
                  <a:off x="975" y="2795"/>
                  <a:ext cx="91" cy="181"/>
                </a:xfrm>
                <a:prstGeom prst="flowChartMagneticDisk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CH"/>
                </a:p>
              </p:txBody>
            </p:sp>
          </p:grpSp>
          <p:sp>
            <p:nvSpPr>
              <p:cNvPr id="172052" name="Text Box 20"/>
              <p:cNvSpPr txBox="1">
                <a:spLocks noChangeArrowheads="1"/>
              </p:cNvSpPr>
              <p:nvPr/>
            </p:nvSpPr>
            <p:spPr bwMode="auto">
              <a:xfrm>
                <a:off x="3878" y="2205"/>
                <a:ext cx="438" cy="15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fr-CH" sz="1000" b="1" dirty="0">
                    <a:solidFill>
                      <a:schemeClr val="bg1"/>
                    </a:solidFill>
                  </a:rPr>
                  <a:t>UPU </a:t>
                </a:r>
                <a:r>
                  <a:rPr lang="fr-CH" sz="1000" b="1" dirty="0" smtClean="0">
                    <a:solidFill>
                      <a:schemeClr val="bg1"/>
                    </a:solidFill>
                  </a:rPr>
                  <a:t>IPS</a:t>
                </a:r>
                <a:endParaRPr lang="fr-CH" sz="1000" b="1" dirty="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172053" name="Picture 21" descr="MC900017199[1]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492" y="2989"/>
              <a:ext cx="281" cy="542"/>
            </a:xfrm>
            <a:prstGeom prst="rect">
              <a:avLst/>
            </a:prstGeom>
            <a:noFill/>
          </p:spPr>
        </p:pic>
      </p:grpSp>
      <p:grpSp>
        <p:nvGrpSpPr>
          <p:cNvPr id="8" name="Group 22"/>
          <p:cNvGrpSpPr>
            <a:grpSpLocks/>
          </p:cNvGrpSpPr>
          <p:nvPr/>
        </p:nvGrpSpPr>
        <p:grpSpPr bwMode="auto">
          <a:xfrm>
            <a:off x="7735888" y="4343400"/>
            <a:ext cx="1123950" cy="1054100"/>
            <a:chOff x="3288" y="3249"/>
            <a:chExt cx="681" cy="680"/>
          </a:xfrm>
        </p:grpSpPr>
        <p:sp>
          <p:nvSpPr>
            <p:cNvPr id="172055" name="AutoShape 23"/>
            <p:cNvSpPr>
              <a:spLocks noChangeAspect="1" noChangeArrowheads="1" noTextEdit="1"/>
            </p:cNvSpPr>
            <p:nvPr/>
          </p:nvSpPr>
          <p:spPr bwMode="auto">
            <a:xfrm>
              <a:off x="3288" y="3249"/>
              <a:ext cx="681" cy="6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2056" name="Freeform 24"/>
            <p:cNvSpPr>
              <a:spLocks/>
            </p:cNvSpPr>
            <p:nvPr/>
          </p:nvSpPr>
          <p:spPr bwMode="auto">
            <a:xfrm>
              <a:off x="3314" y="3257"/>
              <a:ext cx="630" cy="666"/>
            </a:xfrm>
            <a:custGeom>
              <a:avLst/>
              <a:gdLst/>
              <a:ahLst/>
              <a:cxnLst>
                <a:cxn ang="0">
                  <a:pos x="2340" y="4249"/>
                </a:cxn>
                <a:cxn ang="0">
                  <a:pos x="2602" y="4203"/>
                </a:cxn>
                <a:cxn ang="0">
                  <a:pos x="2853" y="4129"/>
                </a:cxn>
                <a:cxn ang="0">
                  <a:pos x="3091" y="4025"/>
                </a:cxn>
                <a:cxn ang="0">
                  <a:pos x="3315" y="3895"/>
                </a:cxn>
                <a:cxn ang="0">
                  <a:pos x="3519" y="3736"/>
                </a:cxn>
                <a:cxn ang="0">
                  <a:pos x="3701" y="3559"/>
                </a:cxn>
                <a:cxn ang="0">
                  <a:pos x="3863" y="3357"/>
                </a:cxn>
                <a:cxn ang="0">
                  <a:pos x="4000" y="3139"/>
                </a:cxn>
                <a:cxn ang="0">
                  <a:pos x="4108" y="2903"/>
                </a:cxn>
                <a:cxn ang="0">
                  <a:pos x="4190" y="2656"/>
                </a:cxn>
                <a:cxn ang="0">
                  <a:pos x="4239" y="2394"/>
                </a:cxn>
                <a:cxn ang="0">
                  <a:pos x="4260" y="2124"/>
                </a:cxn>
                <a:cxn ang="0">
                  <a:pos x="4239" y="1850"/>
                </a:cxn>
                <a:cxn ang="0">
                  <a:pos x="4190" y="1587"/>
                </a:cxn>
                <a:cxn ang="0">
                  <a:pos x="4108" y="1336"/>
                </a:cxn>
                <a:cxn ang="0">
                  <a:pos x="4000" y="1103"/>
                </a:cxn>
                <a:cxn ang="0">
                  <a:pos x="3863" y="884"/>
                </a:cxn>
                <a:cxn ang="0">
                  <a:pos x="3701" y="683"/>
                </a:cxn>
                <a:cxn ang="0">
                  <a:pos x="3519" y="504"/>
                </a:cxn>
                <a:cxn ang="0">
                  <a:pos x="3315" y="348"/>
                </a:cxn>
                <a:cxn ang="0">
                  <a:pos x="3091" y="215"/>
                </a:cxn>
                <a:cxn ang="0">
                  <a:pos x="2853" y="112"/>
                </a:cxn>
                <a:cxn ang="0">
                  <a:pos x="2602" y="36"/>
                </a:cxn>
                <a:cxn ang="0">
                  <a:pos x="2340" y="0"/>
                </a:cxn>
                <a:cxn ang="0">
                  <a:pos x="2068" y="0"/>
                </a:cxn>
                <a:cxn ang="0">
                  <a:pos x="1796" y="8"/>
                </a:cxn>
                <a:cxn ang="0">
                  <a:pos x="1536" y="65"/>
                </a:cxn>
                <a:cxn ang="0">
                  <a:pos x="1291" y="152"/>
                </a:cxn>
                <a:cxn ang="0">
                  <a:pos x="1059" y="266"/>
                </a:cxn>
                <a:cxn ang="0">
                  <a:pos x="844" y="407"/>
                </a:cxn>
                <a:cxn ang="0">
                  <a:pos x="648" y="574"/>
                </a:cxn>
                <a:cxn ang="0">
                  <a:pos x="473" y="762"/>
                </a:cxn>
                <a:cxn ang="0">
                  <a:pos x="321" y="968"/>
                </a:cxn>
                <a:cxn ang="0">
                  <a:pos x="196" y="1194"/>
                </a:cxn>
                <a:cxn ang="0">
                  <a:pos x="97" y="1435"/>
                </a:cxn>
                <a:cxn ang="0">
                  <a:pos x="29" y="1692"/>
                </a:cxn>
                <a:cxn ang="0">
                  <a:pos x="0" y="1956"/>
                </a:cxn>
                <a:cxn ang="0">
                  <a:pos x="0" y="2230"/>
                </a:cxn>
                <a:cxn ang="0">
                  <a:pos x="17" y="2500"/>
                </a:cxn>
                <a:cxn ang="0">
                  <a:pos x="82" y="2757"/>
                </a:cxn>
                <a:cxn ang="0">
                  <a:pos x="173" y="3000"/>
                </a:cxn>
                <a:cxn ang="0">
                  <a:pos x="293" y="3228"/>
                </a:cxn>
                <a:cxn ang="0">
                  <a:pos x="441" y="3441"/>
                </a:cxn>
                <a:cxn ang="0">
                  <a:pos x="612" y="3635"/>
                </a:cxn>
                <a:cxn ang="0">
                  <a:pos x="804" y="3802"/>
                </a:cxn>
                <a:cxn ang="0">
                  <a:pos x="1013" y="3951"/>
                </a:cxn>
                <a:cxn ang="0">
                  <a:pos x="1241" y="4070"/>
                </a:cxn>
                <a:cxn ang="0">
                  <a:pos x="1487" y="4163"/>
                </a:cxn>
                <a:cxn ang="0">
                  <a:pos x="1743" y="4226"/>
                </a:cxn>
                <a:cxn ang="0">
                  <a:pos x="2011" y="4257"/>
                </a:cxn>
              </a:cxnLst>
              <a:rect l="0" t="0" r="r" b="b"/>
              <a:pathLst>
                <a:path w="4260" h="4262">
                  <a:moveTo>
                    <a:pt x="2123" y="4262"/>
                  </a:moveTo>
                  <a:lnTo>
                    <a:pt x="2177" y="4260"/>
                  </a:lnTo>
                  <a:lnTo>
                    <a:pt x="2232" y="4257"/>
                  </a:lnTo>
                  <a:lnTo>
                    <a:pt x="2285" y="4253"/>
                  </a:lnTo>
                  <a:lnTo>
                    <a:pt x="2340" y="4249"/>
                  </a:lnTo>
                  <a:lnTo>
                    <a:pt x="2393" y="4241"/>
                  </a:lnTo>
                  <a:lnTo>
                    <a:pt x="2447" y="4236"/>
                  </a:lnTo>
                  <a:lnTo>
                    <a:pt x="2498" y="4226"/>
                  </a:lnTo>
                  <a:lnTo>
                    <a:pt x="2551" y="4219"/>
                  </a:lnTo>
                  <a:lnTo>
                    <a:pt x="2602" y="4203"/>
                  </a:lnTo>
                  <a:lnTo>
                    <a:pt x="2654" y="4192"/>
                  </a:lnTo>
                  <a:lnTo>
                    <a:pt x="2705" y="4177"/>
                  </a:lnTo>
                  <a:lnTo>
                    <a:pt x="2756" y="4163"/>
                  </a:lnTo>
                  <a:lnTo>
                    <a:pt x="2804" y="4146"/>
                  </a:lnTo>
                  <a:lnTo>
                    <a:pt x="2853" y="4129"/>
                  </a:lnTo>
                  <a:lnTo>
                    <a:pt x="2903" y="4110"/>
                  </a:lnTo>
                  <a:lnTo>
                    <a:pt x="2952" y="4091"/>
                  </a:lnTo>
                  <a:lnTo>
                    <a:pt x="3000" y="4070"/>
                  </a:lnTo>
                  <a:lnTo>
                    <a:pt x="3045" y="4048"/>
                  </a:lnTo>
                  <a:lnTo>
                    <a:pt x="3091" y="4025"/>
                  </a:lnTo>
                  <a:lnTo>
                    <a:pt x="3139" y="4002"/>
                  </a:lnTo>
                  <a:lnTo>
                    <a:pt x="3182" y="3975"/>
                  </a:lnTo>
                  <a:lnTo>
                    <a:pt x="3228" y="3951"/>
                  </a:lnTo>
                  <a:lnTo>
                    <a:pt x="3272" y="3922"/>
                  </a:lnTo>
                  <a:lnTo>
                    <a:pt x="3315" y="3895"/>
                  </a:lnTo>
                  <a:lnTo>
                    <a:pt x="3357" y="3865"/>
                  </a:lnTo>
                  <a:lnTo>
                    <a:pt x="3399" y="3835"/>
                  </a:lnTo>
                  <a:lnTo>
                    <a:pt x="3439" y="3802"/>
                  </a:lnTo>
                  <a:lnTo>
                    <a:pt x="3481" y="3772"/>
                  </a:lnTo>
                  <a:lnTo>
                    <a:pt x="3519" y="3736"/>
                  </a:lnTo>
                  <a:lnTo>
                    <a:pt x="3557" y="3703"/>
                  </a:lnTo>
                  <a:lnTo>
                    <a:pt x="3595" y="3667"/>
                  </a:lnTo>
                  <a:lnTo>
                    <a:pt x="3633" y="3635"/>
                  </a:lnTo>
                  <a:lnTo>
                    <a:pt x="3667" y="3597"/>
                  </a:lnTo>
                  <a:lnTo>
                    <a:pt x="3701" y="3559"/>
                  </a:lnTo>
                  <a:lnTo>
                    <a:pt x="3734" y="3519"/>
                  </a:lnTo>
                  <a:lnTo>
                    <a:pt x="3770" y="3483"/>
                  </a:lnTo>
                  <a:lnTo>
                    <a:pt x="3800" y="3441"/>
                  </a:lnTo>
                  <a:lnTo>
                    <a:pt x="3832" y="3399"/>
                  </a:lnTo>
                  <a:lnTo>
                    <a:pt x="3863" y="3357"/>
                  </a:lnTo>
                  <a:lnTo>
                    <a:pt x="3893" y="3317"/>
                  </a:lnTo>
                  <a:lnTo>
                    <a:pt x="3920" y="3274"/>
                  </a:lnTo>
                  <a:lnTo>
                    <a:pt x="3948" y="3228"/>
                  </a:lnTo>
                  <a:lnTo>
                    <a:pt x="3973" y="3184"/>
                  </a:lnTo>
                  <a:lnTo>
                    <a:pt x="4000" y="3139"/>
                  </a:lnTo>
                  <a:lnTo>
                    <a:pt x="4022" y="3093"/>
                  </a:lnTo>
                  <a:lnTo>
                    <a:pt x="4045" y="3048"/>
                  </a:lnTo>
                  <a:lnTo>
                    <a:pt x="4066" y="3000"/>
                  </a:lnTo>
                  <a:lnTo>
                    <a:pt x="4089" y="2952"/>
                  </a:lnTo>
                  <a:lnTo>
                    <a:pt x="4108" y="2903"/>
                  </a:lnTo>
                  <a:lnTo>
                    <a:pt x="4127" y="2856"/>
                  </a:lnTo>
                  <a:lnTo>
                    <a:pt x="4144" y="2804"/>
                  </a:lnTo>
                  <a:lnTo>
                    <a:pt x="4161" y="2757"/>
                  </a:lnTo>
                  <a:lnTo>
                    <a:pt x="4175" y="2705"/>
                  </a:lnTo>
                  <a:lnTo>
                    <a:pt x="4190" y="2656"/>
                  </a:lnTo>
                  <a:lnTo>
                    <a:pt x="4201" y="2603"/>
                  </a:lnTo>
                  <a:lnTo>
                    <a:pt x="4214" y="2551"/>
                  </a:lnTo>
                  <a:lnTo>
                    <a:pt x="4224" y="2500"/>
                  </a:lnTo>
                  <a:lnTo>
                    <a:pt x="4234" y="2447"/>
                  </a:lnTo>
                  <a:lnTo>
                    <a:pt x="4239" y="2394"/>
                  </a:lnTo>
                  <a:lnTo>
                    <a:pt x="4247" y="2340"/>
                  </a:lnTo>
                  <a:lnTo>
                    <a:pt x="4251" y="2285"/>
                  </a:lnTo>
                  <a:lnTo>
                    <a:pt x="4254" y="2230"/>
                  </a:lnTo>
                  <a:lnTo>
                    <a:pt x="4258" y="2177"/>
                  </a:lnTo>
                  <a:lnTo>
                    <a:pt x="4260" y="2124"/>
                  </a:lnTo>
                  <a:lnTo>
                    <a:pt x="4258" y="2067"/>
                  </a:lnTo>
                  <a:lnTo>
                    <a:pt x="4254" y="2011"/>
                  </a:lnTo>
                  <a:lnTo>
                    <a:pt x="4251" y="1956"/>
                  </a:lnTo>
                  <a:lnTo>
                    <a:pt x="4247" y="1903"/>
                  </a:lnTo>
                  <a:lnTo>
                    <a:pt x="4239" y="1850"/>
                  </a:lnTo>
                  <a:lnTo>
                    <a:pt x="4234" y="1797"/>
                  </a:lnTo>
                  <a:lnTo>
                    <a:pt x="4224" y="1743"/>
                  </a:lnTo>
                  <a:lnTo>
                    <a:pt x="4214" y="1692"/>
                  </a:lnTo>
                  <a:lnTo>
                    <a:pt x="4201" y="1639"/>
                  </a:lnTo>
                  <a:lnTo>
                    <a:pt x="4190" y="1587"/>
                  </a:lnTo>
                  <a:lnTo>
                    <a:pt x="4175" y="1536"/>
                  </a:lnTo>
                  <a:lnTo>
                    <a:pt x="4161" y="1487"/>
                  </a:lnTo>
                  <a:lnTo>
                    <a:pt x="4144" y="1435"/>
                  </a:lnTo>
                  <a:lnTo>
                    <a:pt x="4127" y="1386"/>
                  </a:lnTo>
                  <a:lnTo>
                    <a:pt x="4108" y="1336"/>
                  </a:lnTo>
                  <a:lnTo>
                    <a:pt x="4089" y="1291"/>
                  </a:lnTo>
                  <a:lnTo>
                    <a:pt x="4066" y="1241"/>
                  </a:lnTo>
                  <a:lnTo>
                    <a:pt x="4045" y="1194"/>
                  </a:lnTo>
                  <a:lnTo>
                    <a:pt x="4022" y="1148"/>
                  </a:lnTo>
                  <a:lnTo>
                    <a:pt x="4000" y="1103"/>
                  </a:lnTo>
                  <a:lnTo>
                    <a:pt x="3973" y="1057"/>
                  </a:lnTo>
                  <a:lnTo>
                    <a:pt x="3948" y="1011"/>
                  </a:lnTo>
                  <a:lnTo>
                    <a:pt x="3920" y="968"/>
                  </a:lnTo>
                  <a:lnTo>
                    <a:pt x="3893" y="928"/>
                  </a:lnTo>
                  <a:lnTo>
                    <a:pt x="3863" y="884"/>
                  </a:lnTo>
                  <a:lnTo>
                    <a:pt x="3832" y="842"/>
                  </a:lnTo>
                  <a:lnTo>
                    <a:pt x="3800" y="802"/>
                  </a:lnTo>
                  <a:lnTo>
                    <a:pt x="3770" y="762"/>
                  </a:lnTo>
                  <a:lnTo>
                    <a:pt x="3734" y="721"/>
                  </a:lnTo>
                  <a:lnTo>
                    <a:pt x="3701" y="683"/>
                  </a:lnTo>
                  <a:lnTo>
                    <a:pt x="3667" y="646"/>
                  </a:lnTo>
                  <a:lnTo>
                    <a:pt x="3633" y="610"/>
                  </a:lnTo>
                  <a:lnTo>
                    <a:pt x="3595" y="574"/>
                  </a:lnTo>
                  <a:lnTo>
                    <a:pt x="3557" y="538"/>
                  </a:lnTo>
                  <a:lnTo>
                    <a:pt x="3519" y="504"/>
                  </a:lnTo>
                  <a:lnTo>
                    <a:pt x="3481" y="471"/>
                  </a:lnTo>
                  <a:lnTo>
                    <a:pt x="3439" y="437"/>
                  </a:lnTo>
                  <a:lnTo>
                    <a:pt x="3399" y="407"/>
                  </a:lnTo>
                  <a:lnTo>
                    <a:pt x="3357" y="376"/>
                  </a:lnTo>
                  <a:lnTo>
                    <a:pt x="3315" y="348"/>
                  </a:lnTo>
                  <a:lnTo>
                    <a:pt x="3272" y="317"/>
                  </a:lnTo>
                  <a:lnTo>
                    <a:pt x="3228" y="293"/>
                  </a:lnTo>
                  <a:lnTo>
                    <a:pt x="3182" y="266"/>
                  </a:lnTo>
                  <a:lnTo>
                    <a:pt x="3139" y="241"/>
                  </a:lnTo>
                  <a:lnTo>
                    <a:pt x="3091" y="215"/>
                  </a:lnTo>
                  <a:lnTo>
                    <a:pt x="3045" y="194"/>
                  </a:lnTo>
                  <a:lnTo>
                    <a:pt x="3000" y="171"/>
                  </a:lnTo>
                  <a:lnTo>
                    <a:pt x="2952" y="152"/>
                  </a:lnTo>
                  <a:lnTo>
                    <a:pt x="2903" y="131"/>
                  </a:lnTo>
                  <a:lnTo>
                    <a:pt x="2853" y="112"/>
                  </a:lnTo>
                  <a:lnTo>
                    <a:pt x="2804" y="93"/>
                  </a:lnTo>
                  <a:lnTo>
                    <a:pt x="2756" y="80"/>
                  </a:lnTo>
                  <a:lnTo>
                    <a:pt x="2705" y="65"/>
                  </a:lnTo>
                  <a:lnTo>
                    <a:pt x="2654" y="49"/>
                  </a:lnTo>
                  <a:lnTo>
                    <a:pt x="2602" y="36"/>
                  </a:lnTo>
                  <a:lnTo>
                    <a:pt x="2551" y="27"/>
                  </a:lnTo>
                  <a:lnTo>
                    <a:pt x="2498" y="15"/>
                  </a:lnTo>
                  <a:lnTo>
                    <a:pt x="2447" y="8"/>
                  </a:lnTo>
                  <a:lnTo>
                    <a:pt x="2393" y="0"/>
                  </a:lnTo>
                  <a:lnTo>
                    <a:pt x="2340" y="0"/>
                  </a:lnTo>
                  <a:lnTo>
                    <a:pt x="2285" y="0"/>
                  </a:lnTo>
                  <a:lnTo>
                    <a:pt x="2232" y="0"/>
                  </a:lnTo>
                  <a:lnTo>
                    <a:pt x="2177" y="0"/>
                  </a:lnTo>
                  <a:lnTo>
                    <a:pt x="2123" y="0"/>
                  </a:lnTo>
                  <a:lnTo>
                    <a:pt x="2068" y="0"/>
                  </a:lnTo>
                  <a:lnTo>
                    <a:pt x="2011" y="0"/>
                  </a:lnTo>
                  <a:lnTo>
                    <a:pt x="1958" y="0"/>
                  </a:lnTo>
                  <a:lnTo>
                    <a:pt x="1905" y="0"/>
                  </a:lnTo>
                  <a:lnTo>
                    <a:pt x="1850" y="0"/>
                  </a:lnTo>
                  <a:lnTo>
                    <a:pt x="1796" y="8"/>
                  </a:lnTo>
                  <a:lnTo>
                    <a:pt x="1743" y="15"/>
                  </a:lnTo>
                  <a:lnTo>
                    <a:pt x="1692" y="27"/>
                  </a:lnTo>
                  <a:lnTo>
                    <a:pt x="1639" y="36"/>
                  </a:lnTo>
                  <a:lnTo>
                    <a:pt x="1587" y="49"/>
                  </a:lnTo>
                  <a:lnTo>
                    <a:pt x="1536" y="65"/>
                  </a:lnTo>
                  <a:lnTo>
                    <a:pt x="1487" y="80"/>
                  </a:lnTo>
                  <a:lnTo>
                    <a:pt x="1437" y="93"/>
                  </a:lnTo>
                  <a:lnTo>
                    <a:pt x="1388" y="112"/>
                  </a:lnTo>
                  <a:lnTo>
                    <a:pt x="1338" y="131"/>
                  </a:lnTo>
                  <a:lnTo>
                    <a:pt x="1291" y="152"/>
                  </a:lnTo>
                  <a:lnTo>
                    <a:pt x="1241" y="171"/>
                  </a:lnTo>
                  <a:lnTo>
                    <a:pt x="1196" y="194"/>
                  </a:lnTo>
                  <a:lnTo>
                    <a:pt x="1150" y="215"/>
                  </a:lnTo>
                  <a:lnTo>
                    <a:pt x="1104" y="241"/>
                  </a:lnTo>
                  <a:lnTo>
                    <a:pt x="1059" y="266"/>
                  </a:lnTo>
                  <a:lnTo>
                    <a:pt x="1013" y="293"/>
                  </a:lnTo>
                  <a:lnTo>
                    <a:pt x="970" y="317"/>
                  </a:lnTo>
                  <a:lnTo>
                    <a:pt x="930" y="348"/>
                  </a:lnTo>
                  <a:lnTo>
                    <a:pt x="884" y="376"/>
                  </a:lnTo>
                  <a:lnTo>
                    <a:pt x="844" y="407"/>
                  </a:lnTo>
                  <a:lnTo>
                    <a:pt x="804" y="437"/>
                  </a:lnTo>
                  <a:lnTo>
                    <a:pt x="764" y="471"/>
                  </a:lnTo>
                  <a:lnTo>
                    <a:pt x="722" y="504"/>
                  </a:lnTo>
                  <a:lnTo>
                    <a:pt x="684" y="538"/>
                  </a:lnTo>
                  <a:lnTo>
                    <a:pt x="648" y="574"/>
                  </a:lnTo>
                  <a:lnTo>
                    <a:pt x="612" y="610"/>
                  </a:lnTo>
                  <a:lnTo>
                    <a:pt x="576" y="646"/>
                  </a:lnTo>
                  <a:lnTo>
                    <a:pt x="540" y="683"/>
                  </a:lnTo>
                  <a:lnTo>
                    <a:pt x="506" y="721"/>
                  </a:lnTo>
                  <a:lnTo>
                    <a:pt x="473" y="762"/>
                  </a:lnTo>
                  <a:lnTo>
                    <a:pt x="441" y="802"/>
                  </a:lnTo>
                  <a:lnTo>
                    <a:pt x="411" y="842"/>
                  </a:lnTo>
                  <a:lnTo>
                    <a:pt x="378" y="884"/>
                  </a:lnTo>
                  <a:lnTo>
                    <a:pt x="352" y="928"/>
                  </a:lnTo>
                  <a:lnTo>
                    <a:pt x="321" y="968"/>
                  </a:lnTo>
                  <a:lnTo>
                    <a:pt x="293" y="1011"/>
                  </a:lnTo>
                  <a:lnTo>
                    <a:pt x="266" y="1057"/>
                  </a:lnTo>
                  <a:lnTo>
                    <a:pt x="243" y="1103"/>
                  </a:lnTo>
                  <a:lnTo>
                    <a:pt x="219" y="1148"/>
                  </a:lnTo>
                  <a:lnTo>
                    <a:pt x="196" y="1194"/>
                  </a:lnTo>
                  <a:lnTo>
                    <a:pt x="173" y="1241"/>
                  </a:lnTo>
                  <a:lnTo>
                    <a:pt x="154" y="1291"/>
                  </a:lnTo>
                  <a:lnTo>
                    <a:pt x="133" y="1336"/>
                  </a:lnTo>
                  <a:lnTo>
                    <a:pt x="116" y="1386"/>
                  </a:lnTo>
                  <a:lnTo>
                    <a:pt x="97" y="1435"/>
                  </a:lnTo>
                  <a:lnTo>
                    <a:pt x="82" y="1487"/>
                  </a:lnTo>
                  <a:lnTo>
                    <a:pt x="65" y="1536"/>
                  </a:lnTo>
                  <a:lnTo>
                    <a:pt x="51" y="1587"/>
                  </a:lnTo>
                  <a:lnTo>
                    <a:pt x="38" y="1639"/>
                  </a:lnTo>
                  <a:lnTo>
                    <a:pt x="29" y="1692"/>
                  </a:lnTo>
                  <a:lnTo>
                    <a:pt x="17" y="1743"/>
                  </a:lnTo>
                  <a:lnTo>
                    <a:pt x="10" y="1797"/>
                  </a:lnTo>
                  <a:lnTo>
                    <a:pt x="0" y="1850"/>
                  </a:lnTo>
                  <a:lnTo>
                    <a:pt x="0" y="1903"/>
                  </a:lnTo>
                  <a:lnTo>
                    <a:pt x="0" y="1956"/>
                  </a:lnTo>
                  <a:lnTo>
                    <a:pt x="0" y="2011"/>
                  </a:lnTo>
                  <a:lnTo>
                    <a:pt x="0" y="2067"/>
                  </a:lnTo>
                  <a:lnTo>
                    <a:pt x="0" y="2124"/>
                  </a:lnTo>
                  <a:lnTo>
                    <a:pt x="0" y="2177"/>
                  </a:lnTo>
                  <a:lnTo>
                    <a:pt x="0" y="2230"/>
                  </a:lnTo>
                  <a:lnTo>
                    <a:pt x="0" y="2285"/>
                  </a:lnTo>
                  <a:lnTo>
                    <a:pt x="0" y="2340"/>
                  </a:lnTo>
                  <a:lnTo>
                    <a:pt x="0" y="2394"/>
                  </a:lnTo>
                  <a:lnTo>
                    <a:pt x="10" y="2447"/>
                  </a:lnTo>
                  <a:lnTo>
                    <a:pt x="17" y="2500"/>
                  </a:lnTo>
                  <a:lnTo>
                    <a:pt x="29" y="2551"/>
                  </a:lnTo>
                  <a:lnTo>
                    <a:pt x="38" y="2603"/>
                  </a:lnTo>
                  <a:lnTo>
                    <a:pt x="51" y="2656"/>
                  </a:lnTo>
                  <a:lnTo>
                    <a:pt x="65" y="2705"/>
                  </a:lnTo>
                  <a:lnTo>
                    <a:pt x="82" y="2757"/>
                  </a:lnTo>
                  <a:lnTo>
                    <a:pt x="97" y="2804"/>
                  </a:lnTo>
                  <a:lnTo>
                    <a:pt x="116" y="2856"/>
                  </a:lnTo>
                  <a:lnTo>
                    <a:pt x="133" y="2903"/>
                  </a:lnTo>
                  <a:lnTo>
                    <a:pt x="154" y="2952"/>
                  </a:lnTo>
                  <a:lnTo>
                    <a:pt x="173" y="3000"/>
                  </a:lnTo>
                  <a:lnTo>
                    <a:pt x="196" y="3048"/>
                  </a:lnTo>
                  <a:lnTo>
                    <a:pt x="219" y="3093"/>
                  </a:lnTo>
                  <a:lnTo>
                    <a:pt x="243" y="3139"/>
                  </a:lnTo>
                  <a:lnTo>
                    <a:pt x="266" y="3184"/>
                  </a:lnTo>
                  <a:lnTo>
                    <a:pt x="293" y="3228"/>
                  </a:lnTo>
                  <a:lnTo>
                    <a:pt x="321" y="3274"/>
                  </a:lnTo>
                  <a:lnTo>
                    <a:pt x="352" y="3317"/>
                  </a:lnTo>
                  <a:lnTo>
                    <a:pt x="378" y="3357"/>
                  </a:lnTo>
                  <a:lnTo>
                    <a:pt x="411" y="3399"/>
                  </a:lnTo>
                  <a:lnTo>
                    <a:pt x="441" y="3441"/>
                  </a:lnTo>
                  <a:lnTo>
                    <a:pt x="473" y="3483"/>
                  </a:lnTo>
                  <a:lnTo>
                    <a:pt x="506" y="3519"/>
                  </a:lnTo>
                  <a:lnTo>
                    <a:pt x="540" y="3559"/>
                  </a:lnTo>
                  <a:lnTo>
                    <a:pt x="576" y="3597"/>
                  </a:lnTo>
                  <a:lnTo>
                    <a:pt x="612" y="3635"/>
                  </a:lnTo>
                  <a:lnTo>
                    <a:pt x="648" y="3667"/>
                  </a:lnTo>
                  <a:lnTo>
                    <a:pt x="684" y="3703"/>
                  </a:lnTo>
                  <a:lnTo>
                    <a:pt x="722" y="3736"/>
                  </a:lnTo>
                  <a:lnTo>
                    <a:pt x="764" y="3772"/>
                  </a:lnTo>
                  <a:lnTo>
                    <a:pt x="804" y="3802"/>
                  </a:lnTo>
                  <a:lnTo>
                    <a:pt x="844" y="3835"/>
                  </a:lnTo>
                  <a:lnTo>
                    <a:pt x="884" y="3865"/>
                  </a:lnTo>
                  <a:lnTo>
                    <a:pt x="930" y="3895"/>
                  </a:lnTo>
                  <a:lnTo>
                    <a:pt x="970" y="3922"/>
                  </a:lnTo>
                  <a:lnTo>
                    <a:pt x="1013" y="3951"/>
                  </a:lnTo>
                  <a:lnTo>
                    <a:pt x="1059" y="3975"/>
                  </a:lnTo>
                  <a:lnTo>
                    <a:pt x="1104" y="4002"/>
                  </a:lnTo>
                  <a:lnTo>
                    <a:pt x="1150" y="4025"/>
                  </a:lnTo>
                  <a:lnTo>
                    <a:pt x="1196" y="4048"/>
                  </a:lnTo>
                  <a:lnTo>
                    <a:pt x="1241" y="4070"/>
                  </a:lnTo>
                  <a:lnTo>
                    <a:pt x="1291" y="4091"/>
                  </a:lnTo>
                  <a:lnTo>
                    <a:pt x="1338" y="4110"/>
                  </a:lnTo>
                  <a:lnTo>
                    <a:pt x="1388" y="4129"/>
                  </a:lnTo>
                  <a:lnTo>
                    <a:pt x="1437" y="4146"/>
                  </a:lnTo>
                  <a:lnTo>
                    <a:pt x="1487" y="4163"/>
                  </a:lnTo>
                  <a:lnTo>
                    <a:pt x="1536" y="4177"/>
                  </a:lnTo>
                  <a:lnTo>
                    <a:pt x="1587" y="4192"/>
                  </a:lnTo>
                  <a:lnTo>
                    <a:pt x="1639" y="4203"/>
                  </a:lnTo>
                  <a:lnTo>
                    <a:pt x="1692" y="4219"/>
                  </a:lnTo>
                  <a:lnTo>
                    <a:pt x="1743" y="4226"/>
                  </a:lnTo>
                  <a:lnTo>
                    <a:pt x="1796" y="4236"/>
                  </a:lnTo>
                  <a:lnTo>
                    <a:pt x="1850" y="4241"/>
                  </a:lnTo>
                  <a:lnTo>
                    <a:pt x="1905" y="4249"/>
                  </a:lnTo>
                  <a:lnTo>
                    <a:pt x="1958" y="4253"/>
                  </a:lnTo>
                  <a:lnTo>
                    <a:pt x="2011" y="4257"/>
                  </a:lnTo>
                  <a:lnTo>
                    <a:pt x="2068" y="4260"/>
                  </a:lnTo>
                  <a:lnTo>
                    <a:pt x="2123" y="4262"/>
                  </a:lnTo>
                  <a:lnTo>
                    <a:pt x="2123" y="4262"/>
                  </a:lnTo>
                  <a:close/>
                </a:path>
              </a:pathLst>
            </a:custGeom>
            <a:solidFill>
              <a:srgbClr val="FF0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2057" name="Freeform 25"/>
            <p:cNvSpPr>
              <a:spLocks/>
            </p:cNvSpPr>
            <p:nvPr/>
          </p:nvSpPr>
          <p:spPr bwMode="auto">
            <a:xfrm>
              <a:off x="3401" y="3354"/>
              <a:ext cx="438" cy="465"/>
            </a:xfrm>
            <a:custGeom>
              <a:avLst/>
              <a:gdLst/>
              <a:ahLst/>
              <a:cxnLst>
                <a:cxn ang="0">
                  <a:pos x="1632" y="2962"/>
                </a:cxn>
                <a:cxn ang="0">
                  <a:pos x="1815" y="2929"/>
                </a:cxn>
                <a:cxn ang="0">
                  <a:pos x="1990" y="2878"/>
                </a:cxn>
                <a:cxn ang="0">
                  <a:pos x="2155" y="2804"/>
                </a:cxn>
                <a:cxn ang="0">
                  <a:pos x="2311" y="2716"/>
                </a:cxn>
                <a:cxn ang="0">
                  <a:pos x="2452" y="2604"/>
                </a:cxn>
                <a:cxn ang="0">
                  <a:pos x="2581" y="2481"/>
                </a:cxn>
                <a:cxn ang="0">
                  <a:pos x="2693" y="2342"/>
                </a:cxn>
                <a:cxn ang="0">
                  <a:pos x="2786" y="2190"/>
                </a:cxn>
                <a:cxn ang="0">
                  <a:pos x="2862" y="2026"/>
                </a:cxn>
                <a:cxn ang="0">
                  <a:pos x="2918" y="1853"/>
                </a:cxn>
                <a:cxn ang="0">
                  <a:pos x="2956" y="1671"/>
                </a:cxn>
                <a:cxn ang="0">
                  <a:pos x="2969" y="1484"/>
                </a:cxn>
                <a:cxn ang="0">
                  <a:pos x="2956" y="1292"/>
                </a:cxn>
                <a:cxn ang="0">
                  <a:pos x="2918" y="1110"/>
                </a:cxn>
                <a:cxn ang="0">
                  <a:pos x="2862" y="937"/>
                </a:cxn>
                <a:cxn ang="0">
                  <a:pos x="2786" y="773"/>
                </a:cxn>
                <a:cxn ang="0">
                  <a:pos x="2693" y="623"/>
                </a:cxn>
                <a:cxn ang="0">
                  <a:pos x="2581" y="482"/>
                </a:cxn>
                <a:cxn ang="0">
                  <a:pos x="2452" y="359"/>
                </a:cxn>
                <a:cxn ang="0">
                  <a:pos x="2311" y="252"/>
                </a:cxn>
                <a:cxn ang="0">
                  <a:pos x="2155" y="157"/>
                </a:cxn>
                <a:cxn ang="0">
                  <a:pos x="1990" y="87"/>
                </a:cxn>
                <a:cxn ang="0">
                  <a:pos x="1815" y="34"/>
                </a:cxn>
                <a:cxn ang="0">
                  <a:pos x="1632" y="5"/>
                </a:cxn>
                <a:cxn ang="0">
                  <a:pos x="1444" y="0"/>
                </a:cxn>
                <a:cxn ang="0">
                  <a:pos x="1254" y="13"/>
                </a:cxn>
                <a:cxn ang="0">
                  <a:pos x="1075" y="51"/>
                </a:cxn>
                <a:cxn ang="0">
                  <a:pos x="904" y="116"/>
                </a:cxn>
                <a:cxn ang="0">
                  <a:pos x="743" y="193"/>
                </a:cxn>
                <a:cxn ang="0">
                  <a:pos x="595" y="290"/>
                </a:cxn>
                <a:cxn ang="0">
                  <a:pos x="458" y="406"/>
                </a:cxn>
                <a:cxn ang="0">
                  <a:pos x="336" y="538"/>
                </a:cxn>
                <a:cxn ang="0">
                  <a:pos x="231" y="682"/>
                </a:cxn>
                <a:cxn ang="0">
                  <a:pos x="144" y="838"/>
                </a:cxn>
                <a:cxn ang="0">
                  <a:pos x="76" y="1005"/>
                </a:cxn>
                <a:cxn ang="0">
                  <a:pos x="28" y="1182"/>
                </a:cxn>
                <a:cxn ang="0">
                  <a:pos x="1" y="1368"/>
                </a:cxn>
                <a:cxn ang="0">
                  <a:pos x="0" y="1559"/>
                </a:cxn>
                <a:cxn ang="0">
                  <a:pos x="19" y="1743"/>
                </a:cxn>
                <a:cxn ang="0">
                  <a:pos x="64" y="1924"/>
                </a:cxn>
                <a:cxn ang="0">
                  <a:pos x="129" y="2093"/>
                </a:cxn>
                <a:cxn ang="0">
                  <a:pos x="211" y="2252"/>
                </a:cxn>
                <a:cxn ang="0">
                  <a:pos x="313" y="2397"/>
                </a:cxn>
                <a:cxn ang="0">
                  <a:pos x="433" y="2534"/>
                </a:cxn>
                <a:cxn ang="0">
                  <a:pos x="566" y="2650"/>
                </a:cxn>
                <a:cxn ang="0">
                  <a:pos x="712" y="2752"/>
                </a:cxn>
                <a:cxn ang="0">
                  <a:pos x="870" y="2836"/>
                </a:cxn>
                <a:cxn ang="0">
                  <a:pos x="1039" y="2903"/>
                </a:cxn>
                <a:cxn ang="0">
                  <a:pos x="1218" y="2944"/>
                </a:cxn>
                <a:cxn ang="0">
                  <a:pos x="1406" y="2967"/>
                </a:cxn>
              </a:cxnLst>
              <a:rect l="0" t="0" r="r" b="b"/>
              <a:pathLst>
                <a:path w="2969" h="2969">
                  <a:moveTo>
                    <a:pt x="1482" y="2969"/>
                  </a:moveTo>
                  <a:lnTo>
                    <a:pt x="1520" y="2969"/>
                  </a:lnTo>
                  <a:lnTo>
                    <a:pt x="1556" y="2967"/>
                  </a:lnTo>
                  <a:lnTo>
                    <a:pt x="1594" y="2963"/>
                  </a:lnTo>
                  <a:lnTo>
                    <a:pt x="1632" y="2962"/>
                  </a:lnTo>
                  <a:lnTo>
                    <a:pt x="1669" y="2956"/>
                  </a:lnTo>
                  <a:lnTo>
                    <a:pt x="1707" y="2952"/>
                  </a:lnTo>
                  <a:lnTo>
                    <a:pt x="1743" y="2944"/>
                  </a:lnTo>
                  <a:lnTo>
                    <a:pt x="1781" y="2939"/>
                  </a:lnTo>
                  <a:lnTo>
                    <a:pt x="1815" y="2929"/>
                  </a:lnTo>
                  <a:lnTo>
                    <a:pt x="1853" y="2920"/>
                  </a:lnTo>
                  <a:lnTo>
                    <a:pt x="1887" y="2910"/>
                  </a:lnTo>
                  <a:lnTo>
                    <a:pt x="1921" y="2903"/>
                  </a:lnTo>
                  <a:lnTo>
                    <a:pt x="1956" y="2889"/>
                  </a:lnTo>
                  <a:lnTo>
                    <a:pt x="1990" y="2878"/>
                  </a:lnTo>
                  <a:lnTo>
                    <a:pt x="2024" y="2865"/>
                  </a:lnTo>
                  <a:lnTo>
                    <a:pt x="2060" y="2851"/>
                  </a:lnTo>
                  <a:lnTo>
                    <a:pt x="2091" y="2836"/>
                  </a:lnTo>
                  <a:lnTo>
                    <a:pt x="2125" y="2821"/>
                  </a:lnTo>
                  <a:lnTo>
                    <a:pt x="2155" y="2804"/>
                  </a:lnTo>
                  <a:lnTo>
                    <a:pt x="2189" y="2789"/>
                  </a:lnTo>
                  <a:lnTo>
                    <a:pt x="2220" y="2770"/>
                  </a:lnTo>
                  <a:lnTo>
                    <a:pt x="2252" y="2752"/>
                  </a:lnTo>
                  <a:lnTo>
                    <a:pt x="2283" y="2733"/>
                  </a:lnTo>
                  <a:lnTo>
                    <a:pt x="2311" y="2716"/>
                  </a:lnTo>
                  <a:lnTo>
                    <a:pt x="2342" y="2693"/>
                  </a:lnTo>
                  <a:lnTo>
                    <a:pt x="2370" y="2673"/>
                  </a:lnTo>
                  <a:lnTo>
                    <a:pt x="2397" y="2650"/>
                  </a:lnTo>
                  <a:lnTo>
                    <a:pt x="2425" y="2629"/>
                  </a:lnTo>
                  <a:lnTo>
                    <a:pt x="2452" y="2604"/>
                  </a:lnTo>
                  <a:lnTo>
                    <a:pt x="2480" y="2581"/>
                  </a:lnTo>
                  <a:lnTo>
                    <a:pt x="2505" y="2559"/>
                  </a:lnTo>
                  <a:lnTo>
                    <a:pt x="2534" y="2534"/>
                  </a:lnTo>
                  <a:lnTo>
                    <a:pt x="2556" y="2507"/>
                  </a:lnTo>
                  <a:lnTo>
                    <a:pt x="2581" y="2481"/>
                  </a:lnTo>
                  <a:lnTo>
                    <a:pt x="2604" y="2454"/>
                  </a:lnTo>
                  <a:lnTo>
                    <a:pt x="2629" y="2425"/>
                  </a:lnTo>
                  <a:lnTo>
                    <a:pt x="2649" y="2397"/>
                  </a:lnTo>
                  <a:lnTo>
                    <a:pt x="2672" y="2370"/>
                  </a:lnTo>
                  <a:lnTo>
                    <a:pt x="2693" y="2342"/>
                  </a:lnTo>
                  <a:lnTo>
                    <a:pt x="2714" y="2313"/>
                  </a:lnTo>
                  <a:lnTo>
                    <a:pt x="2733" y="2283"/>
                  </a:lnTo>
                  <a:lnTo>
                    <a:pt x="2750" y="2252"/>
                  </a:lnTo>
                  <a:lnTo>
                    <a:pt x="2769" y="2220"/>
                  </a:lnTo>
                  <a:lnTo>
                    <a:pt x="2786" y="2190"/>
                  </a:lnTo>
                  <a:lnTo>
                    <a:pt x="2802" y="2157"/>
                  </a:lnTo>
                  <a:lnTo>
                    <a:pt x="2819" y="2125"/>
                  </a:lnTo>
                  <a:lnTo>
                    <a:pt x="2834" y="2093"/>
                  </a:lnTo>
                  <a:lnTo>
                    <a:pt x="2851" y="2060"/>
                  </a:lnTo>
                  <a:lnTo>
                    <a:pt x="2862" y="2026"/>
                  </a:lnTo>
                  <a:lnTo>
                    <a:pt x="2876" y="1992"/>
                  </a:lnTo>
                  <a:lnTo>
                    <a:pt x="2889" y="1958"/>
                  </a:lnTo>
                  <a:lnTo>
                    <a:pt x="2900" y="1924"/>
                  </a:lnTo>
                  <a:lnTo>
                    <a:pt x="2910" y="1887"/>
                  </a:lnTo>
                  <a:lnTo>
                    <a:pt x="2918" y="1853"/>
                  </a:lnTo>
                  <a:lnTo>
                    <a:pt x="2927" y="1815"/>
                  </a:lnTo>
                  <a:lnTo>
                    <a:pt x="2937" y="1781"/>
                  </a:lnTo>
                  <a:lnTo>
                    <a:pt x="2942" y="1743"/>
                  </a:lnTo>
                  <a:lnTo>
                    <a:pt x="2950" y="1707"/>
                  </a:lnTo>
                  <a:lnTo>
                    <a:pt x="2956" y="1671"/>
                  </a:lnTo>
                  <a:lnTo>
                    <a:pt x="2959" y="1635"/>
                  </a:lnTo>
                  <a:lnTo>
                    <a:pt x="2963" y="1597"/>
                  </a:lnTo>
                  <a:lnTo>
                    <a:pt x="2965" y="1559"/>
                  </a:lnTo>
                  <a:lnTo>
                    <a:pt x="2967" y="1520"/>
                  </a:lnTo>
                  <a:lnTo>
                    <a:pt x="2969" y="1484"/>
                  </a:lnTo>
                  <a:lnTo>
                    <a:pt x="2967" y="1444"/>
                  </a:lnTo>
                  <a:lnTo>
                    <a:pt x="2965" y="1406"/>
                  </a:lnTo>
                  <a:lnTo>
                    <a:pt x="2963" y="1368"/>
                  </a:lnTo>
                  <a:lnTo>
                    <a:pt x="2959" y="1332"/>
                  </a:lnTo>
                  <a:lnTo>
                    <a:pt x="2956" y="1292"/>
                  </a:lnTo>
                  <a:lnTo>
                    <a:pt x="2950" y="1256"/>
                  </a:lnTo>
                  <a:lnTo>
                    <a:pt x="2942" y="1220"/>
                  </a:lnTo>
                  <a:lnTo>
                    <a:pt x="2937" y="1182"/>
                  </a:lnTo>
                  <a:lnTo>
                    <a:pt x="2927" y="1146"/>
                  </a:lnTo>
                  <a:lnTo>
                    <a:pt x="2918" y="1110"/>
                  </a:lnTo>
                  <a:lnTo>
                    <a:pt x="2910" y="1076"/>
                  </a:lnTo>
                  <a:lnTo>
                    <a:pt x="2900" y="1041"/>
                  </a:lnTo>
                  <a:lnTo>
                    <a:pt x="2889" y="1005"/>
                  </a:lnTo>
                  <a:lnTo>
                    <a:pt x="2876" y="973"/>
                  </a:lnTo>
                  <a:lnTo>
                    <a:pt x="2862" y="937"/>
                  </a:lnTo>
                  <a:lnTo>
                    <a:pt x="2851" y="906"/>
                  </a:lnTo>
                  <a:lnTo>
                    <a:pt x="2834" y="870"/>
                  </a:lnTo>
                  <a:lnTo>
                    <a:pt x="2819" y="838"/>
                  </a:lnTo>
                  <a:lnTo>
                    <a:pt x="2802" y="806"/>
                  </a:lnTo>
                  <a:lnTo>
                    <a:pt x="2786" y="773"/>
                  </a:lnTo>
                  <a:lnTo>
                    <a:pt x="2769" y="743"/>
                  </a:lnTo>
                  <a:lnTo>
                    <a:pt x="2750" y="712"/>
                  </a:lnTo>
                  <a:lnTo>
                    <a:pt x="2733" y="682"/>
                  </a:lnTo>
                  <a:lnTo>
                    <a:pt x="2714" y="654"/>
                  </a:lnTo>
                  <a:lnTo>
                    <a:pt x="2693" y="623"/>
                  </a:lnTo>
                  <a:lnTo>
                    <a:pt x="2672" y="595"/>
                  </a:lnTo>
                  <a:lnTo>
                    <a:pt x="2649" y="564"/>
                  </a:lnTo>
                  <a:lnTo>
                    <a:pt x="2629" y="538"/>
                  </a:lnTo>
                  <a:lnTo>
                    <a:pt x="2604" y="511"/>
                  </a:lnTo>
                  <a:lnTo>
                    <a:pt x="2581" y="482"/>
                  </a:lnTo>
                  <a:lnTo>
                    <a:pt x="2556" y="458"/>
                  </a:lnTo>
                  <a:lnTo>
                    <a:pt x="2534" y="433"/>
                  </a:lnTo>
                  <a:lnTo>
                    <a:pt x="2505" y="406"/>
                  </a:lnTo>
                  <a:lnTo>
                    <a:pt x="2480" y="382"/>
                  </a:lnTo>
                  <a:lnTo>
                    <a:pt x="2452" y="359"/>
                  </a:lnTo>
                  <a:lnTo>
                    <a:pt x="2425" y="336"/>
                  </a:lnTo>
                  <a:lnTo>
                    <a:pt x="2397" y="313"/>
                  </a:lnTo>
                  <a:lnTo>
                    <a:pt x="2370" y="290"/>
                  </a:lnTo>
                  <a:lnTo>
                    <a:pt x="2342" y="270"/>
                  </a:lnTo>
                  <a:lnTo>
                    <a:pt x="2311" y="252"/>
                  </a:lnTo>
                  <a:lnTo>
                    <a:pt x="2283" y="230"/>
                  </a:lnTo>
                  <a:lnTo>
                    <a:pt x="2252" y="211"/>
                  </a:lnTo>
                  <a:lnTo>
                    <a:pt x="2220" y="193"/>
                  </a:lnTo>
                  <a:lnTo>
                    <a:pt x="2189" y="176"/>
                  </a:lnTo>
                  <a:lnTo>
                    <a:pt x="2155" y="157"/>
                  </a:lnTo>
                  <a:lnTo>
                    <a:pt x="2125" y="142"/>
                  </a:lnTo>
                  <a:lnTo>
                    <a:pt x="2091" y="129"/>
                  </a:lnTo>
                  <a:lnTo>
                    <a:pt x="2060" y="116"/>
                  </a:lnTo>
                  <a:lnTo>
                    <a:pt x="2024" y="100"/>
                  </a:lnTo>
                  <a:lnTo>
                    <a:pt x="1990" y="87"/>
                  </a:lnTo>
                  <a:lnTo>
                    <a:pt x="1956" y="74"/>
                  </a:lnTo>
                  <a:lnTo>
                    <a:pt x="1921" y="64"/>
                  </a:lnTo>
                  <a:lnTo>
                    <a:pt x="1887" y="51"/>
                  </a:lnTo>
                  <a:lnTo>
                    <a:pt x="1853" y="43"/>
                  </a:lnTo>
                  <a:lnTo>
                    <a:pt x="1815" y="34"/>
                  </a:lnTo>
                  <a:lnTo>
                    <a:pt x="1781" y="28"/>
                  </a:lnTo>
                  <a:lnTo>
                    <a:pt x="1743" y="19"/>
                  </a:lnTo>
                  <a:lnTo>
                    <a:pt x="1707" y="13"/>
                  </a:lnTo>
                  <a:lnTo>
                    <a:pt x="1669" y="7"/>
                  </a:lnTo>
                  <a:lnTo>
                    <a:pt x="1632" y="5"/>
                  </a:lnTo>
                  <a:lnTo>
                    <a:pt x="1594" y="0"/>
                  </a:lnTo>
                  <a:lnTo>
                    <a:pt x="1556" y="0"/>
                  </a:lnTo>
                  <a:lnTo>
                    <a:pt x="1520" y="0"/>
                  </a:lnTo>
                  <a:lnTo>
                    <a:pt x="1482" y="0"/>
                  </a:lnTo>
                  <a:lnTo>
                    <a:pt x="1444" y="0"/>
                  </a:lnTo>
                  <a:lnTo>
                    <a:pt x="1406" y="0"/>
                  </a:lnTo>
                  <a:lnTo>
                    <a:pt x="1366" y="0"/>
                  </a:lnTo>
                  <a:lnTo>
                    <a:pt x="1330" y="5"/>
                  </a:lnTo>
                  <a:lnTo>
                    <a:pt x="1290" y="7"/>
                  </a:lnTo>
                  <a:lnTo>
                    <a:pt x="1254" y="13"/>
                  </a:lnTo>
                  <a:lnTo>
                    <a:pt x="1218" y="19"/>
                  </a:lnTo>
                  <a:lnTo>
                    <a:pt x="1182" y="28"/>
                  </a:lnTo>
                  <a:lnTo>
                    <a:pt x="1146" y="34"/>
                  </a:lnTo>
                  <a:lnTo>
                    <a:pt x="1110" y="43"/>
                  </a:lnTo>
                  <a:lnTo>
                    <a:pt x="1075" y="51"/>
                  </a:lnTo>
                  <a:lnTo>
                    <a:pt x="1039" y="64"/>
                  </a:lnTo>
                  <a:lnTo>
                    <a:pt x="1005" y="74"/>
                  </a:lnTo>
                  <a:lnTo>
                    <a:pt x="971" y="87"/>
                  </a:lnTo>
                  <a:lnTo>
                    <a:pt x="937" y="100"/>
                  </a:lnTo>
                  <a:lnTo>
                    <a:pt x="904" y="116"/>
                  </a:lnTo>
                  <a:lnTo>
                    <a:pt x="870" y="129"/>
                  </a:lnTo>
                  <a:lnTo>
                    <a:pt x="838" y="142"/>
                  </a:lnTo>
                  <a:lnTo>
                    <a:pt x="806" y="157"/>
                  </a:lnTo>
                  <a:lnTo>
                    <a:pt x="773" y="176"/>
                  </a:lnTo>
                  <a:lnTo>
                    <a:pt x="743" y="193"/>
                  </a:lnTo>
                  <a:lnTo>
                    <a:pt x="712" y="211"/>
                  </a:lnTo>
                  <a:lnTo>
                    <a:pt x="682" y="230"/>
                  </a:lnTo>
                  <a:lnTo>
                    <a:pt x="653" y="252"/>
                  </a:lnTo>
                  <a:lnTo>
                    <a:pt x="623" y="270"/>
                  </a:lnTo>
                  <a:lnTo>
                    <a:pt x="595" y="290"/>
                  </a:lnTo>
                  <a:lnTo>
                    <a:pt x="566" y="313"/>
                  </a:lnTo>
                  <a:lnTo>
                    <a:pt x="537" y="336"/>
                  </a:lnTo>
                  <a:lnTo>
                    <a:pt x="511" y="359"/>
                  </a:lnTo>
                  <a:lnTo>
                    <a:pt x="484" y="382"/>
                  </a:lnTo>
                  <a:lnTo>
                    <a:pt x="458" y="406"/>
                  </a:lnTo>
                  <a:lnTo>
                    <a:pt x="433" y="433"/>
                  </a:lnTo>
                  <a:lnTo>
                    <a:pt x="406" y="458"/>
                  </a:lnTo>
                  <a:lnTo>
                    <a:pt x="382" y="482"/>
                  </a:lnTo>
                  <a:lnTo>
                    <a:pt x="359" y="511"/>
                  </a:lnTo>
                  <a:lnTo>
                    <a:pt x="336" y="538"/>
                  </a:lnTo>
                  <a:lnTo>
                    <a:pt x="313" y="564"/>
                  </a:lnTo>
                  <a:lnTo>
                    <a:pt x="292" y="595"/>
                  </a:lnTo>
                  <a:lnTo>
                    <a:pt x="269" y="623"/>
                  </a:lnTo>
                  <a:lnTo>
                    <a:pt x="252" y="654"/>
                  </a:lnTo>
                  <a:lnTo>
                    <a:pt x="231" y="682"/>
                  </a:lnTo>
                  <a:lnTo>
                    <a:pt x="211" y="712"/>
                  </a:lnTo>
                  <a:lnTo>
                    <a:pt x="193" y="743"/>
                  </a:lnTo>
                  <a:lnTo>
                    <a:pt x="176" y="773"/>
                  </a:lnTo>
                  <a:lnTo>
                    <a:pt x="157" y="806"/>
                  </a:lnTo>
                  <a:lnTo>
                    <a:pt x="144" y="838"/>
                  </a:lnTo>
                  <a:lnTo>
                    <a:pt x="129" y="870"/>
                  </a:lnTo>
                  <a:lnTo>
                    <a:pt x="115" y="906"/>
                  </a:lnTo>
                  <a:lnTo>
                    <a:pt x="100" y="937"/>
                  </a:lnTo>
                  <a:lnTo>
                    <a:pt x="87" y="973"/>
                  </a:lnTo>
                  <a:lnTo>
                    <a:pt x="76" y="1005"/>
                  </a:lnTo>
                  <a:lnTo>
                    <a:pt x="64" y="1041"/>
                  </a:lnTo>
                  <a:lnTo>
                    <a:pt x="53" y="1076"/>
                  </a:lnTo>
                  <a:lnTo>
                    <a:pt x="43" y="1110"/>
                  </a:lnTo>
                  <a:lnTo>
                    <a:pt x="34" y="1146"/>
                  </a:lnTo>
                  <a:lnTo>
                    <a:pt x="28" y="1182"/>
                  </a:lnTo>
                  <a:lnTo>
                    <a:pt x="19" y="1220"/>
                  </a:lnTo>
                  <a:lnTo>
                    <a:pt x="15" y="1256"/>
                  </a:lnTo>
                  <a:lnTo>
                    <a:pt x="9" y="1292"/>
                  </a:lnTo>
                  <a:lnTo>
                    <a:pt x="5" y="1332"/>
                  </a:lnTo>
                  <a:lnTo>
                    <a:pt x="1" y="1368"/>
                  </a:lnTo>
                  <a:lnTo>
                    <a:pt x="0" y="1406"/>
                  </a:lnTo>
                  <a:lnTo>
                    <a:pt x="0" y="1444"/>
                  </a:lnTo>
                  <a:lnTo>
                    <a:pt x="0" y="1484"/>
                  </a:lnTo>
                  <a:lnTo>
                    <a:pt x="0" y="1520"/>
                  </a:lnTo>
                  <a:lnTo>
                    <a:pt x="0" y="1559"/>
                  </a:lnTo>
                  <a:lnTo>
                    <a:pt x="1" y="1597"/>
                  </a:lnTo>
                  <a:lnTo>
                    <a:pt x="5" y="1635"/>
                  </a:lnTo>
                  <a:lnTo>
                    <a:pt x="9" y="1671"/>
                  </a:lnTo>
                  <a:lnTo>
                    <a:pt x="15" y="1707"/>
                  </a:lnTo>
                  <a:lnTo>
                    <a:pt x="19" y="1743"/>
                  </a:lnTo>
                  <a:lnTo>
                    <a:pt x="28" y="1781"/>
                  </a:lnTo>
                  <a:lnTo>
                    <a:pt x="34" y="1815"/>
                  </a:lnTo>
                  <a:lnTo>
                    <a:pt x="43" y="1853"/>
                  </a:lnTo>
                  <a:lnTo>
                    <a:pt x="53" y="1887"/>
                  </a:lnTo>
                  <a:lnTo>
                    <a:pt x="64" y="1924"/>
                  </a:lnTo>
                  <a:lnTo>
                    <a:pt x="76" y="1958"/>
                  </a:lnTo>
                  <a:lnTo>
                    <a:pt x="87" y="1992"/>
                  </a:lnTo>
                  <a:lnTo>
                    <a:pt x="100" y="2026"/>
                  </a:lnTo>
                  <a:lnTo>
                    <a:pt x="115" y="2060"/>
                  </a:lnTo>
                  <a:lnTo>
                    <a:pt x="129" y="2093"/>
                  </a:lnTo>
                  <a:lnTo>
                    <a:pt x="144" y="2125"/>
                  </a:lnTo>
                  <a:lnTo>
                    <a:pt x="157" y="2157"/>
                  </a:lnTo>
                  <a:lnTo>
                    <a:pt x="176" y="2190"/>
                  </a:lnTo>
                  <a:lnTo>
                    <a:pt x="193" y="2220"/>
                  </a:lnTo>
                  <a:lnTo>
                    <a:pt x="211" y="2252"/>
                  </a:lnTo>
                  <a:lnTo>
                    <a:pt x="231" y="2283"/>
                  </a:lnTo>
                  <a:lnTo>
                    <a:pt x="252" y="2313"/>
                  </a:lnTo>
                  <a:lnTo>
                    <a:pt x="269" y="2342"/>
                  </a:lnTo>
                  <a:lnTo>
                    <a:pt x="292" y="2370"/>
                  </a:lnTo>
                  <a:lnTo>
                    <a:pt x="313" y="2397"/>
                  </a:lnTo>
                  <a:lnTo>
                    <a:pt x="336" y="2425"/>
                  </a:lnTo>
                  <a:lnTo>
                    <a:pt x="359" y="2454"/>
                  </a:lnTo>
                  <a:lnTo>
                    <a:pt x="382" y="2481"/>
                  </a:lnTo>
                  <a:lnTo>
                    <a:pt x="406" y="2507"/>
                  </a:lnTo>
                  <a:lnTo>
                    <a:pt x="433" y="2534"/>
                  </a:lnTo>
                  <a:lnTo>
                    <a:pt x="458" y="2559"/>
                  </a:lnTo>
                  <a:lnTo>
                    <a:pt x="484" y="2581"/>
                  </a:lnTo>
                  <a:lnTo>
                    <a:pt x="511" y="2604"/>
                  </a:lnTo>
                  <a:lnTo>
                    <a:pt x="537" y="2629"/>
                  </a:lnTo>
                  <a:lnTo>
                    <a:pt x="566" y="2650"/>
                  </a:lnTo>
                  <a:lnTo>
                    <a:pt x="595" y="2673"/>
                  </a:lnTo>
                  <a:lnTo>
                    <a:pt x="623" y="2693"/>
                  </a:lnTo>
                  <a:lnTo>
                    <a:pt x="653" y="2716"/>
                  </a:lnTo>
                  <a:lnTo>
                    <a:pt x="682" y="2733"/>
                  </a:lnTo>
                  <a:lnTo>
                    <a:pt x="712" y="2752"/>
                  </a:lnTo>
                  <a:lnTo>
                    <a:pt x="743" y="2770"/>
                  </a:lnTo>
                  <a:lnTo>
                    <a:pt x="773" y="2789"/>
                  </a:lnTo>
                  <a:lnTo>
                    <a:pt x="806" y="2804"/>
                  </a:lnTo>
                  <a:lnTo>
                    <a:pt x="838" y="2821"/>
                  </a:lnTo>
                  <a:lnTo>
                    <a:pt x="870" y="2836"/>
                  </a:lnTo>
                  <a:lnTo>
                    <a:pt x="904" y="2851"/>
                  </a:lnTo>
                  <a:lnTo>
                    <a:pt x="937" y="2865"/>
                  </a:lnTo>
                  <a:lnTo>
                    <a:pt x="971" y="2878"/>
                  </a:lnTo>
                  <a:lnTo>
                    <a:pt x="1005" y="2889"/>
                  </a:lnTo>
                  <a:lnTo>
                    <a:pt x="1039" y="2903"/>
                  </a:lnTo>
                  <a:lnTo>
                    <a:pt x="1075" y="2910"/>
                  </a:lnTo>
                  <a:lnTo>
                    <a:pt x="1110" y="2920"/>
                  </a:lnTo>
                  <a:lnTo>
                    <a:pt x="1146" y="2929"/>
                  </a:lnTo>
                  <a:lnTo>
                    <a:pt x="1182" y="2939"/>
                  </a:lnTo>
                  <a:lnTo>
                    <a:pt x="1218" y="2944"/>
                  </a:lnTo>
                  <a:lnTo>
                    <a:pt x="1254" y="2952"/>
                  </a:lnTo>
                  <a:lnTo>
                    <a:pt x="1290" y="2956"/>
                  </a:lnTo>
                  <a:lnTo>
                    <a:pt x="1330" y="2962"/>
                  </a:lnTo>
                  <a:lnTo>
                    <a:pt x="1366" y="2963"/>
                  </a:lnTo>
                  <a:lnTo>
                    <a:pt x="1406" y="2967"/>
                  </a:lnTo>
                  <a:lnTo>
                    <a:pt x="1444" y="2969"/>
                  </a:lnTo>
                  <a:lnTo>
                    <a:pt x="1482" y="2969"/>
                  </a:lnTo>
                  <a:lnTo>
                    <a:pt x="1482" y="296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2058" name="Freeform 26"/>
            <p:cNvSpPr>
              <a:spLocks/>
            </p:cNvSpPr>
            <p:nvPr/>
          </p:nvSpPr>
          <p:spPr bwMode="auto">
            <a:xfrm>
              <a:off x="3462" y="3547"/>
              <a:ext cx="306" cy="64"/>
            </a:xfrm>
            <a:custGeom>
              <a:avLst/>
              <a:gdLst/>
              <a:ahLst/>
              <a:cxnLst>
                <a:cxn ang="0">
                  <a:pos x="1872" y="407"/>
                </a:cxn>
                <a:cxn ang="0">
                  <a:pos x="1903" y="403"/>
                </a:cxn>
                <a:cxn ang="0">
                  <a:pos x="1931" y="396"/>
                </a:cxn>
                <a:cxn ang="0">
                  <a:pos x="1958" y="381"/>
                </a:cxn>
                <a:cxn ang="0">
                  <a:pos x="1982" y="367"/>
                </a:cxn>
                <a:cxn ang="0">
                  <a:pos x="2005" y="348"/>
                </a:cxn>
                <a:cxn ang="0">
                  <a:pos x="2024" y="326"/>
                </a:cxn>
                <a:cxn ang="0">
                  <a:pos x="2039" y="301"/>
                </a:cxn>
                <a:cxn ang="0">
                  <a:pos x="2053" y="272"/>
                </a:cxn>
                <a:cxn ang="0">
                  <a:pos x="2062" y="246"/>
                </a:cxn>
                <a:cxn ang="0">
                  <a:pos x="2064" y="215"/>
                </a:cxn>
                <a:cxn ang="0">
                  <a:pos x="2064" y="183"/>
                </a:cxn>
                <a:cxn ang="0">
                  <a:pos x="2058" y="153"/>
                </a:cxn>
                <a:cxn ang="0">
                  <a:pos x="2049" y="124"/>
                </a:cxn>
                <a:cxn ang="0">
                  <a:pos x="2034" y="97"/>
                </a:cxn>
                <a:cxn ang="0">
                  <a:pos x="2019" y="75"/>
                </a:cxn>
                <a:cxn ang="0">
                  <a:pos x="1998" y="54"/>
                </a:cxn>
                <a:cxn ang="0">
                  <a:pos x="1975" y="35"/>
                </a:cxn>
                <a:cxn ang="0">
                  <a:pos x="1948" y="19"/>
                </a:cxn>
                <a:cxn ang="0">
                  <a:pos x="1922" y="8"/>
                </a:cxn>
                <a:cxn ang="0">
                  <a:pos x="1893" y="0"/>
                </a:cxn>
                <a:cxn ang="0">
                  <a:pos x="1865" y="0"/>
                </a:cxn>
                <a:cxn ang="0">
                  <a:pos x="182" y="0"/>
                </a:cxn>
                <a:cxn ang="0">
                  <a:pos x="152" y="6"/>
                </a:cxn>
                <a:cxn ang="0">
                  <a:pos x="125" y="16"/>
                </a:cxn>
                <a:cxn ang="0">
                  <a:pos x="97" y="29"/>
                </a:cxn>
                <a:cxn ang="0">
                  <a:pos x="74" y="46"/>
                </a:cxn>
                <a:cxn ang="0">
                  <a:pos x="51" y="67"/>
                </a:cxn>
                <a:cxn ang="0">
                  <a:pos x="34" y="90"/>
                </a:cxn>
                <a:cxn ang="0">
                  <a:pos x="19" y="114"/>
                </a:cxn>
                <a:cxn ang="0">
                  <a:pos x="7" y="143"/>
                </a:cxn>
                <a:cxn ang="0">
                  <a:pos x="0" y="173"/>
                </a:cxn>
                <a:cxn ang="0">
                  <a:pos x="0" y="206"/>
                </a:cxn>
                <a:cxn ang="0">
                  <a:pos x="0" y="234"/>
                </a:cxn>
                <a:cxn ang="0">
                  <a:pos x="7" y="263"/>
                </a:cxn>
                <a:cxn ang="0">
                  <a:pos x="19" y="291"/>
                </a:cxn>
                <a:cxn ang="0">
                  <a:pos x="34" y="318"/>
                </a:cxn>
                <a:cxn ang="0">
                  <a:pos x="51" y="341"/>
                </a:cxn>
                <a:cxn ang="0">
                  <a:pos x="74" y="360"/>
                </a:cxn>
                <a:cxn ang="0">
                  <a:pos x="97" y="377"/>
                </a:cxn>
                <a:cxn ang="0">
                  <a:pos x="125" y="392"/>
                </a:cxn>
                <a:cxn ang="0">
                  <a:pos x="152" y="402"/>
                </a:cxn>
                <a:cxn ang="0">
                  <a:pos x="182" y="407"/>
                </a:cxn>
                <a:cxn ang="0">
                  <a:pos x="205" y="409"/>
                </a:cxn>
              </a:cxnLst>
              <a:rect l="0" t="0" r="r" b="b"/>
              <a:pathLst>
                <a:path w="2066" h="409">
                  <a:moveTo>
                    <a:pt x="205" y="409"/>
                  </a:moveTo>
                  <a:lnTo>
                    <a:pt x="1865" y="409"/>
                  </a:lnTo>
                  <a:lnTo>
                    <a:pt x="1872" y="407"/>
                  </a:lnTo>
                  <a:lnTo>
                    <a:pt x="1884" y="407"/>
                  </a:lnTo>
                  <a:lnTo>
                    <a:pt x="1893" y="405"/>
                  </a:lnTo>
                  <a:lnTo>
                    <a:pt x="1903" y="403"/>
                  </a:lnTo>
                  <a:lnTo>
                    <a:pt x="1912" y="402"/>
                  </a:lnTo>
                  <a:lnTo>
                    <a:pt x="1922" y="398"/>
                  </a:lnTo>
                  <a:lnTo>
                    <a:pt x="1931" y="396"/>
                  </a:lnTo>
                  <a:lnTo>
                    <a:pt x="1941" y="392"/>
                  </a:lnTo>
                  <a:lnTo>
                    <a:pt x="1948" y="386"/>
                  </a:lnTo>
                  <a:lnTo>
                    <a:pt x="1958" y="381"/>
                  </a:lnTo>
                  <a:lnTo>
                    <a:pt x="1967" y="377"/>
                  </a:lnTo>
                  <a:lnTo>
                    <a:pt x="1975" y="373"/>
                  </a:lnTo>
                  <a:lnTo>
                    <a:pt x="1982" y="367"/>
                  </a:lnTo>
                  <a:lnTo>
                    <a:pt x="1990" y="360"/>
                  </a:lnTo>
                  <a:lnTo>
                    <a:pt x="1998" y="354"/>
                  </a:lnTo>
                  <a:lnTo>
                    <a:pt x="2005" y="348"/>
                  </a:lnTo>
                  <a:lnTo>
                    <a:pt x="2013" y="341"/>
                  </a:lnTo>
                  <a:lnTo>
                    <a:pt x="2019" y="333"/>
                  </a:lnTo>
                  <a:lnTo>
                    <a:pt x="2024" y="326"/>
                  </a:lnTo>
                  <a:lnTo>
                    <a:pt x="2030" y="318"/>
                  </a:lnTo>
                  <a:lnTo>
                    <a:pt x="2034" y="308"/>
                  </a:lnTo>
                  <a:lnTo>
                    <a:pt x="2039" y="301"/>
                  </a:lnTo>
                  <a:lnTo>
                    <a:pt x="2043" y="291"/>
                  </a:lnTo>
                  <a:lnTo>
                    <a:pt x="2049" y="284"/>
                  </a:lnTo>
                  <a:lnTo>
                    <a:pt x="2053" y="272"/>
                  </a:lnTo>
                  <a:lnTo>
                    <a:pt x="2057" y="263"/>
                  </a:lnTo>
                  <a:lnTo>
                    <a:pt x="2058" y="255"/>
                  </a:lnTo>
                  <a:lnTo>
                    <a:pt x="2062" y="246"/>
                  </a:lnTo>
                  <a:lnTo>
                    <a:pt x="2064" y="234"/>
                  </a:lnTo>
                  <a:lnTo>
                    <a:pt x="2064" y="225"/>
                  </a:lnTo>
                  <a:lnTo>
                    <a:pt x="2064" y="215"/>
                  </a:lnTo>
                  <a:lnTo>
                    <a:pt x="2066" y="206"/>
                  </a:lnTo>
                  <a:lnTo>
                    <a:pt x="2064" y="194"/>
                  </a:lnTo>
                  <a:lnTo>
                    <a:pt x="2064" y="183"/>
                  </a:lnTo>
                  <a:lnTo>
                    <a:pt x="2064" y="173"/>
                  </a:lnTo>
                  <a:lnTo>
                    <a:pt x="2062" y="164"/>
                  </a:lnTo>
                  <a:lnTo>
                    <a:pt x="2058" y="153"/>
                  </a:lnTo>
                  <a:lnTo>
                    <a:pt x="2057" y="143"/>
                  </a:lnTo>
                  <a:lnTo>
                    <a:pt x="2053" y="133"/>
                  </a:lnTo>
                  <a:lnTo>
                    <a:pt x="2049" y="124"/>
                  </a:lnTo>
                  <a:lnTo>
                    <a:pt x="2043" y="114"/>
                  </a:lnTo>
                  <a:lnTo>
                    <a:pt x="2039" y="105"/>
                  </a:lnTo>
                  <a:lnTo>
                    <a:pt x="2034" y="97"/>
                  </a:lnTo>
                  <a:lnTo>
                    <a:pt x="2030" y="90"/>
                  </a:lnTo>
                  <a:lnTo>
                    <a:pt x="2024" y="80"/>
                  </a:lnTo>
                  <a:lnTo>
                    <a:pt x="2019" y="75"/>
                  </a:lnTo>
                  <a:lnTo>
                    <a:pt x="2013" y="67"/>
                  </a:lnTo>
                  <a:lnTo>
                    <a:pt x="2005" y="61"/>
                  </a:lnTo>
                  <a:lnTo>
                    <a:pt x="1998" y="54"/>
                  </a:lnTo>
                  <a:lnTo>
                    <a:pt x="1990" y="46"/>
                  </a:lnTo>
                  <a:lnTo>
                    <a:pt x="1982" y="38"/>
                  </a:lnTo>
                  <a:lnTo>
                    <a:pt x="1975" y="35"/>
                  </a:lnTo>
                  <a:lnTo>
                    <a:pt x="1967" y="29"/>
                  </a:lnTo>
                  <a:lnTo>
                    <a:pt x="1958" y="23"/>
                  </a:lnTo>
                  <a:lnTo>
                    <a:pt x="1948" y="19"/>
                  </a:lnTo>
                  <a:lnTo>
                    <a:pt x="1941" y="16"/>
                  </a:lnTo>
                  <a:lnTo>
                    <a:pt x="1931" y="12"/>
                  </a:lnTo>
                  <a:lnTo>
                    <a:pt x="1922" y="8"/>
                  </a:lnTo>
                  <a:lnTo>
                    <a:pt x="1912" y="6"/>
                  </a:lnTo>
                  <a:lnTo>
                    <a:pt x="1903" y="4"/>
                  </a:lnTo>
                  <a:lnTo>
                    <a:pt x="1893" y="0"/>
                  </a:lnTo>
                  <a:lnTo>
                    <a:pt x="1884" y="0"/>
                  </a:lnTo>
                  <a:lnTo>
                    <a:pt x="1872" y="0"/>
                  </a:lnTo>
                  <a:lnTo>
                    <a:pt x="1865" y="0"/>
                  </a:lnTo>
                  <a:lnTo>
                    <a:pt x="205" y="0"/>
                  </a:lnTo>
                  <a:lnTo>
                    <a:pt x="192" y="0"/>
                  </a:lnTo>
                  <a:lnTo>
                    <a:pt x="182" y="0"/>
                  </a:lnTo>
                  <a:lnTo>
                    <a:pt x="171" y="0"/>
                  </a:lnTo>
                  <a:lnTo>
                    <a:pt x="163" y="4"/>
                  </a:lnTo>
                  <a:lnTo>
                    <a:pt x="152" y="6"/>
                  </a:lnTo>
                  <a:lnTo>
                    <a:pt x="142" y="8"/>
                  </a:lnTo>
                  <a:lnTo>
                    <a:pt x="133" y="12"/>
                  </a:lnTo>
                  <a:lnTo>
                    <a:pt x="125" y="16"/>
                  </a:lnTo>
                  <a:lnTo>
                    <a:pt x="116" y="19"/>
                  </a:lnTo>
                  <a:lnTo>
                    <a:pt x="106" y="23"/>
                  </a:lnTo>
                  <a:lnTo>
                    <a:pt x="97" y="29"/>
                  </a:lnTo>
                  <a:lnTo>
                    <a:pt x="89" y="35"/>
                  </a:lnTo>
                  <a:lnTo>
                    <a:pt x="81" y="38"/>
                  </a:lnTo>
                  <a:lnTo>
                    <a:pt x="74" y="46"/>
                  </a:lnTo>
                  <a:lnTo>
                    <a:pt x="66" y="54"/>
                  </a:lnTo>
                  <a:lnTo>
                    <a:pt x="59" y="61"/>
                  </a:lnTo>
                  <a:lnTo>
                    <a:pt x="51" y="67"/>
                  </a:lnTo>
                  <a:lnTo>
                    <a:pt x="45" y="75"/>
                  </a:lnTo>
                  <a:lnTo>
                    <a:pt x="38" y="80"/>
                  </a:lnTo>
                  <a:lnTo>
                    <a:pt x="34" y="90"/>
                  </a:lnTo>
                  <a:lnTo>
                    <a:pt x="28" y="97"/>
                  </a:lnTo>
                  <a:lnTo>
                    <a:pt x="23" y="105"/>
                  </a:lnTo>
                  <a:lnTo>
                    <a:pt x="19" y="114"/>
                  </a:lnTo>
                  <a:lnTo>
                    <a:pt x="15" y="124"/>
                  </a:lnTo>
                  <a:lnTo>
                    <a:pt x="11" y="133"/>
                  </a:lnTo>
                  <a:lnTo>
                    <a:pt x="7" y="143"/>
                  </a:lnTo>
                  <a:lnTo>
                    <a:pt x="5" y="153"/>
                  </a:lnTo>
                  <a:lnTo>
                    <a:pt x="4" y="164"/>
                  </a:lnTo>
                  <a:lnTo>
                    <a:pt x="0" y="173"/>
                  </a:lnTo>
                  <a:lnTo>
                    <a:pt x="0" y="183"/>
                  </a:lnTo>
                  <a:lnTo>
                    <a:pt x="0" y="194"/>
                  </a:lnTo>
                  <a:lnTo>
                    <a:pt x="0" y="206"/>
                  </a:lnTo>
                  <a:lnTo>
                    <a:pt x="0" y="215"/>
                  </a:lnTo>
                  <a:lnTo>
                    <a:pt x="0" y="225"/>
                  </a:lnTo>
                  <a:lnTo>
                    <a:pt x="0" y="234"/>
                  </a:lnTo>
                  <a:lnTo>
                    <a:pt x="4" y="246"/>
                  </a:lnTo>
                  <a:lnTo>
                    <a:pt x="5" y="255"/>
                  </a:lnTo>
                  <a:lnTo>
                    <a:pt x="7" y="263"/>
                  </a:lnTo>
                  <a:lnTo>
                    <a:pt x="11" y="272"/>
                  </a:lnTo>
                  <a:lnTo>
                    <a:pt x="15" y="284"/>
                  </a:lnTo>
                  <a:lnTo>
                    <a:pt x="19" y="291"/>
                  </a:lnTo>
                  <a:lnTo>
                    <a:pt x="23" y="301"/>
                  </a:lnTo>
                  <a:lnTo>
                    <a:pt x="28" y="308"/>
                  </a:lnTo>
                  <a:lnTo>
                    <a:pt x="34" y="318"/>
                  </a:lnTo>
                  <a:lnTo>
                    <a:pt x="38" y="326"/>
                  </a:lnTo>
                  <a:lnTo>
                    <a:pt x="45" y="333"/>
                  </a:lnTo>
                  <a:lnTo>
                    <a:pt x="51" y="341"/>
                  </a:lnTo>
                  <a:lnTo>
                    <a:pt x="59" y="348"/>
                  </a:lnTo>
                  <a:lnTo>
                    <a:pt x="66" y="354"/>
                  </a:lnTo>
                  <a:lnTo>
                    <a:pt x="74" y="360"/>
                  </a:lnTo>
                  <a:lnTo>
                    <a:pt x="81" y="367"/>
                  </a:lnTo>
                  <a:lnTo>
                    <a:pt x="89" y="373"/>
                  </a:lnTo>
                  <a:lnTo>
                    <a:pt x="97" y="377"/>
                  </a:lnTo>
                  <a:lnTo>
                    <a:pt x="106" y="381"/>
                  </a:lnTo>
                  <a:lnTo>
                    <a:pt x="116" y="386"/>
                  </a:lnTo>
                  <a:lnTo>
                    <a:pt x="125" y="392"/>
                  </a:lnTo>
                  <a:lnTo>
                    <a:pt x="133" y="396"/>
                  </a:lnTo>
                  <a:lnTo>
                    <a:pt x="142" y="398"/>
                  </a:lnTo>
                  <a:lnTo>
                    <a:pt x="152" y="402"/>
                  </a:lnTo>
                  <a:lnTo>
                    <a:pt x="163" y="403"/>
                  </a:lnTo>
                  <a:lnTo>
                    <a:pt x="171" y="405"/>
                  </a:lnTo>
                  <a:lnTo>
                    <a:pt x="182" y="407"/>
                  </a:lnTo>
                  <a:lnTo>
                    <a:pt x="192" y="407"/>
                  </a:lnTo>
                  <a:lnTo>
                    <a:pt x="205" y="409"/>
                  </a:lnTo>
                  <a:lnTo>
                    <a:pt x="205" y="40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2059" name="Freeform 27"/>
            <p:cNvSpPr>
              <a:spLocks/>
            </p:cNvSpPr>
            <p:nvPr/>
          </p:nvSpPr>
          <p:spPr bwMode="auto">
            <a:xfrm>
              <a:off x="3539" y="3468"/>
              <a:ext cx="39" cy="61"/>
            </a:xfrm>
            <a:custGeom>
              <a:avLst/>
              <a:gdLst/>
              <a:ahLst/>
              <a:cxnLst>
                <a:cxn ang="0">
                  <a:pos x="262" y="391"/>
                </a:cxn>
                <a:cxn ang="0">
                  <a:pos x="0" y="391"/>
                </a:cxn>
                <a:cxn ang="0">
                  <a:pos x="0" y="319"/>
                </a:cxn>
                <a:cxn ang="0">
                  <a:pos x="152" y="74"/>
                </a:cxn>
                <a:cxn ang="0">
                  <a:pos x="9" y="74"/>
                </a:cxn>
                <a:cxn ang="0">
                  <a:pos x="9" y="0"/>
                </a:cxn>
                <a:cxn ang="0">
                  <a:pos x="253" y="0"/>
                </a:cxn>
                <a:cxn ang="0">
                  <a:pos x="253" y="74"/>
                </a:cxn>
                <a:cxn ang="0">
                  <a:pos x="102" y="317"/>
                </a:cxn>
                <a:cxn ang="0">
                  <a:pos x="262" y="317"/>
                </a:cxn>
                <a:cxn ang="0">
                  <a:pos x="262" y="391"/>
                </a:cxn>
                <a:cxn ang="0">
                  <a:pos x="262" y="391"/>
                </a:cxn>
              </a:cxnLst>
              <a:rect l="0" t="0" r="r" b="b"/>
              <a:pathLst>
                <a:path w="262" h="391">
                  <a:moveTo>
                    <a:pt x="262" y="391"/>
                  </a:moveTo>
                  <a:lnTo>
                    <a:pt x="0" y="391"/>
                  </a:lnTo>
                  <a:lnTo>
                    <a:pt x="0" y="319"/>
                  </a:lnTo>
                  <a:lnTo>
                    <a:pt x="152" y="74"/>
                  </a:lnTo>
                  <a:lnTo>
                    <a:pt x="9" y="74"/>
                  </a:lnTo>
                  <a:lnTo>
                    <a:pt x="9" y="0"/>
                  </a:lnTo>
                  <a:lnTo>
                    <a:pt x="253" y="0"/>
                  </a:lnTo>
                  <a:lnTo>
                    <a:pt x="253" y="74"/>
                  </a:lnTo>
                  <a:lnTo>
                    <a:pt x="102" y="317"/>
                  </a:lnTo>
                  <a:lnTo>
                    <a:pt x="262" y="317"/>
                  </a:lnTo>
                  <a:lnTo>
                    <a:pt x="262" y="391"/>
                  </a:lnTo>
                  <a:lnTo>
                    <a:pt x="262" y="39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2060" name="Freeform 28"/>
            <p:cNvSpPr>
              <a:spLocks/>
            </p:cNvSpPr>
            <p:nvPr/>
          </p:nvSpPr>
          <p:spPr bwMode="auto">
            <a:xfrm>
              <a:off x="3635" y="3468"/>
              <a:ext cx="33" cy="61"/>
            </a:xfrm>
            <a:custGeom>
              <a:avLst/>
              <a:gdLst/>
              <a:ahLst/>
              <a:cxnLst>
                <a:cxn ang="0">
                  <a:pos x="220" y="391"/>
                </a:cxn>
                <a:cxn ang="0">
                  <a:pos x="0" y="391"/>
                </a:cxn>
                <a:cxn ang="0">
                  <a:pos x="0" y="0"/>
                </a:cxn>
                <a:cxn ang="0">
                  <a:pos x="82" y="0"/>
                </a:cxn>
                <a:cxn ang="0">
                  <a:pos x="82" y="317"/>
                </a:cxn>
                <a:cxn ang="0">
                  <a:pos x="220" y="317"/>
                </a:cxn>
                <a:cxn ang="0">
                  <a:pos x="220" y="391"/>
                </a:cxn>
                <a:cxn ang="0">
                  <a:pos x="220" y="391"/>
                </a:cxn>
              </a:cxnLst>
              <a:rect l="0" t="0" r="r" b="b"/>
              <a:pathLst>
                <a:path w="220" h="391">
                  <a:moveTo>
                    <a:pt x="220" y="391"/>
                  </a:moveTo>
                  <a:lnTo>
                    <a:pt x="0" y="391"/>
                  </a:lnTo>
                  <a:lnTo>
                    <a:pt x="0" y="0"/>
                  </a:lnTo>
                  <a:lnTo>
                    <a:pt x="82" y="0"/>
                  </a:lnTo>
                  <a:lnTo>
                    <a:pt x="82" y="317"/>
                  </a:lnTo>
                  <a:lnTo>
                    <a:pt x="220" y="317"/>
                  </a:lnTo>
                  <a:lnTo>
                    <a:pt x="220" y="391"/>
                  </a:lnTo>
                  <a:lnTo>
                    <a:pt x="220" y="39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2061" name="Freeform 29"/>
            <p:cNvSpPr>
              <a:spLocks/>
            </p:cNvSpPr>
            <p:nvPr/>
          </p:nvSpPr>
          <p:spPr bwMode="auto">
            <a:xfrm>
              <a:off x="3673" y="3468"/>
              <a:ext cx="33" cy="61"/>
            </a:xfrm>
            <a:custGeom>
              <a:avLst/>
              <a:gdLst/>
              <a:ahLst/>
              <a:cxnLst>
                <a:cxn ang="0">
                  <a:pos x="219" y="391"/>
                </a:cxn>
                <a:cxn ang="0">
                  <a:pos x="0" y="391"/>
                </a:cxn>
                <a:cxn ang="0">
                  <a:pos x="0" y="0"/>
                </a:cxn>
                <a:cxn ang="0">
                  <a:pos x="82" y="0"/>
                </a:cxn>
                <a:cxn ang="0">
                  <a:pos x="82" y="317"/>
                </a:cxn>
                <a:cxn ang="0">
                  <a:pos x="219" y="317"/>
                </a:cxn>
                <a:cxn ang="0">
                  <a:pos x="219" y="391"/>
                </a:cxn>
                <a:cxn ang="0">
                  <a:pos x="219" y="391"/>
                </a:cxn>
              </a:cxnLst>
              <a:rect l="0" t="0" r="r" b="b"/>
              <a:pathLst>
                <a:path w="219" h="391">
                  <a:moveTo>
                    <a:pt x="219" y="391"/>
                  </a:moveTo>
                  <a:lnTo>
                    <a:pt x="0" y="391"/>
                  </a:lnTo>
                  <a:lnTo>
                    <a:pt x="0" y="0"/>
                  </a:lnTo>
                  <a:lnTo>
                    <a:pt x="82" y="0"/>
                  </a:lnTo>
                  <a:lnTo>
                    <a:pt x="82" y="317"/>
                  </a:lnTo>
                  <a:lnTo>
                    <a:pt x="219" y="317"/>
                  </a:lnTo>
                  <a:lnTo>
                    <a:pt x="219" y="391"/>
                  </a:lnTo>
                  <a:lnTo>
                    <a:pt x="219" y="39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2062" name="Freeform 30"/>
            <p:cNvSpPr>
              <a:spLocks/>
            </p:cNvSpPr>
            <p:nvPr/>
          </p:nvSpPr>
          <p:spPr bwMode="auto">
            <a:xfrm>
              <a:off x="3581" y="3630"/>
              <a:ext cx="41" cy="66"/>
            </a:xfrm>
            <a:custGeom>
              <a:avLst/>
              <a:gdLst/>
              <a:ahLst/>
              <a:cxnLst>
                <a:cxn ang="0">
                  <a:pos x="127" y="424"/>
                </a:cxn>
                <a:cxn ang="0">
                  <a:pos x="108" y="422"/>
                </a:cxn>
                <a:cxn ang="0">
                  <a:pos x="83" y="416"/>
                </a:cxn>
                <a:cxn ang="0">
                  <a:pos x="57" y="403"/>
                </a:cxn>
                <a:cxn ang="0">
                  <a:pos x="36" y="386"/>
                </a:cxn>
                <a:cxn ang="0">
                  <a:pos x="19" y="365"/>
                </a:cxn>
                <a:cxn ang="0">
                  <a:pos x="9" y="338"/>
                </a:cxn>
                <a:cxn ang="0">
                  <a:pos x="2" y="310"/>
                </a:cxn>
                <a:cxn ang="0">
                  <a:pos x="0" y="281"/>
                </a:cxn>
                <a:cxn ang="0">
                  <a:pos x="0" y="0"/>
                </a:cxn>
                <a:cxn ang="0">
                  <a:pos x="82" y="260"/>
                </a:cxn>
                <a:cxn ang="0">
                  <a:pos x="82" y="287"/>
                </a:cxn>
                <a:cxn ang="0">
                  <a:pos x="89" y="314"/>
                </a:cxn>
                <a:cxn ang="0">
                  <a:pos x="106" y="336"/>
                </a:cxn>
                <a:cxn ang="0">
                  <a:pos x="120" y="344"/>
                </a:cxn>
                <a:cxn ang="0">
                  <a:pos x="137" y="346"/>
                </a:cxn>
                <a:cxn ang="0">
                  <a:pos x="152" y="344"/>
                </a:cxn>
                <a:cxn ang="0">
                  <a:pos x="165" y="336"/>
                </a:cxn>
                <a:cxn ang="0">
                  <a:pos x="182" y="314"/>
                </a:cxn>
                <a:cxn ang="0">
                  <a:pos x="188" y="287"/>
                </a:cxn>
                <a:cxn ang="0">
                  <a:pos x="192" y="260"/>
                </a:cxn>
                <a:cxn ang="0">
                  <a:pos x="275" y="0"/>
                </a:cxn>
                <a:cxn ang="0">
                  <a:pos x="274" y="281"/>
                </a:cxn>
                <a:cxn ang="0">
                  <a:pos x="268" y="310"/>
                </a:cxn>
                <a:cxn ang="0">
                  <a:pos x="262" y="338"/>
                </a:cxn>
                <a:cxn ang="0">
                  <a:pos x="251" y="365"/>
                </a:cxn>
                <a:cxn ang="0">
                  <a:pos x="234" y="386"/>
                </a:cxn>
                <a:cxn ang="0">
                  <a:pos x="213" y="403"/>
                </a:cxn>
                <a:cxn ang="0">
                  <a:pos x="186" y="416"/>
                </a:cxn>
                <a:cxn ang="0">
                  <a:pos x="163" y="422"/>
                </a:cxn>
                <a:cxn ang="0">
                  <a:pos x="144" y="424"/>
                </a:cxn>
                <a:cxn ang="0">
                  <a:pos x="137" y="426"/>
                </a:cxn>
              </a:cxnLst>
              <a:rect l="0" t="0" r="r" b="b"/>
              <a:pathLst>
                <a:path w="275" h="426">
                  <a:moveTo>
                    <a:pt x="137" y="426"/>
                  </a:moveTo>
                  <a:lnTo>
                    <a:pt x="127" y="424"/>
                  </a:lnTo>
                  <a:lnTo>
                    <a:pt x="118" y="424"/>
                  </a:lnTo>
                  <a:lnTo>
                    <a:pt x="108" y="422"/>
                  </a:lnTo>
                  <a:lnTo>
                    <a:pt x="99" y="420"/>
                  </a:lnTo>
                  <a:lnTo>
                    <a:pt x="83" y="416"/>
                  </a:lnTo>
                  <a:lnTo>
                    <a:pt x="70" y="411"/>
                  </a:lnTo>
                  <a:lnTo>
                    <a:pt x="57" y="403"/>
                  </a:lnTo>
                  <a:lnTo>
                    <a:pt x="45" y="395"/>
                  </a:lnTo>
                  <a:lnTo>
                    <a:pt x="36" y="386"/>
                  </a:lnTo>
                  <a:lnTo>
                    <a:pt x="28" y="376"/>
                  </a:lnTo>
                  <a:lnTo>
                    <a:pt x="19" y="365"/>
                  </a:lnTo>
                  <a:lnTo>
                    <a:pt x="15" y="352"/>
                  </a:lnTo>
                  <a:lnTo>
                    <a:pt x="9" y="338"/>
                  </a:lnTo>
                  <a:lnTo>
                    <a:pt x="6" y="325"/>
                  </a:lnTo>
                  <a:lnTo>
                    <a:pt x="2" y="310"/>
                  </a:lnTo>
                  <a:lnTo>
                    <a:pt x="0" y="297"/>
                  </a:lnTo>
                  <a:lnTo>
                    <a:pt x="0" y="281"/>
                  </a:lnTo>
                  <a:lnTo>
                    <a:pt x="0" y="266"/>
                  </a:lnTo>
                  <a:lnTo>
                    <a:pt x="0" y="0"/>
                  </a:lnTo>
                  <a:lnTo>
                    <a:pt x="82" y="0"/>
                  </a:lnTo>
                  <a:lnTo>
                    <a:pt x="82" y="260"/>
                  </a:lnTo>
                  <a:lnTo>
                    <a:pt x="82" y="272"/>
                  </a:lnTo>
                  <a:lnTo>
                    <a:pt x="82" y="287"/>
                  </a:lnTo>
                  <a:lnTo>
                    <a:pt x="83" y="300"/>
                  </a:lnTo>
                  <a:lnTo>
                    <a:pt x="89" y="314"/>
                  </a:lnTo>
                  <a:lnTo>
                    <a:pt x="95" y="327"/>
                  </a:lnTo>
                  <a:lnTo>
                    <a:pt x="106" y="336"/>
                  </a:lnTo>
                  <a:lnTo>
                    <a:pt x="110" y="340"/>
                  </a:lnTo>
                  <a:lnTo>
                    <a:pt x="120" y="344"/>
                  </a:lnTo>
                  <a:lnTo>
                    <a:pt x="127" y="344"/>
                  </a:lnTo>
                  <a:lnTo>
                    <a:pt x="137" y="346"/>
                  </a:lnTo>
                  <a:lnTo>
                    <a:pt x="144" y="344"/>
                  </a:lnTo>
                  <a:lnTo>
                    <a:pt x="152" y="344"/>
                  </a:lnTo>
                  <a:lnTo>
                    <a:pt x="158" y="340"/>
                  </a:lnTo>
                  <a:lnTo>
                    <a:pt x="165" y="336"/>
                  </a:lnTo>
                  <a:lnTo>
                    <a:pt x="175" y="327"/>
                  </a:lnTo>
                  <a:lnTo>
                    <a:pt x="182" y="314"/>
                  </a:lnTo>
                  <a:lnTo>
                    <a:pt x="186" y="300"/>
                  </a:lnTo>
                  <a:lnTo>
                    <a:pt x="188" y="287"/>
                  </a:lnTo>
                  <a:lnTo>
                    <a:pt x="190" y="272"/>
                  </a:lnTo>
                  <a:lnTo>
                    <a:pt x="192" y="260"/>
                  </a:lnTo>
                  <a:lnTo>
                    <a:pt x="192" y="0"/>
                  </a:lnTo>
                  <a:lnTo>
                    <a:pt x="275" y="0"/>
                  </a:lnTo>
                  <a:lnTo>
                    <a:pt x="275" y="266"/>
                  </a:lnTo>
                  <a:lnTo>
                    <a:pt x="274" y="281"/>
                  </a:lnTo>
                  <a:lnTo>
                    <a:pt x="272" y="297"/>
                  </a:lnTo>
                  <a:lnTo>
                    <a:pt x="268" y="310"/>
                  </a:lnTo>
                  <a:lnTo>
                    <a:pt x="268" y="325"/>
                  </a:lnTo>
                  <a:lnTo>
                    <a:pt x="262" y="338"/>
                  </a:lnTo>
                  <a:lnTo>
                    <a:pt x="258" y="352"/>
                  </a:lnTo>
                  <a:lnTo>
                    <a:pt x="251" y="365"/>
                  </a:lnTo>
                  <a:lnTo>
                    <a:pt x="245" y="376"/>
                  </a:lnTo>
                  <a:lnTo>
                    <a:pt x="234" y="386"/>
                  </a:lnTo>
                  <a:lnTo>
                    <a:pt x="224" y="395"/>
                  </a:lnTo>
                  <a:lnTo>
                    <a:pt x="213" y="403"/>
                  </a:lnTo>
                  <a:lnTo>
                    <a:pt x="201" y="411"/>
                  </a:lnTo>
                  <a:lnTo>
                    <a:pt x="186" y="416"/>
                  </a:lnTo>
                  <a:lnTo>
                    <a:pt x="173" y="420"/>
                  </a:lnTo>
                  <a:lnTo>
                    <a:pt x="163" y="422"/>
                  </a:lnTo>
                  <a:lnTo>
                    <a:pt x="154" y="424"/>
                  </a:lnTo>
                  <a:lnTo>
                    <a:pt x="144" y="424"/>
                  </a:lnTo>
                  <a:lnTo>
                    <a:pt x="137" y="426"/>
                  </a:lnTo>
                  <a:lnTo>
                    <a:pt x="137" y="42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2063" name="Freeform 31"/>
            <p:cNvSpPr>
              <a:spLocks/>
            </p:cNvSpPr>
            <p:nvPr/>
          </p:nvSpPr>
          <p:spPr bwMode="auto">
            <a:xfrm>
              <a:off x="3676" y="3630"/>
              <a:ext cx="42" cy="65"/>
            </a:xfrm>
            <a:custGeom>
              <a:avLst/>
              <a:gdLst/>
              <a:ahLst/>
              <a:cxnLst>
                <a:cxn ang="0">
                  <a:pos x="284" y="418"/>
                </a:cxn>
                <a:cxn ang="0">
                  <a:pos x="204" y="416"/>
                </a:cxn>
                <a:cxn ang="0">
                  <a:pos x="76" y="125"/>
                </a:cxn>
                <a:cxn ang="0">
                  <a:pos x="76" y="418"/>
                </a:cxn>
                <a:cxn ang="0">
                  <a:pos x="0" y="418"/>
                </a:cxn>
                <a:cxn ang="0">
                  <a:pos x="0" y="0"/>
                </a:cxn>
                <a:cxn ang="0">
                  <a:pos x="103" y="0"/>
                </a:cxn>
                <a:cxn ang="0">
                  <a:pos x="207" y="239"/>
                </a:cxn>
                <a:cxn ang="0">
                  <a:pos x="207" y="0"/>
                </a:cxn>
                <a:cxn ang="0">
                  <a:pos x="284" y="0"/>
                </a:cxn>
                <a:cxn ang="0">
                  <a:pos x="284" y="418"/>
                </a:cxn>
                <a:cxn ang="0">
                  <a:pos x="284" y="418"/>
                </a:cxn>
              </a:cxnLst>
              <a:rect l="0" t="0" r="r" b="b"/>
              <a:pathLst>
                <a:path w="284" h="418">
                  <a:moveTo>
                    <a:pt x="284" y="418"/>
                  </a:moveTo>
                  <a:lnTo>
                    <a:pt x="204" y="416"/>
                  </a:lnTo>
                  <a:lnTo>
                    <a:pt x="76" y="125"/>
                  </a:lnTo>
                  <a:lnTo>
                    <a:pt x="76" y="418"/>
                  </a:lnTo>
                  <a:lnTo>
                    <a:pt x="0" y="418"/>
                  </a:lnTo>
                  <a:lnTo>
                    <a:pt x="0" y="0"/>
                  </a:lnTo>
                  <a:lnTo>
                    <a:pt x="103" y="0"/>
                  </a:lnTo>
                  <a:lnTo>
                    <a:pt x="207" y="239"/>
                  </a:lnTo>
                  <a:lnTo>
                    <a:pt x="207" y="0"/>
                  </a:lnTo>
                  <a:lnTo>
                    <a:pt x="284" y="0"/>
                  </a:lnTo>
                  <a:lnTo>
                    <a:pt x="284" y="418"/>
                  </a:lnTo>
                  <a:lnTo>
                    <a:pt x="284" y="41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2064" name="Freeform 32"/>
            <p:cNvSpPr>
              <a:spLocks/>
            </p:cNvSpPr>
            <p:nvPr/>
          </p:nvSpPr>
          <p:spPr bwMode="auto">
            <a:xfrm>
              <a:off x="3728" y="3630"/>
              <a:ext cx="33" cy="65"/>
            </a:xfrm>
            <a:custGeom>
              <a:avLst/>
              <a:gdLst/>
              <a:ahLst/>
              <a:cxnLst>
                <a:cxn ang="0">
                  <a:pos x="0" y="418"/>
                </a:cxn>
                <a:cxn ang="0">
                  <a:pos x="0" y="0"/>
                </a:cxn>
                <a:cxn ang="0">
                  <a:pos x="221" y="0"/>
                </a:cxn>
                <a:cxn ang="0">
                  <a:pos x="221" y="78"/>
                </a:cxn>
                <a:cxn ang="0">
                  <a:pos x="80" y="78"/>
                </a:cxn>
                <a:cxn ang="0">
                  <a:pos x="80" y="152"/>
                </a:cxn>
                <a:cxn ang="0">
                  <a:pos x="211" y="152"/>
                </a:cxn>
                <a:cxn ang="0">
                  <a:pos x="211" y="232"/>
                </a:cxn>
                <a:cxn ang="0">
                  <a:pos x="80" y="232"/>
                </a:cxn>
                <a:cxn ang="0">
                  <a:pos x="80" y="336"/>
                </a:cxn>
                <a:cxn ang="0">
                  <a:pos x="221" y="336"/>
                </a:cxn>
                <a:cxn ang="0">
                  <a:pos x="221" y="418"/>
                </a:cxn>
                <a:cxn ang="0">
                  <a:pos x="0" y="418"/>
                </a:cxn>
                <a:cxn ang="0">
                  <a:pos x="0" y="418"/>
                </a:cxn>
              </a:cxnLst>
              <a:rect l="0" t="0" r="r" b="b"/>
              <a:pathLst>
                <a:path w="221" h="418">
                  <a:moveTo>
                    <a:pt x="0" y="418"/>
                  </a:moveTo>
                  <a:lnTo>
                    <a:pt x="0" y="0"/>
                  </a:lnTo>
                  <a:lnTo>
                    <a:pt x="221" y="0"/>
                  </a:lnTo>
                  <a:lnTo>
                    <a:pt x="221" y="78"/>
                  </a:lnTo>
                  <a:lnTo>
                    <a:pt x="80" y="78"/>
                  </a:lnTo>
                  <a:lnTo>
                    <a:pt x="80" y="152"/>
                  </a:lnTo>
                  <a:lnTo>
                    <a:pt x="211" y="152"/>
                  </a:lnTo>
                  <a:lnTo>
                    <a:pt x="211" y="232"/>
                  </a:lnTo>
                  <a:lnTo>
                    <a:pt x="80" y="232"/>
                  </a:lnTo>
                  <a:lnTo>
                    <a:pt x="80" y="336"/>
                  </a:lnTo>
                  <a:lnTo>
                    <a:pt x="221" y="336"/>
                  </a:lnTo>
                  <a:lnTo>
                    <a:pt x="221" y="418"/>
                  </a:lnTo>
                  <a:lnTo>
                    <a:pt x="0" y="418"/>
                  </a:lnTo>
                  <a:lnTo>
                    <a:pt x="0" y="41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2065" name="Freeform 33"/>
            <p:cNvSpPr>
              <a:spLocks/>
            </p:cNvSpPr>
            <p:nvPr/>
          </p:nvSpPr>
          <p:spPr bwMode="auto">
            <a:xfrm>
              <a:off x="3581" y="3467"/>
              <a:ext cx="47" cy="64"/>
            </a:xfrm>
            <a:custGeom>
              <a:avLst/>
              <a:gdLst/>
              <a:ahLst/>
              <a:cxnLst>
                <a:cxn ang="0">
                  <a:pos x="315" y="224"/>
                </a:cxn>
                <a:cxn ang="0">
                  <a:pos x="312" y="257"/>
                </a:cxn>
                <a:cxn ang="0">
                  <a:pos x="306" y="289"/>
                </a:cxn>
                <a:cxn ang="0">
                  <a:pos x="296" y="314"/>
                </a:cxn>
                <a:cxn ang="0">
                  <a:pos x="283" y="339"/>
                </a:cxn>
                <a:cxn ang="0">
                  <a:pos x="268" y="359"/>
                </a:cxn>
                <a:cxn ang="0">
                  <a:pos x="247" y="380"/>
                </a:cxn>
                <a:cxn ang="0">
                  <a:pos x="201" y="399"/>
                </a:cxn>
                <a:cxn ang="0">
                  <a:pos x="169" y="405"/>
                </a:cxn>
                <a:cxn ang="0">
                  <a:pos x="158" y="335"/>
                </a:cxn>
                <a:cxn ang="0">
                  <a:pos x="188" y="323"/>
                </a:cxn>
                <a:cxn ang="0">
                  <a:pos x="209" y="302"/>
                </a:cxn>
                <a:cxn ang="0">
                  <a:pos x="222" y="272"/>
                </a:cxn>
                <a:cxn ang="0">
                  <a:pos x="230" y="240"/>
                </a:cxn>
                <a:cxn ang="0">
                  <a:pos x="232" y="209"/>
                </a:cxn>
                <a:cxn ang="0">
                  <a:pos x="232" y="186"/>
                </a:cxn>
                <a:cxn ang="0">
                  <a:pos x="226" y="152"/>
                </a:cxn>
                <a:cxn ang="0">
                  <a:pos x="218" y="122"/>
                </a:cxn>
                <a:cxn ang="0">
                  <a:pos x="201" y="93"/>
                </a:cxn>
                <a:cxn ang="0">
                  <a:pos x="179" y="76"/>
                </a:cxn>
                <a:cxn ang="0">
                  <a:pos x="144" y="74"/>
                </a:cxn>
                <a:cxn ang="0">
                  <a:pos x="116" y="88"/>
                </a:cxn>
                <a:cxn ang="0">
                  <a:pos x="99" y="110"/>
                </a:cxn>
                <a:cxn ang="0">
                  <a:pos x="87" y="143"/>
                </a:cxn>
                <a:cxn ang="0">
                  <a:pos x="83" y="173"/>
                </a:cxn>
                <a:cxn ang="0">
                  <a:pos x="83" y="204"/>
                </a:cxn>
                <a:cxn ang="0">
                  <a:pos x="83" y="226"/>
                </a:cxn>
                <a:cxn ang="0">
                  <a:pos x="83" y="255"/>
                </a:cxn>
                <a:cxn ang="0">
                  <a:pos x="91" y="280"/>
                </a:cxn>
                <a:cxn ang="0">
                  <a:pos x="104" y="304"/>
                </a:cxn>
                <a:cxn ang="0">
                  <a:pos x="123" y="321"/>
                </a:cxn>
                <a:cxn ang="0">
                  <a:pos x="135" y="344"/>
                </a:cxn>
                <a:cxn ang="0">
                  <a:pos x="135" y="373"/>
                </a:cxn>
                <a:cxn ang="0">
                  <a:pos x="135" y="407"/>
                </a:cxn>
                <a:cxn ang="0">
                  <a:pos x="93" y="394"/>
                </a:cxn>
                <a:cxn ang="0">
                  <a:pos x="61" y="373"/>
                </a:cxn>
                <a:cxn ang="0">
                  <a:pos x="36" y="344"/>
                </a:cxn>
                <a:cxn ang="0">
                  <a:pos x="23" y="321"/>
                </a:cxn>
                <a:cxn ang="0">
                  <a:pos x="9" y="295"/>
                </a:cxn>
                <a:cxn ang="0">
                  <a:pos x="4" y="268"/>
                </a:cxn>
                <a:cxn ang="0">
                  <a:pos x="0" y="236"/>
                </a:cxn>
                <a:cxn ang="0">
                  <a:pos x="0" y="204"/>
                </a:cxn>
                <a:cxn ang="0">
                  <a:pos x="0" y="167"/>
                </a:cxn>
                <a:cxn ang="0">
                  <a:pos x="4" y="135"/>
                </a:cxn>
                <a:cxn ang="0">
                  <a:pos x="9" y="108"/>
                </a:cxn>
                <a:cxn ang="0">
                  <a:pos x="23" y="82"/>
                </a:cxn>
                <a:cxn ang="0">
                  <a:pos x="51" y="40"/>
                </a:cxn>
                <a:cxn ang="0">
                  <a:pos x="91" y="13"/>
                </a:cxn>
                <a:cxn ang="0">
                  <a:pos x="129" y="0"/>
                </a:cxn>
                <a:cxn ang="0">
                  <a:pos x="158" y="0"/>
                </a:cxn>
                <a:cxn ang="0">
                  <a:pos x="184" y="0"/>
                </a:cxn>
                <a:cxn ang="0">
                  <a:pos x="224" y="13"/>
                </a:cxn>
                <a:cxn ang="0">
                  <a:pos x="255" y="34"/>
                </a:cxn>
                <a:cxn ang="0">
                  <a:pos x="275" y="53"/>
                </a:cxn>
                <a:cxn ang="0">
                  <a:pos x="289" y="74"/>
                </a:cxn>
                <a:cxn ang="0">
                  <a:pos x="298" y="99"/>
                </a:cxn>
                <a:cxn ang="0">
                  <a:pos x="308" y="127"/>
                </a:cxn>
                <a:cxn ang="0">
                  <a:pos x="314" y="158"/>
                </a:cxn>
                <a:cxn ang="0">
                  <a:pos x="315" y="190"/>
                </a:cxn>
              </a:cxnLst>
              <a:rect l="0" t="0" r="r" b="b"/>
              <a:pathLst>
                <a:path w="317" h="409">
                  <a:moveTo>
                    <a:pt x="317" y="204"/>
                  </a:moveTo>
                  <a:lnTo>
                    <a:pt x="315" y="215"/>
                  </a:lnTo>
                  <a:lnTo>
                    <a:pt x="315" y="224"/>
                  </a:lnTo>
                  <a:lnTo>
                    <a:pt x="314" y="236"/>
                  </a:lnTo>
                  <a:lnTo>
                    <a:pt x="314" y="247"/>
                  </a:lnTo>
                  <a:lnTo>
                    <a:pt x="312" y="257"/>
                  </a:lnTo>
                  <a:lnTo>
                    <a:pt x="310" y="268"/>
                  </a:lnTo>
                  <a:lnTo>
                    <a:pt x="308" y="278"/>
                  </a:lnTo>
                  <a:lnTo>
                    <a:pt x="306" y="289"/>
                  </a:lnTo>
                  <a:lnTo>
                    <a:pt x="302" y="297"/>
                  </a:lnTo>
                  <a:lnTo>
                    <a:pt x="298" y="306"/>
                  </a:lnTo>
                  <a:lnTo>
                    <a:pt x="296" y="314"/>
                  </a:lnTo>
                  <a:lnTo>
                    <a:pt x="293" y="323"/>
                  </a:lnTo>
                  <a:lnTo>
                    <a:pt x="289" y="331"/>
                  </a:lnTo>
                  <a:lnTo>
                    <a:pt x="283" y="339"/>
                  </a:lnTo>
                  <a:lnTo>
                    <a:pt x="279" y="346"/>
                  </a:lnTo>
                  <a:lnTo>
                    <a:pt x="275" y="354"/>
                  </a:lnTo>
                  <a:lnTo>
                    <a:pt x="268" y="359"/>
                  </a:lnTo>
                  <a:lnTo>
                    <a:pt x="260" y="367"/>
                  </a:lnTo>
                  <a:lnTo>
                    <a:pt x="253" y="373"/>
                  </a:lnTo>
                  <a:lnTo>
                    <a:pt x="247" y="380"/>
                  </a:lnTo>
                  <a:lnTo>
                    <a:pt x="232" y="388"/>
                  </a:lnTo>
                  <a:lnTo>
                    <a:pt x="218" y="396"/>
                  </a:lnTo>
                  <a:lnTo>
                    <a:pt x="201" y="399"/>
                  </a:lnTo>
                  <a:lnTo>
                    <a:pt x="186" y="403"/>
                  </a:lnTo>
                  <a:lnTo>
                    <a:pt x="179" y="403"/>
                  </a:lnTo>
                  <a:lnTo>
                    <a:pt x="169" y="405"/>
                  </a:lnTo>
                  <a:lnTo>
                    <a:pt x="160" y="407"/>
                  </a:lnTo>
                  <a:lnTo>
                    <a:pt x="152" y="409"/>
                  </a:lnTo>
                  <a:lnTo>
                    <a:pt x="158" y="335"/>
                  </a:lnTo>
                  <a:lnTo>
                    <a:pt x="169" y="333"/>
                  </a:lnTo>
                  <a:lnTo>
                    <a:pt x="179" y="329"/>
                  </a:lnTo>
                  <a:lnTo>
                    <a:pt x="188" y="323"/>
                  </a:lnTo>
                  <a:lnTo>
                    <a:pt x="198" y="319"/>
                  </a:lnTo>
                  <a:lnTo>
                    <a:pt x="203" y="310"/>
                  </a:lnTo>
                  <a:lnTo>
                    <a:pt x="209" y="302"/>
                  </a:lnTo>
                  <a:lnTo>
                    <a:pt x="215" y="293"/>
                  </a:lnTo>
                  <a:lnTo>
                    <a:pt x="220" y="283"/>
                  </a:lnTo>
                  <a:lnTo>
                    <a:pt x="222" y="272"/>
                  </a:lnTo>
                  <a:lnTo>
                    <a:pt x="224" y="262"/>
                  </a:lnTo>
                  <a:lnTo>
                    <a:pt x="226" y="251"/>
                  </a:lnTo>
                  <a:lnTo>
                    <a:pt x="230" y="240"/>
                  </a:lnTo>
                  <a:lnTo>
                    <a:pt x="230" y="230"/>
                  </a:lnTo>
                  <a:lnTo>
                    <a:pt x="232" y="219"/>
                  </a:lnTo>
                  <a:lnTo>
                    <a:pt x="232" y="209"/>
                  </a:lnTo>
                  <a:lnTo>
                    <a:pt x="232" y="204"/>
                  </a:lnTo>
                  <a:lnTo>
                    <a:pt x="232" y="194"/>
                  </a:lnTo>
                  <a:lnTo>
                    <a:pt x="232" y="186"/>
                  </a:lnTo>
                  <a:lnTo>
                    <a:pt x="230" y="175"/>
                  </a:lnTo>
                  <a:lnTo>
                    <a:pt x="230" y="166"/>
                  </a:lnTo>
                  <a:lnTo>
                    <a:pt x="226" y="152"/>
                  </a:lnTo>
                  <a:lnTo>
                    <a:pt x="224" y="143"/>
                  </a:lnTo>
                  <a:lnTo>
                    <a:pt x="220" y="131"/>
                  </a:lnTo>
                  <a:lnTo>
                    <a:pt x="218" y="122"/>
                  </a:lnTo>
                  <a:lnTo>
                    <a:pt x="213" y="112"/>
                  </a:lnTo>
                  <a:lnTo>
                    <a:pt x="209" y="103"/>
                  </a:lnTo>
                  <a:lnTo>
                    <a:pt x="201" y="93"/>
                  </a:lnTo>
                  <a:lnTo>
                    <a:pt x="196" y="88"/>
                  </a:lnTo>
                  <a:lnTo>
                    <a:pt x="186" y="80"/>
                  </a:lnTo>
                  <a:lnTo>
                    <a:pt x="179" y="76"/>
                  </a:lnTo>
                  <a:lnTo>
                    <a:pt x="167" y="74"/>
                  </a:lnTo>
                  <a:lnTo>
                    <a:pt x="158" y="74"/>
                  </a:lnTo>
                  <a:lnTo>
                    <a:pt x="144" y="74"/>
                  </a:lnTo>
                  <a:lnTo>
                    <a:pt x="135" y="76"/>
                  </a:lnTo>
                  <a:lnTo>
                    <a:pt x="123" y="80"/>
                  </a:lnTo>
                  <a:lnTo>
                    <a:pt x="116" y="88"/>
                  </a:lnTo>
                  <a:lnTo>
                    <a:pt x="106" y="91"/>
                  </a:lnTo>
                  <a:lnTo>
                    <a:pt x="102" y="101"/>
                  </a:lnTo>
                  <a:lnTo>
                    <a:pt x="99" y="110"/>
                  </a:lnTo>
                  <a:lnTo>
                    <a:pt x="95" y="120"/>
                  </a:lnTo>
                  <a:lnTo>
                    <a:pt x="91" y="129"/>
                  </a:lnTo>
                  <a:lnTo>
                    <a:pt x="87" y="143"/>
                  </a:lnTo>
                  <a:lnTo>
                    <a:pt x="83" y="150"/>
                  </a:lnTo>
                  <a:lnTo>
                    <a:pt x="83" y="164"/>
                  </a:lnTo>
                  <a:lnTo>
                    <a:pt x="83" y="173"/>
                  </a:lnTo>
                  <a:lnTo>
                    <a:pt x="83" y="185"/>
                  </a:lnTo>
                  <a:lnTo>
                    <a:pt x="83" y="194"/>
                  </a:lnTo>
                  <a:lnTo>
                    <a:pt x="83" y="204"/>
                  </a:lnTo>
                  <a:lnTo>
                    <a:pt x="83" y="209"/>
                  </a:lnTo>
                  <a:lnTo>
                    <a:pt x="83" y="219"/>
                  </a:lnTo>
                  <a:lnTo>
                    <a:pt x="83" y="226"/>
                  </a:lnTo>
                  <a:lnTo>
                    <a:pt x="83" y="236"/>
                  </a:lnTo>
                  <a:lnTo>
                    <a:pt x="83" y="245"/>
                  </a:lnTo>
                  <a:lnTo>
                    <a:pt x="83" y="255"/>
                  </a:lnTo>
                  <a:lnTo>
                    <a:pt x="85" y="262"/>
                  </a:lnTo>
                  <a:lnTo>
                    <a:pt x="89" y="272"/>
                  </a:lnTo>
                  <a:lnTo>
                    <a:pt x="91" y="280"/>
                  </a:lnTo>
                  <a:lnTo>
                    <a:pt x="93" y="287"/>
                  </a:lnTo>
                  <a:lnTo>
                    <a:pt x="99" y="295"/>
                  </a:lnTo>
                  <a:lnTo>
                    <a:pt x="104" y="304"/>
                  </a:lnTo>
                  <a:lnTo>
                    <a:pt x="108" y="310"/>
                  </a:lnTo>
                  <a:lnTo>
                    <a:pt x="116" y="316"/>
                  </a:lnTo>
                  <a:lnTo>
                    <a:pt x="123" y="321"/>
                  </a:lnTo>
                  <a:lnTo>
                    <a:pt x="135" y="329"/>
                  </a:lnTo>
                  <a:lnTo>
                    <a:pt x="135" y="337"/>
                  </a:lnTo>
                  <a:lnTo>
                    <a:pt x="135" y="344"/>
                  </a:lnTo>
                  <a:lnTo>
                    <a:pt x="135" y="354"/>
                  </a:lnTo>
                  <a:lnTo>
                    <a:pt x="135" y="365"/>
                  </a:lnTo>
                  <a:lnTo>
                    <a:pt x="135" y="373"/>
                  </a:lnTo>
                  <a:lnTo>
                    <a:pt x="135" y="386"/>
                  </a:lnTo>
                  <a:lnTo>
                    <a:pt x="135" y="396"/>
                  </a:lnTo>
                  <a:lnTo>
                    <a:pt x="135" y="407"/>
                  </a:lnTo>
                  <a:lnTo>
                    <a:pt x="120" y="403"/>
                  </a:lnTo>
                  <a:lnTo>
                    <a:pt x="106" y="399"/>
                  </a:lnTo>
                  <a:lnTo>
                    <a:pt x="93" y="394"/>
                  </a:lnTo>
                  <a:lnTo>
                    <a:pt x="83" y="388"/>
                  </a:lnTo>
                  <a:lnTo>
                    <a:pt x="70" y="380"/>
                  </a:lnTo>
                  <a:lnTo>
                    <a:pt x="61" y="373"/>
                  </a:lnTo>
                  <a:lnTo>
                    <a:pt x="51" y="361"/>
                  </a:lnTo>
                  <a:lnTo>
                    <a:pt x="42" y="352"/>
                  </a:lnTo>
                  <a:lnTo>
                    <a:pt x="36" y="344"/>
                  </a:lnTo>
                  <a:lnTo>
                    <a:pt x="30" y="337"/>
                  </a:lnTo>
                  <a:lnTo>
                    <a:pt x="25" y="329"/>
                  </a:lnTo>
                  <a:lnTo>
                    <a:pt x="23" y="321"/>
                  </a:lnTo>
                  <a:lnTo>
                    <a:pt x="17" y="314"/>
                  </a:lnTo>
                  <a:lnTo>
                    <a:pt x="13" y="304"/>
                  </a:lnTo>
                  <a:lnTo>
                    <a:pt x="9" y="295"/>
                  </a:lnTo>
                  <a:lnTo>
                    <a:pt x="9" y="287"/>
                  </a:lnTo>
                  <a:lnTo>
                    <a:pt x="6" y="276"/>
                  </a:lnTo>
                  <a:lnTo>
                    <a:pt x="4" y="268"/>
                  </a:lnTo>
                  <a:lnTo>
                    <a:pt x="2" y="257"/>
                  </a:lnTo>
                  <a:lnTo>
                    <a:pt x="2" y="247"/>
                  </a:lnTo>
                  <a:lnTo>
                    <a:pt x="0" y="236"/>
                  </a:lnTo>
                  <a:lnTo>
                    <a:pt x="0" y="224"/>
                  </a:lnTo>
                  <a:lnTo>
                    <a:pt x="0" y="215"/>
                  </a:lnTo>
                  <a:lnTo>
                    <a:pt x="0" y="204"/>
                  </a:lnTo>
                  <a:lnTo>
                    <a:pt x="0" y="190"/>
                  </a:lnTo>
                  <a:lnTo>
                    <a:pt x="0" y="179"/>
                  </a:lnTo>
                  <a:lnTo>
                    <a:pt x="0" y="167"/>
                  </a:lnTo>
                  <a:lnTo>
                    <a:pt x="2" y="158"/>
                  </a:lnTo>
                  <a:lnTo>
                    <a:pt x="2" y="146"/>
                  </a:lnTo>
                  <a:lnTo>
                    <a:pt x="4" y="135"/>
                  </a:lnTo>
                  <a:lnTo>
                    <a:pt x="6" y="127"/>
                  </a:lnTo>
                  <a:lnTo>
                    <a:pt x="9" y="118"/>
                  </a:lnTo>
                  <a:lnTo>
                    <a:pt x="9" y="108"/>
                  </a:lnTo>
                  <a:lnTo>
                    <a:pt x="13" y="99"/>
                  </a:lnTo>
                  <a:lnTo>
                    <a:pt x="17" y="89"/>
                  </a:lnTo>
                  <a:lnTo>
                    <a:pt x="23" y="82"/>
                  </a:lnTo>
                  <a:lnTo>
                    <a:pt x="30" y="69"/>
                  </a:lnTo>
                  <a:lnTo>
                    <a:pt x="42" y="53"/>
                  </a:lnTo>
                  <a:lnTo>
                    <a:pt x="51" y="40"/>
                  </a:lnTo>
                  <a:lnTo>
                    <a:pt x="64" y="31"/>
                  </a:lnTo>
                  <a:lnTo>
                    <a:pt x="76" y="19"/>
                  </a:lnTo>
                  <a:lnTo>
                    <a:pt x="91" y="13"/>
                  </a:lnTo>
                  <a:lnTo>
                    <a:pt x="106" y="6"/>
                  </a:lnTo>
                  <a:lnTo>
                    <a:pt x="122" y="2"/>
                  </a:lnTo>
                  <a:lnTo>
                    <a:pt x="129" y="0"/>
                  </a:lnTo>
                  <a:lnTo>
                    <a:pt x="139" y="0"/>
                  </a:lnTo>
                  <a:lnTo>
                    <a:pt x="148" y="0"/>
                  </a:lnTo>
                  <a:lnTo>
                    <a:pt x="158" y="0"/>
                  </a:lnTo>
                  <a:lnTo>
                    <a:pt x="165" y="0"/>
                  </a:lnTo>
                  <a:lnTo>
                    <a:pt x="175" y="0"/>
                  </a:lnTo>
                  <a:lnTo>
                    <a:pt x="184" y="0"/>
                  </a:lnTo>
                  <a:lnTo>
                    <a:pt x="194" y="2"/>
                  </a:lnTo>
                  <a:lnTo>
                    <a:pt x="209" y="6"/>
                  </a:lnTo>
                  <a:lnTo>
                    <a:pt x="224" y="13"/>
                  </a:lnTo>
                  <a:lnTo>
                    <a:pt x="237" y="19"/>
                  </a:lnTo>
                  <a:lnTo>
                    <a:pt x="251" y="31"/>
                  </a:lnTo>
                  <a:lnTo>
                    <a:pt x="255" y="34"/>
                  </a:lnTo>
                  <a:lnTo>
                    <a:pt x="262" y="40"/>
                  </a:lnTo>
                  <a:lnTo>
                    <a:pt x="268" y="46"/>
                  </a:lnTo>
                  <a:lnTo>
                    <a:pt x="275" y="53"/>
                  </a:lnTo>
                  <a:lnTo>
                    <a:pt x="279" y="61"/>
                  </a:lnTo>
                  <a:lnTo>
                    <a:pt x="283" y="69"/>
                  </a:lnTo>
                  <a:lnTo>
                    <a:pt x="289" y="74"/>
                  </a:lnTo>
                  <a:lnTo>
                    <a:pt x="293" y="82"/>
                  </a:lnTo>
                  <a:lnTo>
                    <a:pt x="296" y="89"/>
                  </a:lnTo>
                  <a:lnTo>
                    <a:pt x="298" y="99"/>
                  </a:lnTo>
                  <a:lnTo>
                    <a:pt x="302" y="108"/>
                  </a:lnTo>
                  <a:lnTo>
                    <a:pt x="306" y="118"/>
                  </a:lnTo>
                  <a:lnTo>
                    <a:pt x="308" y="127"/>
                  </a:lnTo>
                  <a:lnTo>
                    <a:pt x="310" y="135"/>
                  </a:lnTo>
                  <a:lnTo>
                    <a:pt x="312" y="146"/>
                  </a:lnTo>
                  <a:lnTo>
                    <a:pt x="314" y="158"/>
                  </a:lnTo>
                  <a:lnTo>
                    <a:pt x="314" y="167"/>
                  </a:lnTo>
                  <a:lnTo>
                    <a:pt x="315" y="179"/>
                  </a:lnTo>
                  <a:lnTo>
                    <a:pt x="315" y="190"/>
                  </a:lnTo>
                  <a:lnTo>
                    <a:pt x="317" y="204"/>
                  </a:lnTo>
                  <a:lnTo>
                    <a:pt x="317" y="20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2066" name="Freeform 34"/>
            <p:cNvSpPr>
              <a:spLocks/>
            </p:cNvSpPr>
            <p:nvPr/>
          </p:nvSpPr>
          <p:spPr bwMode="auto">
            <a:xfrm>
              <a:off x="3528" y="3628"/>
              <a:ext cx="47" cy="68"/>
            </a:xfrm>
            <a:custGeom>
              <a:avLst/>
              <a:gdLst/>
              <a:ahLst/>
              <a:cxnLst>
                <a:cxn ang="0">
                  <a:pos x="315" y="242"/>
                </a:cxn>
                <a:cxn ang="0">
                  <a:pos x="310" y="274"/>
                </a:cxn>
                <a:cxn ang="0">
                  <a:pos x="304" y="308"/>
                </a:cxn>
                <a:cxn ang="0">
                  <a:pos x="294" y="335"/>
                </a:cxn>
                <a:cxn ang="0">
                  <a:pos x="281" y="362"/>
                </a:cxn>
                <a:cxn ang="0">
                  <a:pos x="266" y="383"/>
                </a:cxn>
                <a:cxn ang="0">
                  <a:pos x="247" y="403"/>
                </a:cxn>
                <a:cxn ang="0">
                  <a:pos x="203" y="426"/>
                </a:cxn>
                <a:cxn ang="0">
                  <a:pos x="156" y="436"/>
                </a:cxn>
                <a:cxn ang="0">
                  <a:pos x="178" y="352"/>
                </a:cxn>
                <a:cxn ang="0">
                  <a:pos x="201" y="331"/>
                </a:cxn>
                <a:cxn ang="0">
                  <a:pos x="218" y="301"/>
                </a:cxn>
                <a:cxn ang="0">
                  <a:pos x="226" y="267"/>
                </a:cxn>
                <a:cxn ang="0">
                  <a:pos x="230" y="234"/>
                </a:cxn>
                <a:cxn ang="0">
                  <a:pos x="230" y="206"/>
                </a:cxn>
                <a:cxn ang="0">
                  <a:pos x="230" y="175"/>
                </a:cxn>
                <a:cxn ang="0">
                  <a:pos x="222" y="141"/>
                </a:cxn>
                <a:cxn ang="0">
                  <a:pos x="209" y="111"/>
                </a:cxn>
                <a:cxn ang="0">
                  <a:pos x="188" y="86"/>
                </a:cxn>
                <a:cxn ang="0">
                  <a:pos x="157" y="78"/>
                </a:cxn>
                <a:cxn ang="0">
                  <a:pos x="123" y="86"/>
                </a:cxn>
                <a:cxn ang="0">
                  <a:pos x="104" y="109"/>
                </a:cxn>
                <a:cxn ang="0">
                  <a:pos x="89" y="141"/>
                </a:cxn>
                <a:cxn ang="0">
                  <a:pos x="85" y="175"/>
                </a:cxn>
                <a:cxn ang="0">
                  <a:pos x="83" y="208"/>
                </a:cxn>
                <a:cxn ang="0">
                  <a:pos x="83" y="234"/>
                </a:cxn>
                <a:cxn ang="0">
                  <a:pos x="83" y="265"/>
                </a:cxn>
                <a:cxn ang="0">
                  <a:pos x="89" y="295"/>
                </a:cxn>
                <a:cxn ang="0">
                  <a:pos x="100" y="322"/>
                </a:cxn>
                <a:cxn ang="0">
                  <a:pos x="121" y="345"/>
                </a:cxn>
                <a:cxn ang="0">
                  <a:pos x="142" y="362"/>
                </a:cxn>
                <a:cxn ang="0">
                  <a:pos x="142" y="392"/>
                </a:cxn>
                <a:cxn ang="0">
                  <a:pos x="142" y="422"/>
                </a:cxn>
                <a:cxn ang="0">
                  <a:pos x="110" y="428"/>
                </a:cxn>
                <a:cxn ang="0">
                  <a:pos x="72" y="407"/>
                </a:cxn>
                <a:cxn ang="0">
                  <a:pos x="41" y="375"/>
                </a:cxn>
                <a:cxn ang="0">
                  <a:pos x="24" y="350"/>
                </a:cxn>
                <a:cxn ang="0">
                  <a:pos x="13" y="324"/>
                </a:cxn>
                <a:cxn ang="0">
                  <a:pos x="5" y="295"/>
                </a:cxn>
                <a:cxn ang="0">
                  <a:pos x="0" y="265"/>
                </a:cxn>
                <a:cxn ang="0">
                  <a:pos x="0" y="229"/>
                </a:cxn>
                <a:cxn ang="0">
                  <a:pos x="0" y="191"/>
                </a:cxn>
                <a:cxn ang="0">
                  <a:pos x="0" y="156"/>
                </a:cxn>
                <a:cxn ang="0">
                  <a:pos x="7" y="128"/>
                </a:cxn>
                <a:cxn ang="0">
                  <a:pos x="17" y="97"/>
                </a:cxn>
                <a:cxn ang="0">
                  <a:pos x="30" y="73"/>
                </a:cxn>
                <a:cxn ang="0">
                  <a:pos x="45" y="50"/>
                </a:cxn>
                <a:cxn ang="0">
                  <a:pos x="62" y="33"/>
                </a:cxn>
                <a:cxn ang="0">
                  <a:pos x="97" y="10"/>
                </a:cxn>
                <a:cxn ang="0">
                  <a:pos x="121" y="4"/>
                </a:cxn>
                <a:cxn ang="0">
                  <a:pos x="148" y="0"/>
                </a:cxn>
                <a:cxn ang="0">
                  <a:pos x="175" y="0"/>
                </a:cxn>
                <a:cxn ang="0">
                  <a:pos x="207" y="6"/>
                </a:cxn>
                <a:cxn ang="0">
                  <a:pos x="251" y="33"/>
                </a:cxn>
                <a:cxn ang="0">
                  <a:pos x="266" y="48"/>
                </a:cxn>
                <a:cxn ang="0">
                  <a:pos x="281" y="71"/>
                </a:cxn>
                <a:cxn ang="0">
                  <a:pos x="294" y="97"/>
                </a:cxn>
                <a:cxn ang="0">
                  <a:pos x="304" y="126"/>
                </a:cxn>
                <a:cxn ang="0">
                  <a:pos x="310" y="156"/>
                </a:cxn>
                <a:cxn ang="0">
                  <a:pos x="315" y="191"/>
                </a:cxn>
                <a:cxn ang="0">
                  <a:pos x="317" y="219"/>
                </a:cxn>
              </a:cxnLst>
              <a:rect l="0" t="0" r="r" b="b"/>
              <a:pathLst>
                <a:path w="317" h="436">
                  <a:moveTo>
                    <a:pt x="317" y="219"/>
                  </a:moveTo>
                  <a:lnTo>
                    <a:pt x="315" y="229"/>
                  </a:lnTo>
                  <a:lnTo>
                    <a:pt x="315" y="242"/>
                  </a:lnTo>
                  <a:lnTo>
                    <a:pt x="313" y="253"/>
                  </a:lnTo>
                  <a:lnTo>
                    <a:pt x="311" y="265"/>
                  </a:lnTo>
                  <a:lnTo>
                    <a:pt x="310" y="274"/>
                  </a:lnTo>
                  <a:lnTo>
                    <a:pt x="308" y="287"/>
                  </a:lnTo>
                  <a:lnTo>
                    <a:pt x="306" y="295"/>
                  </a:lnTo>
                  <a:lnTo>
                    <a:pt x="304" y="308"/>
                  </a:lnTo>
                  <a:lnTo>
                    <a:pt x="302" y="316"/>
                  </a:lnTo>
                  <a:lnTo>
                    <a:pt x="298" y="326"/>
                  </a:lnTo>
                  <a:lnTo>
                    <a:pt x="294" y="335"/>
                  </a:lnTo>
                  <a:lnTo>
                    <a:pt x="291" y="345"/>
                  </a:lnTo>
                  <a:lnTo>
                    <a:pt x="287" y="352"/>
                  </a:lnTo>
                  <a:lnTo>
                    <a:pt x="281" y="362"/>
                  </a:lnTo>
                  <a:lnTo>
                    <a:pt x="277" y="369"/>
                  </a:lnTo>
                  <a:lnTo>
                    <a:pt x="273" y="377"/>
                  </a:lnTo>
                  <a:lnTo>
                    <a:pt x="266" y="383"/>
                  </a:lnTo>
                  <a:lnTo>
                    <a:pt x="260" y="390"/>
                  </a:lnTo>
                  <a:lnTo>
                    <a:pt x="252" y="398"/>
                  </a:lnTo>
                  <a:lnTo>
                    <a:pt x="247" y="403"/>
                  </a:lnTo>
                  <a:lnTo>
                    <a:pt x="233" y="413"/>
                  </a:lnTo>
                  <a:lnTo>
                    <a:pt x="220" y="421"/>
                  </a:lnTo>
                  <a:lnTo>
                    <a:pt x="203" y="426"/>
                  </a:lnTo>
                  <a:lnTo>
                    <a:pt x="188" y="430"/>
                  </a:lnTo>
                  <a:lnTo>
                    <a:pt x="171" y="434"/>
                  </a:lnTo>
                  <a:lnTo>
                    <a:pt x="156" y="436"/>
                  </a:lnTo>
                  <a:lnTo>
                    <a:pt x="157" y="356"/>
                  </a:lnTo>
                  <a:lnTo>
                    <a:pt x="167" y="354"/>
                  </a:lnTo>
                  <a:lnTo>
                    <a:pt x="178" y="352"/>
                  </a:lnTo>
                  <a:lnTo>
                    <a:pt x="186" y="346"/>
                  </a:lnTo>
                  <a:lnTo>
                    <a:pt x="195" y="339"/>
                  </a:lnTo>
                  <a:lnTo>
                    <a:pt x="201" y="331"/>
                  </a:lnTo>
                  <a:lnTo>
                    <a:pt x="207" y="324"/>
                  </a:lnTo>
                  <a:lnTo>
                    <a:pt x="213" y="312"/>
                  </a:lnTo>
                  <a:lnTo>
                    <a:pt x="218" y="301"/>
                  </a:lnTo>
                  <a:lnTo>
                    <a:pt x="220" y="289"/>
                  </a:lnTo>
                  <a:lnTo>
                    <a:pt x="222" y="280"/>
                  </a:lnTo>
                  <a:lnTo>
                    <a:pt x="226" y="267"/>
                  </a:lnTo>
                  <a:lnTo>
                    <a:pt x="230" y="257"/>
                  </a:lnTo>
                  <a:lnTo>
                    <a:pt x="230" y="244"/>
                  </a:lnTo>
                  <a:lnTo>
                    <a:pt x="230" y="234"/>
                  </a:lnTo>
                  <a:lnTo>
                    <a:pt x="230" y="225"/>
                  </a:lnTo>
                  <a:lnTo>
                    <a:pt x="232" y="217"/>
                  </a:lnTo>
                  <a:lnTo>
                    <a:pt x="230" y="206"/>
                  </a:lnTo>
                  <a:lnTo>
                    <a:pt x="230" y="198"/>
                  </a:lnTo>
                  <a:lnTo>
                    <a:pt x="230" y="187"/>
                  </a:lnTo>
                  <a:lnTo>
                    <a:pt x="230" y="175"/>
                  </a:lnTo>
                  <a:lnTo>
                    <a:pt x="226" y="164"/>
                  </a:lnTo>
                  <a:lnTo>
                    <a:pt x="224" y="153"/>
                  </a:lnTo>
                  <a:lnTo>
                    <a:pt x="222" y="141"/>
                  </a:lnTo>
                  <a:lnTo>
                    <a:pt x="220" y="132"/>
                  </a:lnTo>
                  <a:lnTo>
                    <a:pt x="214" y="120"/>
                  </a:lnTo>
                  <a:lnTo>
                    <a:pt x="209" y="111"/>
                  </a:lnTo>
                  <a:lnTo>
                    <a:pt x="203" y="101"/>
                  </a:lnTo>
                  <a:lnTo>
                    <a:pt x="197" y="94"/>
                  </a:lnTo>
                  <a:lnTo>
                    <a:pt x="188" y="86"/>
                  </a:lnTo>
                  <a:lnTo>
                    <a:pt x="178" y="82"/>
                  </a:lnTo>
                  <a:lnTo>
                    <a:pt x="169" y="78"/>
                  </a:lnTo>
                  <a:lnTo>
                    <a:pt x="157" y="78"/>
                  </a:lnTo>
                  <a:lnTo>
                    <a:pt x="144" y="78"/>
                  </a:lnTo>
                  <a:lnTo>
                    <a:pt x="133" y="82"/>
                  </a:lnTo>
                  <a:lnTo>
                    <a:pt x="123" y="86"/>
                  </a:lnTo>
                  <a:lnTo>
                    <a:pt x="118" y="94"/>
                  </a:lnTo>
                  <a:lnTo>
                    <a:pt x="108" y="101"/>
                  </a:lnTo>
                  <a:lnTo>
                    <a:pt x="104" y="109"/>
                  </a:lnTo>
                  <a:lnTo>
                    <a:pt x="97" y="118"/>
                  </a:lnTo>
                  <a:lnTo>
                    <a:pt x="95" y="130"/>
                  </a:lnTo>
                  <a:lnTo>
                    <a:pt x="89" y="141"/>
                  </a:lnTo>
                  <a:lnTo>
                    <a:pt x="89" y="153"/>
                  </a:lnTo>
                  <a:lnTo>
                    <a:pt x="85" y="164"/>
                  </a:lnTo>
                  <a:lnTo>
                    <a:pt x="85" y="175"/>
                  </a:lnTo>
                  <a:lnTo>
                    <a:pt x="83" y="187"/>
                  </a:lnTo>
                  <a:lnTo>
                    <a:pt x="83" y="198"/>
                  </a:lnTo>
                  <a:lnTo>
                    <a:pt x="83" y="208"/>
                  </a:lnTo>
                  <a:lnTo>
                    <a:pt x="83" y="219"/>
                  </a:lnTo>
                  <a:lnTo>
                    <a:pt x="83" y="227"/>
                  </a:lnTo>
                  <a:lnTo>
                    <a:pt x="83" y="234"/>
                  </a:lnTo>
                  <a:lnTo>
                    <a:pt x="83" y="244"/>
                  </a:lnTo>
                  <a:lnTo>
                    <a:pt x="83" y="255"/>
                  </a:lnTo>
                  <a:lnTo>
                    <a:pt x="83" y="265"/>
                  </a:lnTo>
                  <a:lnTo>
                    <a:pt x="85" y="274"/>
                  </a:lnTo>
                  <a:lnTo>
                    <a:pt x="87" y="286"/>
                  </a:lnTo>
                  <a:lnTo>
                    <a:pt x="89" y="295"/>
                  </a:lnTo>
                  <a:lnTo>
                    <a:pt x="91" y="303"/>
                  </a:lnTo>
                  <a:lnTo>
                    <a:pt x="97" y="312"/>
                  </a:lnTo>
                  <a:lnTo>
                    <a:pt x="100" y="322"/>
                  </a:lnTo>
                  <a:lnTo>
                    <a:pt x="106" y="331"/>
                  </a:lnTo>
                  <a:lnTo>
                    <a:pt x="112" y="337"/>
                  </a:lnTo>
                  <a:lnTo>
                    <a:pt x="121" y="345"/>
                  </a:lnTo>
                  <a:lnTo>
                    <a:pt x="131" y="348"/>
                  </a:lnTo>
                  <a:lnTo>
                    <a:pt x="142" y="354"/>
                  </a:lnTo>
                  <a:lnTo>
                    <a:pt x="142" y="362"/>
                  </a:lnTo>
                  <a:lnTo>
                    <a:pt x="142" y="371"/>
                  </a:lnTo>
                  <a:lnTo>
                    <a:pt x="142" y="381"/>
                  </a:lnTo>
                  <a:lnTo>
                    <a:pt x="142" y="392"/>
                  </a:lnTo>
                  <a:lnTo>
                    <a:pt x="142" y="402"/>
                  </a:lnTo>
                  <a:lnTo>
                    <a:pt x="142" y="413"/>
                  </a:lnTo>
                  <a:lnTo>
                    <a:pt x="142" y="422"/>
                  </a:lnTo>
                  <a:lnTo>
                    <a:pt x="142" y="436"/>
                  </a:lnTo>
                  <a:lnTo>
                    <a:pt x="125" y="430"/>
                  </a:lnTo>
                  <a:lnTo>
                    <a:pt x="110" y="428"/>
                  </a:lnTo>
                  <a:lnTo>
                    <a:pt x="97" y="421"/>
                  </a:lnTo>
                  <a:lnTo>
                    <a:pt x="85" y="417"/>
                  </a:lnTo>
                  <a:lnTo>
                    <a:pt x="72" y="407"/>
                  </a:lnTo>
                  <a:lnTo>
                    <a:pt x="60" y="398"/>
                  </a:lnTo>
                  <a:lnTo>
                    <a:pt x="51" y="388"/>
                  </a:lnTo>
                  <a:lnTo>
                    <a:pt x="41" y="375"/>
                  </a:lnTo>
                  <a:lnTo>
                    <a:pt x="36" y="367"/>
                  </a:lnTo>
                  <a:lnTo>
                    <a:pt x="30" y="360"/>
                  </a:lnTo>
                  <a:lnTo>
                    <a:pt x="24" y="350"/>
                  </a:lnTo>
                  <a:lnTo>
                    <a:pt x="22" y="343"/>
                  </a:lnTo>
                  <a:lnTo>
                    <a:pt x="17" y="333"/>
                  </a:lnTo>
                  <a:lnTo>
                    <a:pt x="13" y="324"/>
                  </a:lnTo>
                  <a:lnTo>
                    <a:pt x="9" y="316"/>
                  </a:lnTo>
                  <a:lnTo>
                    <a:pt x="7" y="307"/>
                  </a:lnTo>
                  <a:lnTo>
                    <a:pt x="5" y="295"/>
                  </a:lnTo>
                  <a:lnTo>
                    <a:pt x="3" y="286"/>
                  </a:lnTo>
                  <a:lnTo>
                    <a:pt x="0" y="274"/>
                  </a:lnTo>
                  <a:lnTo>
                    <a:pt x="0" y="265"/>
                  </a:lnTo>
                  <a:lnTo>
                    <a:pt x="0" y="251"/>
                  </a:lnTo>
                  <a:lnTo>
                    <a:pt x="0" y="242"/>
                  </a:lnTo>
                  <a:lnTo>
                    <a:pt x="0" y="229"/>
                  </a:lnTo>
                  <a:lnTo>
                    <a:pt x="0" y="219"/>
                  </a:lnTo>
                  <a:lnTo>
                    <a:pt x="0" y="206"/>
                  </a:lnTo>
                  <a:lnTo>
                    <a:pt x="0" y="191"/>
                  </a:lnTo>
                  <a:lnTo>
                    <a:pt x="0" y="179"/>
                  </a:lnTo>
                  <a:lnTo>
                    <a:pt x="0" y="168"/>
                  </a:lnTo>
                  <a:lnTo>
                    <a:pt x="0" y="156"/>
                  </a:lnTo>
                  <a:lnTo>
                    <a:pt x="3" y="145"/>
                  </a:lnTo>
                  <a:lnTo>
                    <a:pt x="5" y="137"/>
                  </a:lnTo>
                  <a:lnTo>
                    <a:pt x="7" y="128"/>
                  </a:lnTo>
                  <a:lnTo>
                    <a:pt x="9" y="116"/>
                  </a:lnTo>
                  <a:lnTo>
                    <a:pt x="13" y="107"/>
                  </a:lnTo>
                  <a:lnTo>
                    <a:pt x="17" y="97"/>
                  </a:lnTo>
                  <a:lnTo>
                    <a:pt x="22" y="90"/>
                  </a:lnTo>
                  <a:lnTo>
                    <a:pt x="24" y="80"/>
                  </a:lnTo>
                  <a:lnTo>
                    <a:pt x="30" y="73"/>
                  </a:lnTo>
                  <a:lnTo>
                    <a:pt x="36" y="65"/>
                  </a:lnTo>
                  <a:lnTo>
                    <a:pt x="41" y="59"/>
                  </a:lnTo>
                  <a:lnTo>
                    <a:pt x="45" y="50"/>
                  </a:lnTo>
                  <a:lnTo>
                    <a:pt x="51" y="44"/>
                  </a:lnTo>
                  <a:lnTo>
                    <a:pt x="57" y="37"/>
                  </a:lnTo>
                  <a:lnTo>
                    <a:pt x="62" y="33"/>
                  </a:lnTo>
                  <a:lnTo>
                    <a:pt x="76" y="21"/>
                  </a:lnTo>
                  <a:lnTo>
                    <a:pt x="89" y="14"/>
                  </a:lnTo>
                  <a:lnTo>
                    <a:pt x="97" y="10"/>
                  </a:lnTo>
                  <a:lnTo>
                    <a:pt x="104" y="6"/>
                  </a:lnTo>
                  <a:lnTo>
                    <a:pt x="112" y="4"/>
                  </a:lnTo>
                  <a:lnTo>
                    <a:pt x="121" y="4"/>
                  </a:lnTo>
                  <a:lnTo>
                    <a:pt x="129" y="0"/>
                  </a:lnTo>
                  <a:lnTo>
                    <a:pt x="138" y="0"/>
                  </a:lnTo>
                  <a:lnTo>
                    <a:pt x="148" y="0"/>
                  </a:lnTo>
                  <a:lnTo>
                    <a:pt x="157" y="0"/>
                  </a:lnTo>
                  <a:lnTo>
                    <a:pt x="165" y="0"/>
                  </a:lnTo>
                  <a:lnTo>
                    <a:pt x="175" y="0"/>
                  </a:lnTo>
                  <a:lnTo>
                    <a:pt x="182" y="0"/>
                  </a:lnTo>
                  <a:lnTo>
                    <a:pt x="192" y="4"/>
                  </a:lnTo>
                  <a:lnTo>
                    <a:pt x="207" y="6"/>
                  </a:lnTo>
                  <a:lnTo>
                    <a:pt x="222" y="14"/>
                  </a:lnTo>
                  <a:lnTo>
                    <a:pt x="237" y="21"/>
                  </a:lnTo>
                  <a:lnTo>
                    <a:pt x="251" y="33"/>
                  </a:lnTo>
                  <a:lnTo>
                    <a:pt x="254" y="37"/>
                  </a:lnTo>
                  <a:lnTo>
                    <a:pt x="262" y="42"/>
                  </a:lnTo>
                  <a:lnTo>
                    <a:pt x="266" y="48"/>
                  </a:lnTo>
                  <a:lnTo>
                    <a:pt x="273" y="57"/>
                  </a:lnTo>
                  <a:lnTo>
                    <a:pt x="277" y="63"/>
                  </a:lnTo>
                  <a:lnTo>
                    <a:pt x="281" y="71"/>
                  </a:lnTo>
                  <a:lnTo>
                    <a:pt x="287" y="80"/>
                  </a:lnTo>
                  <a:lnTo>
                    <a:pt x="291" y="90"/>
                  </a:lnTo>
                  <a:lnTo>
                    <a:pt x="294" y="97"/>
                  </a:lnTo>
                  <a:lnTo>
                    <a:pt x="298" y="107"/>
                  </a:lnTo>
                  <a:lnTo>
                    <a:pt x="302" y="116"/>
                  </a:lnTo>
                  <a:lnTo>
                    <a:pt x="304" y="126"/>
                  </a:lnTo>
                  <a:lnTo>
                    <a:pt x="306" y="135"/>
                  </a:lnTo>
                  <a:lnTo>
                    <a:pt x="308" y="145"/>
                  </a:lnTo>
                  <a:lnTo>
                    <a:pt x="310" y="156"/>
                  </a:lnTo>
                  <a:lnTo>
                    <a:pt x="311" y="168"/>
                  </a:lnTo>
                  <a:lnTo>
                    <a:pt x="313" y="179"/>
                  </a:lnTo>
                  <a:lnTo>
                    <a:pt x="315" y="191"/>
                  </a:lnTo>
                  <a:lnTo>
                    <a:pt x="315" y="206"/>
                  </a:lnTo>
                  <a:lnTo>
                    <a:pt x="317" y="219"/>
                  </a:lnTo>
                  <a:lnTo>
                    <a:pt x="317" y="2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2067" name="Freeform 35"/>
            <p:cNvSpPr>
              <a:spLocks/>
            </p:cNvSpPr>
            <p:nvPr/>
          </p:nvSpPr>
          <p:spPr bwMode="auto">
            <a:xfrm>
              <a:off x="3480" y="3630"/>
              <a:ext cx="43" cy="65"/>
            </a:xfrm>
            <a:custGeom>
              <a:avLst/>
              <a:gdLst/>
              <a:ahLst/>
              <a:cxnLst>
                <a:cxn ang="0">
                  <a:pos x="258" y="340"/>
                </a:cxn>
                <a:cxn ang="0">
                  <a:pos x="233" y="373"/>
                </a:cxn>
                <a:cxn ang="0">
                  <a:pos x="205" y="395"/>
                </a:cxn>
                <a:cxn ang="0">
                  <a:pos x="169" y="409"/>
                </a:cxn>
                <a:cxn ang="0">
                  <a:pos x="131" y="416"/>
                </a:cxn>
                <a:cxn ang="0">
                  <a:pos x="0" y="418"/>
                </a:cxn>
                <a:cxn ang="0">
                  <a:pos x="0" y="388"/>
                </a:cxn>
                <a:cxn ang="0">
                  <a:pos x="0" y="355"/>
                </a:cxn>
                <a:cxn ang="0">
                  <a:pos x="0" y="306"/>
                </a:cxn>
                <a:cxn ang="0">
                  <a:pos x="0" y="274"/>
                </a:cxn>
                <a:cxn ang="0">
                  <a:pos x="0" y="247"/>
                </a:cxn>
                <a:cxn ang="0">
                  <a:pos x="0" y="219"/>
                </a:cxn>
                <a:cxn ang="0">
                  <a:pos x="30" y="219"/>
                </a:cxn>
                <a:cxn ang="0">
                  <a:pos x="64" y="219"/>
                </a:cxn>
                <a:cxn ang="0">
                  <a:pos x="83" y="338"/>
                </a:cxn>
                <a:cxn ang="0">
                  <a:pos x="108" y="344"/>
                </a:cxn>
                <a:cxn ang="0">
                  <a:pos x="133" y="338"/>
                </a:cxn>
                <a:cxn ang="0">
                  <a:pos x="155" y="323"/>
                </a:cxn>
                <a:cxn ang="0">
                  <a:pos x="178" y="306"/>
                </a:cxn>
                <a:cxn ang="0">
                  <a:pos x="193" y="283"/>
                </a:cxn>
                <a:cxn ang="0">
                  <a:pos x="205" y="251"/>
                </a:cxn>
                <a:cxn ang="0">
                  <a:pos x="209" y="211"/>
                </a:cxn>
                <a:cxn ang="0">
                  <a:pos x="209" y="175"/>
                </a:cxn>
                <a:cxn ang="0">
                  <a:pos x="199" y="137"/>
                </a:cxn>
                <a:cxn ang="0">
                  <a:pos x="180" y="106"/>
                </a:cxn>
                <a:cxn ang="0">
                  <a:pos x="152" y="84"/>
                </a:cxn>
                <a:cxn ang="0">
                  <a:pos x="121" y="76"/>
                </a:cxn>
                <a:cxn ang="0">
                  <a:pos x="93" y="76"/>
                </a:cxn>
                <a:cxn ang="0">
                  <a:pos x="74" y="207"/>
                </a:cxn>
                <a:cxn ang="0">
                  <a:pos x="41" y="207"/>
                </a:cxn>
                <a:cxn ang="0">
                  <a:pos x="7" y="207"/>
                </a:cxn>
                <a:cxn ang="0">
                  <a:pos x="0" y="186"/>
                </a:cxn>
                <a:cxn ang="0">
                  <a:pos x="0" y="158"/>
                </a:cxn>
                <a:cxn ang="0">
                  <a:pos x="0" y="129"/>
                </a:cxn>
                <a:cxn ang="0">
                  <a:pos x="0" y="103"/>
                </a:cxn>
                <a:cxn ang="0">
                  <a:pos x="0" y="63"/>
                </a:cxn>
                <a:cxn ang="0">
                  <a:pos x="0" y="25"/>
                </a:cxn>
                <a:cxn ang="0">
                  <a:pos x="0" y="0"/>
                </a:cxn>
                <a:cxn ang="0">
                  <a:pos x="131" y="0"/>
                </a:cxn>
                <a:cxn ang="0">
                  <a:pos x="169" y="4"/>
                </a:cxn>
                <a:cxn ang="0">
                  <a:pos x="205" y="17"/>
                </a:cxn>
                <a:cxn ang="0">
                  <a:pos x="233" y="38"/>
                </a:cxn>
                <a:cxn ang="0">
                  <a:pos x="258" y="72"/>
                </a:cxn>
                <a:cxn ang="0">
                  <a:pos x="271" y="93"/>
                </a:cxn>
                <a:cxn ang="0">
                  <a:pos x="283" y="125"/>
                </a:cxn>
                <a:cxn ang="0">
                  <a:pos x="290" y="165"/>
                </a:cxn>
                <a:cxn ang="0">
                  <a:pos x="294" y="209"/>
                </a:cxn>
                <a:cxn ang="0">
                  <a:pos x="289" y="249"/>
                </a:cxn>
                <a:cxn ang="0">
                  <a:pos x="281" y="289"/>
                </a:cxn>
                <a:cxn ang="0">
                  <a:pos x="273" y="314"/>
                </a:cxn>
              </a:cxnLst>
              <a:rect l="0" t="0" r="r" b="b"/>
              <a:pathLst>
                <a:path w="294" h="418">
                  <a:moveTo>
                    <a:pt x="273" y="314"/>
                  </a:moveTo>
                  <a:lnTo>
                    <a:pt x="266" y="327"/>
                  </a:lnTo>
                  <a:lnTo>
                    <a:pt x="258" y="340"/>
                  </a:lnTo>
                  <a:lnTo>
                    <a:pt x="251" y="352"/>
                  </a:lnTo>
                  <a:lnTo>
                    <a:pt x="243" y="365"/>
                  </a:lnTo>
                  <a:lnTo>
                    <a:pt x="233" y="373"/>
                  </a:lnTo>
                  <a:lnTo>
                    <a:pt x="224" y="382"/>
                  </a:lnTo>
                  <a:lnTo>
                    <a:pt x="214" y="388"/>
                  </a:lnTo>
                  <a:lnTo>
                    <a:pt x="205" y="395"/>
                  </a:lnTo>
                  <a:lnTo>
                    <a:pt x="192" y="401"/>
                  </a:lnTo>
                  <a:lnTo>
                    <a:pt x="180" y="405"/>
                  </a:lnTo>
                  <a:lnTo>
                    <a:pt x="169" y="409"/>
                  </a:lnTo>
                  <a:lnTo>
                    <a:pt x="157" y="411"/>
                  </a:lnTo>
                  <a:lnTo>
                    <a:pt x="144" y="412"/>
                  </a:lnTo>
                  <a:lnTo>
                    <a:pt x="131" y="416"/>
                  </a:lnTo>
                  <a:lnTo>
                    <a:pt x="117" y="416"/>
                  </a:lnTo>
                  <a:lnTo>
                    <a:pt x="104" y="418"/>
                  </a:lnTo>
                  <a:lnTo>
                    <a:pt x="0" y="418"/>
                  </a:lnTo>
                  <a:lnTo>
                    <a:pt x="0" y="411"/>
                  </a:lnTo>
                  <a:lnTo>
                    <a:pt x="0" y="399"/>
                  </a:lnTo>
                  <a:lnTo>
                    <a:pt x="0" y="388"/>
                  </a:lnTo>
                  <a:lnTo>
                    <a:pt x="0" y="380"/>
                  </a:lnTo>
                  <a:lnTo>
                    <a:pt x="0" y="367"/>
                  </a:lnTo>
                  <a:lnTo>
                    <a:pt x="0" y="355"/>
                  </a:lnTo>
                  <a:lnTo>
                    <a:pt x="0" y="338"/>
                  </a:lnTo>
                  <a:lnTo>
                    <a:pt x="0" y="323"/>
                  </a:lnTo>
                  <a:lnTo>
                    <a:pt x="0" y="306"/>
                  </a:lnTo>
                  <a:lnTo>
                    <a:pt x="0" y="291"/>
                  </a:lnTo>
                  <a:lnTo>
                    <a:pt x="0" y="283"/>
                  </a:lnTo>
                  <a:lnTo>
                    <a:pt x="0" y="274"/>
                  </a:lnTo>
                  <a:lnTo>
                    <a:pt x="0" y="264"/>
                  </a:lnTo>
                  <a:lnTo>
                    <a:pt x="0" y="255"/>
                  </a:lnTo>
                  <a:lnTo>
                    <a:pt x="0" y="247"/>
                  </a:lnTo>
                  <a:lnTo>
                    <a:pt x="0" y="238"/>
                  </a:lnTo>
                  <a:lnTo>
                    <a:pt x="0" y="228"/>
                  </a:lnTo>
                  <a:lnTo>
                    <a:pt x="0" y="219"/>
                  </a:lnTo>
                  <a:lnTo>
                    <a:pt x="7" y="219"/>
                  </a:lnTo>
                  <a:lnTo>
                    <a:pt x="19" y="219"/>
                  </a:lnTo>
                  <a:lnTo>
                    <a:pt x="30" y="219"/>
                  </a:lnTo>
                  <a:lnTo>
                    <a:pt x="41" y="219"/>
                  </a:lnTo>
                  <a:lnTo>
                    <a:pt x="51" y="219"/>
                  </a:lnTo>
                  <a:lnTo>
                    <a:pt x="64" y="219"/>
                  </a:lnTo>
                  <a:lnTo>
                    <a:pt x="74" y="219"/>
                  </a:lnTo>
                  <a:lnTo>
                    <a:pt x="83" y="219"/>
                  </a:lnTo>
                  <a:lnTo>
                    <a:pt x="83" y="338"/>
                  </a:lnTo>
                  <a:lnTo>
                    <a:pt x="91" y="340"/>
                  </a:lnTo>
                  <a:lnTo>
                    <a:pt x="98" y="344"/>
                  </a:lnTo>
                  <a:lnTo>
                    <a:pt x="108" y="344"/>
                  </a:lnTo>
                  <a:lnTo>
                    <a:pt x="117" y="344"/>
                  </a:lnTo>
                  <a:lnTo>
                    <a:pt x="125" y="340"/>
                  </a:lnTo>
                  <a:lnTo>
                    <a:pt x="133" y="338"/>
                  </a:lnTo>
                  <a:lnTo>
                    <a:pt x="140" y="335"/>
                  </a:lnTo>
                  <a:lnTo>
                    <a:pt x="150" y="331"/>
                  </a:lnTo>
                  <a:lnTo>
                    <a:pt x="155" y="323"/>
                  </a:lnTo>
                  <a:lnTo>
                    <a:pt x="163" y="317"/>
                  </a:lnTo>
                  <a:lnTo>
                    <a:pt x="171" y="312"/>
                  </a:lnTo>
                  <a:lnTo>
                    <a:pt x="178" y="306"/>
                  </a:lnTo>
                  <a:lnTo>
                    <a:pt x="184" y="298"/>
                  </a:lnTo>
                  <a:lnTo>
                    <a:pt x="190" y="291"/>
                  </a:lnTo>
                  <a:lnTo>
                    <a:pt x="193" y="283"/>
                  </a:lnTo>
                  <a:lnTo>
                    <a:pt x="199" y="277"/>
                  </a:lnTo>
                  <a:lnTo>
                    <a:pt x="201" y="262"/>
                  </a:lnTo>
                  <a:lnTo>
                    <a:pt x="205" y="251"/>
                  </a:lnTo>
                  <a:lnTo>
                    <a:pt x="207" y="238"/>
                  </a:lnTo>
                  <a:lnTo>
                    <a:pt x="209" y="224"/>
                  </a:lnTo>
                  <a:lnTo>
                    <a:pt x="209" y="211"/>
                  </a:lnTo>
                  <a:lnTo>
                    <a:pt x="209" y="200"/>
                  </a:lnTo>
                  <a:lnTo>
                    <a:pt x="209" y="188"/>
                  </a:lnTo>
                  <a:lnTo>
                    <a:pt x="209" y="175"/>
                  </a:lnTo>
                  <a:lnTo>
                    <a:pt x="207" y="162"/>
                  </a:lnTo>
                  <a:lnTo>
                    <a:pt x="203" y="150"/>
                  </a:lnTo>
                  <a:lnTo>
                    <a:pt x="199" y="137"/>
                  </a:lnTo>
                  <a:lnTo>
                    <a:pt x="193" y="127"/>
                  </a:lnTo>
                  <a:lnTo>
                    <a:pt x="186" y="116"/>
                  </a:lnTo>
                  <a:lnTo>
                    <a:pt x="180" y="106"/>
                  </a:lnTo>
                  <a:lnTo>
                    <a:pt x="171" y="99"/>
                  </a:lnTo>
                  <a:lnTo>
                    <a:pt x="163" y="91"/>
                  </a:lnTo>
                  <a:lnTo>
                    <a:pt x="152" y="84"/>
                  </a:lnTo>
                  <a:lnTo>
                    <a:pt x="140" y="78"/>
                  </a:lnTo>
                  <a:lnTo>
                    <a:pt x="131" y="76"/>
                  </a:lnTo>
                  <a:lnTo>
                    <a:pt x="121" y="76"/>
                  </a:lnTo>
                  <a:lnTo>
                    <a:pt x="110" y="74"/>
                  </a:lnTo>
                  <a:lnTo>
                    <a:pt x="102" y="74"/>
                  </a:lnTo>
                  <a:lnTo>
                    <a:pt x="93" y="76"/>
                  </a:lnTo>
                  <a:lnTo>
                    <a:pt x="83" y="76"/>
                  </a:lnTo>
                  <a:lnTo>
                    <a:pt x="83" y="207"/>
                  </a:lnTo>
                  <a:lnTo>
                    <a:pt x="74" y="207"/>
                  </a:lnTo>
                  <a:lnTo>
                    <a:pt x="64" y="207"/>
                  </a:lnTo>
                  <a:lnTo>
                    <a:pt x="51" y="207"/>
                  </a:lnTo>
                  <a:lnTo>
                    <a:pt x="41" y="207"/>
                  </a:lnTo>
                  <a:lnTo>
                    <a:pt x="30" y="207"/>
                  </a:lnTo>
                  <a:lnTo>
                    <a:pt x="19" y="207"/>
                  </a:lnTo>
                  <a:lnTo>
                    <a:pt x="7" y="207"/>
                  </a:lnTo>
                  <a:lnTo>
                    <a:pt x="0" y="207"/>
                  </a:lnTo>
                  <a:lnTo>
                    <a:pt x="0" y="196"/>
                  </a:lnTo>
                  <a:lnTo>
                    <a:pt x="0" y="186"/>
                  </a:lnTo>
                  <a:lnTo>
                    <a:pt x="0" y="175"/>
                  </a:lnTo>
                  <a:lnTo>
                    <a:pt x="0" y="165"/>
                  </a:lnTo>
                  <a:lnTo>
                    <a:pt x="0" y="158"/>
                  </a:lnTo>
                  <a:lnTo>
                    <a:pt x="0" y="148"/>
                  </a:lnTo>
                  <a:lnTo>
                    <a:pt x="0" y="139"/>
                  </a:lnTo>
                  <a:lnTo>
                    <a:pt x="0" y="129"/>
                  </a:lnTo>
                  <a:lnTo>
                    <a:pt x="0" y="120"/>
                  </a:lnTo>
                  <a:lnTo>
                    <a:pt x="0" y="112"/>
                  </a:lnTo>
                  <a:lnTo>
                    <a:pt x="0" y="103"/>
                  </a:lnTo>
                  <a:lnTo>
                    <a:pt x="0" y="93"/>
                  </a:lnTo>
                  <a:lnTo>
                    <a:pt x="0" y="76"/>
                  </a:lnTo>
                  <a:lnTo>
                    <a:pt x="0" y="63"/>
                  </a:lnTo>
                  <a:lnTo>
                    <a:pt x="0" y="47"/>
                  </a:lnTo>
                  <a:lnTo>
                    <a:pt x="0" y="36"/>
                  </a:lnTo>
                  <a:lnTo>
                    <a:pt x="0" y="25"/>
                  </a:lnTo>
                  <a:lnTo>
                    <a:pt x="0" y="15"/>
                  </a:lnTo>
                  <a:lnTo>
                    <a:pt x="0" y="2"/>
                  </a:lnTo>
                  <a:lnTo>
                    <a:pt x="0" y="0"/>
                  </a:lnTo>
                  <a:lnTo>
                    <a:pt x="104" y="0"/>
                  </a:lnTo>
                  <a:lnTo>
                    <a:pt x="117" y="0"/>
                  </a:lnTo>
                  <a:lnTo>
                    <a:pt x="131" y="0"/>
                  </a:lnTo>
                  <a:lnTo>
                    <a:pt x="144" y="0"/>
                  </a:lnTo>
                  <a:lnTo>
                    <a:pt x="157" y="2"/>
                  </a:lnTo>
                  <a:lnTo>
                    <a:pt x="169" y="4"/>
                  </a:lnTo>
                  <a:lnTo>
                    <a:pt x="180" y="8"/>
                  </a:lnTo>
                  <a:lnTo>
                    <a:pt x="192" y="11"/>
                  </a:lnTo>
                  <a:lnTo>
                    <a:pt x="205" y="17"/>
                  </a:lnTo>
                  <a:lnTo>
                    <a:pt x="214" y="23"/>
                  </a:lnTo>
                  <a:lnTo>
                    <a:pt x="224" y="30"/>
                  </a:lnTo>
                  <a:lnTo>
                    <a:pt x="233" y="38"/>
                  </a:lnTo>
                  <a:lnTo>
                    <a:pt x="243" y="47"/>
                  </a:lnTo>
                  <a:lnTo>
                    <a:pt x="251" y="59"/>
                  </a:lnTo>
                  <a:lnTo>
                    <a:pt x="258" y="72"/>
                  </a:lnTo>
                  <a:lnTo>
                    <a:pt x="262" y="78"/>
                  </a:lnTo>
                  <a:lnTo>
                    <a:pt x="266" y="85"/>
                  </a:lnTo>
                  <a:lnTo>
                    <a:pt x="271" y="93"/>
                  </a:lnTo>
                  <a:lnTo>
                    <a:pt x="275" y="103"/>
                  </a:lnTo>
                  <a:lnTo>
                    <a:pt x="279" y="114"/>
                  </a:lnTo>
                  <a:lnTo>
                    <a:pt x="283" y="125"/>
                  </a:lnTo>
                  <a:lnTo>
                    <a:pt x="287" y="137"/>
                  </a:lnTo>
                  <a:lnTo>
                    <a:pt x="289" y="150"/>
                  </a:lnTo>
                  <a:lnTo>
                    <a:pt x="290" y="165"/>
                  </a:lnTo>
                  <a:lnTo>
                    <a:pt x="292" y="179"/>
                  </a:lnTo>
                  <a:lnTo>
                    <a:pt x="292" y="192"/>
                  </a:lnTo>
                  <a:lnTo>
                    <a:pt x="294" y="209"/>
                  </a:lnTo>
                  <a:lnTo>
                    <a:pt x="292" y="222"/>
                  </a:lnTo>
                  <a:lnTo>
                    <a:pt x="292" y="236"/>
                  </a:lnTo>
                  <a:lnTo>
                    <a:pt x="289" y="249"/>
                  </a:lnTo>
                  <a:lnTo>
                    <a:pt x="289" y="262"/>
                  </a:lnTo>
                  <a:lnTo>
                    <a:pt x="285" y="276"/>
                  </a:lnTo>
                  <a:lnTo>
                    <a:pt x="281" y="289"/>
                  </a:lnTo>
                  <a:lnTo>
                    <a:pt x="277" y="300"/>
                  </a:lnTo>
                  <a:lnTo>
                    <a:pt x="273" y="314"/>
                  </a:lnTo>
                  <a:lnTo>
                    <a:pt x="273" y="3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2068" name="Freeform 36"/>
            <p:cNvSpPr>
              <a:spLocks/>
            </p:cNvSpPr>
            <p:nvPr/>
          </p:nvSpPr>
          <p:spPr bwMode="auto">
            <a:xfrm>
              <a:off x="3626" y="3630"/>
              <a:ext cx="46" cy="65"/>
            </a:xfrm>
            <a:custGeom>
              <a:avLst/>
              <a:gdLst/>
              <a:ahLst/>
              <a:cxnLst>
                <a:cxn ang="0">
                  <a:pos x="0" y="418"/>
                </a:cxn>
                <a:cxn ang="0">
                  <a:pos x="110" y="0"/>
                </a:cxn>
                <a:cxn ang="0">
                  <a:pos x="202" y="0"/>
                </a:cxn>
                <a:cxn ang="0">
                  <a:pos x="312" y="418"/>
                </a:cxn>
                <a:cxn ang="0">
                  <a:pos x="226" y="418"/>
                </a:cxn>
                <a:cxn ang="0">
                  <a:pos x="205" y="331"/>
                </a:cxn>
                <a:cxn ang="0">
                  <a:pos x="200" y="331"/>
                </a:cxn>
                <a:cxn ang="0">
                  <a:pos x="188" y="331"/>
                </a:cxn>
                <a:cxn ang="0">
                  <a:pos x="179" y="331"/>
                </a:cxn>
                <a:cxn ang="0">
                  <a:pos x="171" y="331"/>
                </a:cxn>
                <a:cxn ang="0">
                  <a:pos x="162" y="331"/>
                </a:cxn>
                <a:cxn ang="0">
                  <a:pos x="152" y="331"/>
                </a:cxn>
                <a:cxn ang="0">
                  <a:pos x="152" y="321"/>
                </a:cxn>
                <a:cxn ang="0">
                  <a:pos x="152" y="314"/>
                </a:cxn>
                <a:cxn ang="0">
                  <a:pos x="152" y="302"/>
                </a:cxn>
                <a:cxn ang="0">
                  <a:pos x="152" y="291"/>
                </a:cxn>
                <a:cxn ang="0">
                  <a:pos x="152" y="281"/>
                </a:cxn>
                <a:cxn ang="0">
                  <a:pos x="152" y="270"/>
                </a:cxn>
                <a:cxn ang="0">
                  <a:pos x="152" y="262"/>
                </a:cxn>
                <a:cxn ang="0">
                  <a:pos x="152" y="255"/>
                </a:cxn>
                <a:cxn ang="0">
                  <a:pos x="165" y="255"/>
                </a:cxn>
                <a:cxn ang="0">
                  <a:pos x="177" y="255"/>
                </a:cxn>
                <a:cxn ang="0">
                  <a:pos x="184" y="255"/>
                </a:cxn>
                <a:cxn ang="0">
                  <a:pos x="188" y="255"/>
                </a:cxn>
                <a:cxn ang="0">
                  <a:pos x="154" y="118"/>
                </a:cxn>
                <a:cxn ang="0">
                  <a:pos x="122" y="255"/>
                </a:cxn>
                <a:cxn ang="0">
                  <a:pos x="122" y="255"/>
                </a:cxn>
                <a:cxn ang="0">
                  <a:pos x="127" y="255"/>
                </a:cxn>
                <a:cxn ang="0">
                  <a:pos x="135" y="255"/>
                </a:cxn>
                <a:cxn ang="0">
                  <a:pos x="145" y="255"/>
                </a:cxn>
                <a:cxn ang="0">
                  <a:pos x="145" y="262"/>
                </a:cxn>
                <a:cxn ang="0">
                  <a:pos x="145" y="270"/>
                </a:cxn>
                <a:cxn ang="0">
                  <a:pos x="145" y="281"/>
                </a:cxn>
                <a:cxn ang="0">
                  <a:pos x="145" y="291"/>
                </a:cxn>
                <a:cxn ang="0">
                  <a:pos x="145" y="302"/>
                </a:cxn>
                <a:cxn ang="0">
                  <a:pos x="145" y="314"/>
                </a:cxn>
                <a:cxn ang="0">
                  <a:pos x="145" y="321"/>
                </a:cxn>
                <a:cxn ang="0">
                  <a:pos x="145" y="331"/>
                </a:cxn>
                <a:cxn ang="0">
                  <a:pos x="127" y="331"/>
                </a:cxn>
                <a:cxn ang="0">
                  <a:pos x="114" y="331"/>
                </a:cxn>
                <a:cxn ang="0">
                  <a:pos x="107" y="331"/>
                </a:cxn>
                <a:cxn ang="0">
                  <a:pos x="103" y="331"/>
                </a:cxn>
                <a:cxn ang="0">
                  <a:pos x="84" y="418"/>
                </a:cxn>
                <a:cxn ang="0">
                  <a:pos x="0" y="418"/>
                </a:cxn>
                <a:cxn ang="0">
                  <a:pos x="0" y="418"/>
                </a:cxn>
              </a:cxnLst>
              <a:rect l="0" t="0" r="r" b="b"/>
              <a:pathLst>
                <a:path w="312" h="418">
                  <a:moveTo>
                    <a:pt x="0" y="418"/>
                  </a:moveTo>
                  <a:lnTo>
                    <a:pt x="110" y="0"/>
                  </a:lnTo>
                  <a:lnTo>
                    <a:pt x="202" y="0"/>
                  </a:lnTo>
                  <a:lnTo>
                    <a:pt x="312" y="418"/>
                  </a:lnTo>
                  <a:lnTo>
                    <a:pt x="226" y="418"/>
                  </a:lnTo>
                  <a:lnTo>
                    <a:pt x="205" y="331"/>
                  </a:lnTo>
                  <a:lnTo>
                    <a:pt x="200" y="331"/>
                  </a:lnTo>
                  <a:lnTo>
                    <a:pt x="188" y="331"/>
                  </a:lnTo>
                  <a:lnTo>
                    <a:pt x="179" y="331"/>
                  </a:lnTo>
                  <a:lnTo>
                    <a:pt x="171" y="331"/>
                  </a:lnTo>
                  <a:lnTo>
                    <a:pt x="162" y="331"/>
                  </a:lnTo>
                  <a:lnTo>
                    <a:pt x="152" y="331"/>
                  </a:lnTo>
                  <a:lnTo>
                    <a:pt x="152" y="321"/>
                  </a:lnTo>
                  <a:lnTo>
                    <a:pt x="152" y="314"/>
                  </a:lnTo>
                  <a:lnTo>
                    <a:pt x="152" y="302"/>
                  </a:lnTo>
                  <a:lnTo>
                    <a:pt x="152" y="291"/>
                  </a:lnTo>
                  <a:lnTo>
                    <a:pt x="152" y="281"/>
                  </a:lnTo>
                  <a:lnTo>
                    <a:pt x="152" y="270"/>
                  </a:lnTo>
                  <a:lnTo>
                    <a:pt x="152" y="262"/>
                  </a:lnTo>
                  <a:lnTo>
                    <a:pt x="152" y="255"/>
                  </a:lnTo>
                  <a:lnTo>
                    <a:pt x="165" y="255"/>
                  </a:lnTo>
                  <a:lnTo>
                    <a:pt x="177" y="255"/>
                  </a:lnTo>
                  <a:lnTo>
                    <a:pt x="184" y="255"/>
                  </a:lnTo>
                  <a:lnTo>
                    <a:pt x="188" y="255"/>
                  </a:lnTo>
                  <a:lnTo>
                    <a:pt x="154" y="118"/>
                  </a:lnTo>
                  <a:lnTo>
                    <a:pt x="122" y="255"/>
                  </a:lnTo>
                  <a:lnTo>
                    <a:pt x="122" y="255"/>
                  </a:lnTo>
                  <a:lnTo>
                    <a:pt x="127" y="255"/>
                  </a:lnTo>
                  <a:lnTo>
                    <a:pt x="135" y="255"/>
                  </a:lnTo>
                  <a:lnTo>
                    <a:pt x="145" y="255"/>
                  </a:lnTo>
                  <a:lnTo>
                    <a:pt x="145" y="262"/>
                  </a:lnTo>
                  <a:lnTo>
                    <a:pt x="145" y="270"/>
                  </a:lnTo>
                  <a:lnTo>
                    <a:pt x="145" y="281"/>
                  </a:lnTo>
                  <a:lnTo>
                    <a:pt x="145" y="291"/>
                  </a:lnTo>
                  <a:lnTo>
                    <a:pt x="145" y="302"/>
                  </a:lnTo>
                  <a:lnTo>
                    <a:pt x="145" y="314"/>
                  </a:lnTo>
                  <a:lnTo>
                    <a:pt x="145" y="321"/>
                  </a:lnTo>
                  <a:lnTo>
                    <a:pt x="145" y="331"/>
                  </a:lnTo>
                  <a:lnTo>
                    <a:pt x="127" y="331"/>
                  </a:lnTo>
                  <a:lnTo>
                    <a:pt x="114" y="331"/>
                  </a:lnTo>
                  <a:lnTo>
                    <a:pt x="107" y="331"/>
                  </a:lnTo>
                  <a:lnTo>
                    <a:pt x="103" y="331"/>
                  </a:lnTo>
                  <a:lnTo>
                    <a:pt x="84" y="418"/>
                  </a:lnTo>
                  <a:lnTo>
                    <a:pt x="0" y="418"/>
                  </a:lnTo>
                  <a:lnTo>
                    <a:pt x="0" y="41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2069" name="Freeform 37"/>
            <p:cNvSpPr>
              <a:spLocks/>
            </p:cNvSpPr>
            <p:nvPr/>
          </p:nvSpPr>
          <p:spPr bwMode="auto">
            <a:xfrm>
              <a:off x="3480" y="3661"/>
              <a:ext cx="12" cy="4"/>
            </a:xfrm>
            <a:custGeom>
              <a:avLst/>
              <a:gdLst/>
              <a:ahLst/>
              <a:cxnLst>
                <a:cxn ang="0">
                  <a:pos x="0" y="23"/>
                </a:cxn>
                <a:cxn ang="0">
                  <a:pos x="83" y="23"/>
                </a:cxn>
                <a:cxn ang="0">
                  <a:pos x="83" y="0"/>
                </a:cxn>
                <a:cxn ang="0">
                  <a:pos x="0" y="0"/>
                </a:cxn>
                <a:cxn ang="0">
                  <a:pos x="0" y="23"/>
                </a:cxn>
                <a:cxn ang="0">
                  <a:pos x="0" y="23"/>
                </a:cxn>
              </a:cxnLst>
              <a:rect l="0" t="0" r="r" b="b"/>
              <a:pathLst>
                <a:path w="83" h="23">
                  <a:moveTo>
                    <a:pt x="0" y="23"/>
                  </a:moveTo>
                  <a:lnTo>
                    <a:pt x="83" y="23"/>
                  </a:lnTo>
                  <a:lnTo>
                    <a:pt x="83" y="0"/>
                  </a:lnTo>
                  <a:lnTo>
                    <a:pt x="0" y="0"/>
                  </a:lnTo>
                  <a:lnTo>
                    <a:pt x="0" y="23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2070" name="Freeform 38"/>
            <p:cNvSpPr>
              <a:spLocks/>
            </p:cNvSpPr>
            <p:nvPr/>
          </p:nvSpPr>
          <p:spPr bwMode="auto">
            <a:xfrm>
              <a:off x="3549" y="3684"/>
              <a:ext cx="3" cy="12"/>
            </a:xfrm>
            <a:custGeom>
              <a:avLst/>
              <a:gdLst/>
              <a:ahLst/>
              <a:cxnLst>
                <a:cxn ang="0">
                  <a:pos x="0" y="82"/>
                </a:cxn>
                <a:cxn ang="0">
                  <a:pos x="19" y="82"/>
                </a:cxn>
                <a:cxn ang="0">
                  <a:pos x="21" y="2"/>
                </a:cxn>
                <a:cxn ang="0">
                  <a:pos x="10" y="0"/>
                </a:cxn>
                <a:cxn ang="0">
                  <a:pos x="0" y="0"/>
                </a:cxn>
                <a:cxn ang="0">
                  <a:pos x="0" y="82"/>
                </a:cxn>
                <a:cxn ang="0">
                  <a:pos x="0" y="82"/>
                </a:cxn>
              </a:cxnLst>
              <a:rect l="0" t="0" r="r" b="b"/>
              <a:pathLst>
                <a:path w="21" h="82">
                  <a:moveTo>
                    <a:pt x="0" y="82"/>
                  </a:moveTo>
                  <a:lnTo>
                    <a:pt x="19" y="82"/>
                  </a:lnTo>
                  <a:lnTo>
                    <a:pt x="21" y="2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82"/>
                  </a:lnTo>
                  <a:lnTo>
                    <a:pt x="0" y="8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2071" name="Freeform 39"/>
            <p:cNvSpPr>
              <a:spLocks/>
            </p:cNvSpPr>
            <p:nvPr/>
          </p:nvSpPr>
          <p:spPr bwMode="auto">
            <a:xfrm>
              <a:off x="3646" y="3670"/>
              <a:ext cx="3" cy="11"/>
            </a:xfrm>
            <a:custGeom>
              <a:avLst/>
              <a:gdLst/>
              <a:ahLst/>
              <a:cxnLst>
                <a:cxn ang="0">
                  <a:pos x="0" y="76"/>
                </a:cxn>
                <a:cxn ang="0">
                  <a:pos x="19" y="76"/>
                </a:cxn>
                <a:cxn ang="0">
                  <a:pos x="19" y="0"/>
                </a:cxn>
                <a:cxn ang="0">
                  <a:pos x="0" y="0"/>
                </a:cxn>
                <a:cxn ang="0">
                  <a:pos x="0" y="76"/>
                </a:cxn>
                <a:cxn ang="0">
                  <a:pos x="0" y="76"/>
                </a:cxn>
              </a:cxnLst>
              <a:rect l="0" t="0" r="r" b="b"/>
              <a:pathLst>
                <a:path w="19" h="76">
                  <a:moveTo>
                    <a:pt x="0" y="76"/>
                  </a:moveTo>
                  <a:lnTo>
                    <a:pt x="19" y="76"/>
                  </a:lnTo>
                  <a:lnTo>
                    <a:pt x="19" y="0"/>
                  </a:lnTo>
                  <a:lnTo>
                    <a:pt x="0" y="0"/>
                  </a:lnTo>
                  <a:lnTo>
                    <a:pt x="0" y="76"/>
                  </a:lnTo>
                  <a:lnTo>
                    <a:pt x="0" y="7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2072" name="Freeform 40"/>
            <p:cNvSpPr>
              <a:spLocks/>
            </p:cNvSpPr>
            <p:nvPr/>
          </p:nvSpPr>
          <p:spPr bwMode="auto">
            <a:xfrm>
              <a:off x="3600" y="3518"/>
              <a:ext cx="5" cy="12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32" y="80"/>
                </a:cxn>
                <a:cxn ang="0">
                  <a:pos x="32" y="6"/>
                </a:cxn>
                <a:cxn ang="0">
                  <a:pos x="25" y="6"/>
                </a:cxn>
                <a:cxn ang="0">
                  <a:pos x="19" y="6"/>
                </a:cxn>
                <a:cxn ang="0">
                  <a:pos x="10" y="2"/>
                </a:cxn>
                <a:cxn ang="0">
                  <a:pos x="0" y="0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2" h="80">
                  <a:moveTo>
                    <a:pt x="0" y="80"/>
                  </a:moveTo>
                  <a:lnTo>
                    <a:pt x="32" y="80"/>
                  </a:lnTo>
                  <a:lnTo>
                    <a:pt x="32" y="6"/>
                  </a:lnTo>
                  <a:lnTo>
                    <a:pt x="25" y="6"/>
                  </a:lnTo>
                  <a:lnTo>
                    <a:pt x="19" y="6"/>
                  </a:lnTo>
                  <a:lnTo>
                    <a:pt x="10" y="2"/>
                  </a:lnTo>
                  <a:lnTo>
                    <a:pt x="0" y="0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172073" name="Picture 41" descr="MC900447037[1]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505450" y="4881563"/>
            <a:ext cx="1316038" cy="1925637"/>
          </a:xfrm>
          <a:prstGeom prst="rect">
            <a:avLst/>
          </a:prstGeom>
          <a:noFill/>
        </p:spPr>
      </p:pic>
      <p:sp>
        <p:nvSpPr>
          <p:cNvPr id="172074" name="Freeform 42"/>
          <p:cNvSpPr>
            <a:spLocks/>
          </p:cNvSpPr>
          <p:nvPr/>
        </p:nvSpPr>
        <p:spPr bwMode="auto">
          <a:xfrm flipH="1" flipV="1">
            <a:off x="825500" y="3162300"/>
            <a:ext cx="4660900" cy="30099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072" y="0"/>
              </a:cxn>
              <a:cxn ang="0">
                <a:pos x="4072" y="784"/>
              </a:cxn>
            </a:cxnLst>
            <a:rect l="0" t="0" r="r" b="b"/>
            <a:pathLst>
              <a:path w="4072" h="784">
                <a:moveTo>
                  <a:pt x="0" y="0"/>
                </a:moveTo>
                <a:lnTo>
                  <a:pt x="4072" y="0"/>
                </a:lnTo>
                <a:lnTo>
                  <a:pt x="4072" y="784"/>
                </a:lnTo>
              </a:path>
            </a:pathLst>
          </a:custGeom>
          <a:noFill/>
          <a:ln w="76200" cmpd="sng">
            <a:solidFill>
              <a:srgbClr val="FFCC66"/>
            </a:solidFill>
            <a:round/>
            <a:headEnd type="triangl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2075" name="Oval 43"/>
          <p:cNvSpPr>
            <a:spLocks noChangeArrowheads="1"/>
          </p:cNvSpPr>
          <p:nvPr/>
        </p:nvSpPr>
        <p:spPr bwMode="auto">
          <a:xfrm>
            <a:off x="5791200" y="5397500"/>
            <a:ext cx="203200" cy="254000"/>
          </a:xfrm>
          <a:prstGeom prst="ellips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2076" name="Oval 44"/>
          <p:cNvSpPr>
            <a:spLocks noChangeArrowheads="1"/>
          </p:cNvSpPr>
          <p:nvPr/>
        </p:nvSpPr>
        <p:spPr bwMode="auto">
          <a:xfrm>
            <a:off x="5676900" y="5270500"/>
            <a:ext cx="431800" cy="482600"/>
          </a:xfrm>
          <a:prstGeom prst="ellips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9" name="Group 45"/>
          <p:cNvGrpSpPr>
            <a:grpSpLocks/>
          </p:cNvGrpSpPr>
          <p:nvPr/>
        </p:nvGrpSpPr>
        <p:grpSpPr bwMode="auto">
          <a:xfrm>
            <a:off x="2003425" y="2647950"/>
            <a:ext cx="6264275" cy="1708150"/>
            <a:chOff x="1262" y="1668"/>
            <a:chExt cx="3946" cy="1076"/>
          </a:xfrm>
        </p:grpSpPr>
        <p:sp>
          <p:nvSpPr>
            <p:cNvPr id="172078" name="Freeform 46"/>
            <p:cNvSpPr>
              <a:spLocks/>
            </p:cNvSpPr>
            <p:nvPr/>
          </p:nvSpPr>
          <p:spPr bwMode="auto">
            <a:xfrm>
              <a:off x="1536" y="1952"/>
              <a:ext cx="3672" cy="79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072" y="0"/>
                </a:cxn>
                <a:cxn ang="0">
                  <a:pos x="4072" y="784"/>
                </a:cxn>
              </a:cxnLst>
              <a:rect l="0" t="0" r="r" b="b"/>
              <a:pathLst>
                <a:path w="4072" h="784">
                  <a:moveTo>
                    <a:pt x="0" y="0"/>
                  </a:moveTo>
                  <a:lnTo>
                    <a:pt x="4072" y="0"/>
                  </a:lnTo>
                  <a:lnTo>
                    <a:pt x="4072" y="784"/>
                  </a:lnTo>
                </a:path>
              </a:pathLst>
            </a:custGeom>
            <a:noFill/>
            <a:ln w="76200" cmpd="sng">
              <a:solidFill>
                <a:schemeClr val="hlink"/>
              </a:solidFill>
              <a:round/>
              <a:headEnd type="non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pic>
          <p:nvPicPr>
            <p:cNvPr id="172079" name="Picture 47" descr="MC900431631[1]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2036" y="1668"/>
              <a:ext cx="472" cy="472"/>
            </a:xfrm>
            <a:prstGeom prst="rect">
              <a:avLst/>
            </a:prstGeom>
            <a:noFill/>
          </p:spPr>
        </p:pic>
        <p:grpSp>
          <p:nvGrpSpPr>
            <p:cNvPr id="10" name="Group 48"/>
            <p:cNvGrpSpPr>
              <a:grpSpLocks/>
            </p:cNvGrpSpPr>
            <p:nvPr/>
          </p:nvGrpSpPr>
          <p:grpSpPr bwMode="auto">
            <a:xfrm>
              <a:off x="1262" y="1741"/>
              <a:ext cx="485" cy="499"/>
              <a:chOff x="3878" y="1797"/>
              <a:chExt cx="689" cy="635"/>
            </a:xfrm>
          </p:grpSpPr>
          <p:grpSp>
            <p:nvGrpSpPr>
              <p:cNvPr id="11" name="Group 37"/>
              <p:cNvGrpSpPr>
                <a:grpSpLocks/>
              </p:cNvGrpSpPr>
              <p:nvPr/>
            </p:nvGrpSpPr>
            <p:grpSpPr bwMode="auto">
              <a:xfrm>
                <a:off x="3923" y="1797"/>
                <a:ext cx="380" cy="635"/>
                <a:chOff x="975" y="2795"/>
                <a:chExt cx="244" cy="483"/>
              </a:xfrm>
            </p:grpSpPr>
            <p:pic>
              <p:nvPicPr>
                <p:cNvPr id="172082" name="Picture 38" descr="MC900435242[1]"/>
                <p:cNvPicPr>
                  <a:picLocks noChangeAspect="1" noChangeArrowheads="1"/>
                </p:cNvPicPr>
                <p:nvPr/>
              </p:nvPicPr>
              <p:blipFill>
                <a:blip r:embed="rId6" cstate="print"/>
                <a:srcRect/>
                <a:stretch>
                  <a:fillRect/>
                </a:stretch>
              </p:blipFill>
              <p:spPr bwMode="auto">
                <a:xfrm>
                  <a:off x="975" y="2795"/>
                  <a:ext cx="244" cy="4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72083" name="AutoShape 39"/>
                <p:cNvSpPr>
                  <a:spLocks noChangeArrowheads="1"/>
                </p:cNvSpPr>
                <p:nvPr/>
              </p:nvSpPr>
              <p:spPr bwMode="auto">
                <a:xfrm>
                  <a:off x="975" y="2795"/>
                  <a:ext cx="91" cy="181"/>
                </a:xfrm>
                <a:prstGeom prst="flowChartMagneticDisk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CH"/>
                </a:p>
              </p:txBody>
            </p:sp>
          </p:grpSp>
          <p:sp>
            <p:nvSpPr>
              <p:cNvPr id="172084" name="Text Box 52"/>
              <p:cNvSpPr txBox="1">
                <a:spLocks noChangeArrowheads="1"/>
              </p:cNvSpPr>
              <p:nvPr/>
            </p:nvSpPr>
            <p:spPr bwMode="auto">
              <a:xfrm>
                <a:off x="3878" y="2205"/>
                <a:ext cx="689" cy="19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fr-CH" sz="1000" b="1">
                    <a:solidFill>
                      <a:schemeClr val="bg1"/>
                    </a:solidFill>
                  </a:rPr>
                  <a:t>UPU IFS</a:t>
                </a:r>
                <a:endParaRPr lang="fr-FR" sz="1000" b="1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172085" name="AutoShape 53"/>
          <p:cNvSpPr>
            <a:spLocks noChangeArrowheads="1"/>
          </p:cNvSpPr>
          <p:nvPr/>
        </p:nvSpPr>
        <p:spPr bwMode="auto">
          <a:xfrm rot="2148670">
            <a:off x="6615113" y="4137025"/>
            <a:ext cx="1217612" cy="658813"/>
          </a:xfrm>
          <a:prstGeom prst="rightArrow">
            <a:avLst>
              <a:gd name="adj1" fmla="val 50000"/>
              <a:gd name="adj2" fmla="val 46205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5" name="Title 70"/>
          <p:cNvSpPr txBox="1">
            <a:spLocks/>
          </p:cNvSpPr>
          <p:nvPr/>
        </p:nvSpPr>
        <p:spPr>
          <a:xfrm>
            <a:off x="3419872" y="341784"/>
            <a:ext cx="5472608" cy="854968"/>
          </a:xfrm>
          <a:prstGeom prst="rect">
            <a:avLst/>
          </a:prstGeom>
        </p:spPr>
        <p:txBody>
          <a:bodyPr/>
          <a:lstStyle/>
          <a:p>
            <a:pPr lvl="0" algn="r" eaLnBrk="0" fontAlgn="auto" hangingPunct="0">
              <a:spcAft>
                <a:spcPts val="0"/>
              </a:spcAft>
              <a:defRPr/>
            </a:pPr>
            <a:r>
              <a:rPr lang="es-ES" sz="2000" b="1" dirty="0" smtClean="0">
                <a:solidFill>
                  <a:srgbClr val="002060"/>
                </a:solidFill>
                <a:latin typeface="Verdana" pitchFamily="34" charset="0"/>
              </a:rPr>
              <a:t>Visión de operaciones</a:t>
            </a:r>
            <a:r>
              <a:rPr lang="en-US" sz="2000" b="1" dirty="0" smtClean="0">
                <a:solidFill>
                  <a:srgbClr val="002060"/>
                </a:solidFill>
                <a:latin typeface="Verdana" pitchFamily="34" charset="0"/>
              </a:rPr>
              <a:t/>
            </a:r>
            <a:br>
              <a:rPr lang="en-US" sz="2000" b="1" dirty="0" smtClean="0">
                <a:solidFill>
                  <a:srgbClr val="002060"/>
                </a:solidFill>
                <a:latin typeface="Verdana" pitchFamily="34" charset="0"/>
              </a:rPr>
            </a:br>
            <a:r>
              <a:rPr lang="en-US" b="1" dirty="0" err="1" smtClean="0">
                <a:solidFill>
                  <a:srgbClr val="002060"/>
                </a:solidFill>
                <a:latin typeface="Verdana" pitchFamily="34" charset="0"/>
              </a:rPr>
              <a:t>Proceso</a:t>
            </a:r>
            <a:r>
              <a:rPr lang="en-US" b="1" dirty="0" smtClean="0">
                <a:solidFill>
                  <a:srgbClr val="002060"/>
                </a:solidFill>
                <a:latin typeface="Verdana" pitchFamily="34" charset="0"/>
              </a:rPr>
              <a:t> </a:t>
            </a:r>
            <a:r>
              <a:rPr lang="en-US" b="1" dirty="0" err="1" smtClean="0">
                <a:solidFill>
                  <a:srgbClr val="002060"/>
                </a:solidFill>
                <a:latin typeface="Verdana" pitchFamily="34" charset="0"/>
              </a:rPr>
              <a:t>entrante</a:t>
            </a:r>
            <a:endParaRPr lang="es-ES" b="1" dirty="0">
              <a:solidFill>
                <a:srgbClr val="002060"/>
              </a:solidFill>
              <a:latin typeface="Verdana" pitchFamily="34" charset="0"/>
            </a:endParaRPr>
          </a:p>
        </p:txBody>
      </p:sp>
      <p:cxnSp>
        <p:nvCxnSpPr>
          <p:cNvPr id="56" name="Straight Connector 55"/>
          <p:cNvCxnSpPr/>
          <p:nvPr/>
        </p:nvCxnSpPr>
        <p:spPr>
          <a:xfrm>
            <a:off x="0" y="1196752"/>
            <a:ext cx="9144000" cy="0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 descr="C:\Users\QuinterosM.INTERNAL\AppData\Local\Microsoft\Windows\Temporary Internet Files\Content.IE5\CGXRKC1D\MC900433794[1]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550102" y="1911158"/>
            <a:ext cx="365714" cy="365714"/>
          </a:xfrm>
          <a:prstGeom prst="rect">
            <a:avLst/>
          </a:prstGeom>
          <a:noFill/>
        </p:spPr>
      </p:pic>
      <p:pic>
        <p:nvPicPr>
          <p:cNvPr id="1028" name="Picture 4" descr="C:\Users\QuinterosM.INTERNAL\AppData\Local\Microsoft\Windows\Temporary Internet Files\Content.IE5\CGXRKC1D\MC900433800[1]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550102" y="2343206"/>
            <a:ext cx="365714" cy="3657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72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72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72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172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5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9" dur="2000" fill="hold"/>
                                        <p:tgtEl>
                                          <p:spTgt spid="17207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3" dur="2000" fill="hold"/>
                                        <p:tgtEl>
                                          <p:spTgt spid="17207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2035" grpId="0" uiExpand="1" build="p" bldLvl="5"/>
      <p:bldP spid="172046" grpId="0" uiExpand="1" animBg="1"/>
      <p:bldP spid="172074" grpId="0" animBg="1"/>
      <p:bldP spid="172075" grpId="0" animBg="1"/>
      <p:bldP spid="172075" grpId="1" animBg="1"/>
      <p:bldP spid="172076" grpId="0" animBg="1"/>
      <p:bldP spid="172076" grpId="1" animBg="1"/>
      <p:bldP spid="172085" grpId="0" uiExpan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idx="1"/>
          </p:nvPr>
        </p:nvSpPr>
        <p:spPr bwMode="auto">
          <a:xfrm>
            <a:off x="179512" y="1397908"/>
            <a:ext cx="8785101" cy="5271452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pPr marL="769937" lvl="1" indent="-342900" eaLnBrk="1" hangingPunct="1">
              <a:lnSpc>
                <a:spcPct val="140000"/>
              </a:lnSpc>
              <a:tabLst>
                <a:tab pos="542925" algn="l"/>
                <a:tab pos="809625" algn="l"/>
              </a:tabLst>
            </a:pPr>
            <a:r>
              <a:rPr lang="fr-CH" b="1" dirty="0" err="1" smtClean="0">
                <a:solidFill>
                  <a:srgbClr val="000099"/>
                </a:solidFill>
                <a:latin typeface="Verdana" pitchFamily="34" charset="0"/>
              </a:rPr>
              <a:t>Liberación</a:t>
            </a:r>
            <a:r>
              <a:rPr lang="fr-CH" b="1" dirty="0" smtClean="0">
                <a:solidFill>
                  <a:srgbClr val="000099"/>
                </a:solidFill>
                <a:latin typeface="Verdana" pitchFamily="34" charset="0"/>
              </a:rPr>
              <a:t> de la primera </a:t>
            </a:r>
            <a:r>
              <a:rPr lang="fr-CH" b="1" dirty="0" err="1" smtClean="0">
                <a:solidFill>
                  <a:srgbClr val="000099"/>
                </a:solidFill>
                <a:latin typeface="Verdana" pitchFamily="34" charset="0"/>
              </a:rPr>
              <a:t>versión</a:t>
            </a:r>
            <a:r>
              <a:rPr lang="fr-CH" b="1" dirty="0" smtClean="0">
                <a:solidFill>
                  <a:srgbClr val="000099"/>
                </a:solidFill>
                <a:latin typeface="Verdana" pitchFamily="34" charset="0"/>
              </a:rPr>
              <a:t> de CDS	Julio 2012</a:t>
            </a:r>
          </a:p>
          <a:p>
            <a:pPr marL="769937" lvl="1" indent="-342900" eaLnBrk="1" hangingPunct="1">
              <a:lnSpc>
                <a:spcPct val="140000"/>
              </a:lnSpc>
              <a:tabLst>
                <a:tab pos="542925" algn="l"/>
                <a:tab pos="809625" algn="l"/>
              </a:tabLst>
            </a:pPr>
            <a:endParaRPr lang="fr-CH" b="1" dirty="0" smtClean="0">
              <a:solidFill>
                <a:srgbClr val="000099"/>
              </a:solidFill>
              <a:latin typeface="Verdana" pitchFamily="34" charset="0"/>
            </a:endParaRPr>
          </a:p>
          <a:p>
            <a:pPr marL="769937" lvl="1" indent="-342900" eaLnBrk="1" hangingPunct="1">
              <a:lnSpc>
                <a:spcPct val="140000"/>
              </a:lnSpc>
              <a:tabLst>
                <a:tab pos="542925" algn="l"/>
                <a:tab pos="809625" algn="l"/>
              </a:tabLst>
            </a:pPr>
            <a:r>
              <a:rPr lang="fr-CH" b="1" dirty="0" err="1" smtClean="0">
                <a:solidFill>
                  <a:srgbClr val="000099"/>
                </a:solidFill>
                <a:latin typeface="Verdana" pitchFamily="34" charset="0"/>
              </a:rPr>
              <a:t>Prueba</a:t>
            </a:r>
            <a:r>
              <a:rPr lang="fr-CH" b="1" dirty="0" smtClean="0">
                <a:solidFill>
                  <a:srgbClr val="000099"/>
                </a:solidFill>
                <a:latin typeface="Verdana" pitchFamily="34" charset="0"/>
              </a:rPr>
              <a:t> </a:t>
            </a:r>
            <a:r>
              <a:rPr lang="fr-CH" b="1" dirty="0" err="1" smtClean="0">
                <a:solidFill>
                  <a:srgbClr val="000099"/>
                </a:solidFill>
                <a:latin typeface="Verdana" pitchFamily="34" charset="0"/>
              </a:rPr>
              <a:t>piloto</a:t>
            </a:r>
            <a:r>
              <a:rPr lang="fr-CH" b="1" dirty="0" smtClean="0">
                <a:solidFill>
                  <a:srgbClr val="000099"/>
                </a:solidFill>
                <a:latin typeface="Verdana" pitchFamily="34" charset="0"/>
              </a:rPr>
              <a:t>					</a:t>
            </a:r>
            <a:r>
              <a:rPr lang="fr-CH" b="1" dirty="0" err="1" smtClean="0">
                <a:solidFill>
                  <a:srgbClr val="000099"/>
                </a:solidFill>
                <a:latin typeface="Verdana" pitchFamily="34" charset="0"/>
              </a:rPr>
              <a:t>Ago</a:t>
            </a:r>
            <a:r>
              <a:rPr lang="fr-CH" b="1" dirty="0" smtClean="0">
                <a:solidFill>
                  <a:srgbClr val="000099"/>
                </a:solidFill>
                <a:latin typeface="Verdana" pitchFamily="34" charset="0"/>
              </a:rPr>
              <a:t>-Set 2012</a:t>
            </a:r>
          </a:p>
          <a:p>
            <a:pPr marL="769937" lvl="1" indent="-342900" eaLnBrk="1" hangingPunct="1">
              <a:lnSpc>
                <a:spcPct val="140000"/>
              </a:lnSpc>
              <a:tabLst>
                <a:tab pos="542925" algn="l"/>
                <a:tab pos="809625" algn="l"/>
              </a:tabLst>
            </a:pPr>
            <a:endParaRPr lang="fr-CH" b="1" dirty="0" smtClean="0">
              <a:solidFill>
                <a:srgbClr val="000099"/>
              </a:solidFill>
              <a:latin typeface="Verdana" pitchFamily="34" charset="0"/>
            </a:endParaRPr>
          </a:p>
          <a:p>
            <a:pPr marL="769937" lvl="1" indent="-342900" eaLnBrk="1" hangingPunct="1">
              <a:lnSpc>
                <a:spcPct val="140000"/>
              </a:lnSpc>
              <a:tabLst>
                <a:tab pos="542925" algn="l"/>
                <a:tab pos="809625" algn="l"/>
              </a:tabLst>
            </a:pPr>
            <a:r>
              <a:rPr lang="fr-CH" b="1" dirty="0" smtClean="0">
                <a:solidFill>
                  <a:srgbClr val="000099"/>
                </a:solidFill>
                <a:latin typeface="Verdana" pitchFamily="34" charset="0"/>
              </a:rPr>
              <a:t>Reporte al </a:t>
            </a:r>
            <a:r>
              <a:rPr lang="fr-CH" b="1" dirty="0" err="1" smtClean="0">
                <a:solidFill>
                  <a:srgbClr val="000099"/>
                </a:solidFill>
                <a:latin typeface="Verdana" pitchFamily="34" charset="0"/>
              </a:rPr>
              <a:t>Congreso</a:t>
            </a:r>
            <a:r>
              <a:rPr lang="fr-CH" b="1" dirty="0" smtClean="0">
                <a:solidFill>
                  <a:srgbClr val="000099"/>
                </a:solidFill>
                <a:latin typeface="Verdana" pitchFamily="34" charset="0"/>
              </a:rPr>
              <a:t> de la UPU		</a:t>
            </a:r>
            <a:r>
              <a:rPr lang="fr-CH" b="1" dirty="0" err="1" smtClean="0">
                <a:solidFill>
                  <a:srgbClr val="000099"/>
                </a:solidFill>
                <a:latin typeface="Verdana" pitchFamily="34" charset="0"/>
              </a:rPr>
              <a:t>Oct</a:t>
            </a:r>
            <a:r>
              <a:rPr lang="fr-CH" b="1" dirty="0" smtClean="0">
                <a:solidFill>
                  <a:srgbClr val="000099"/>
                </a:solidFill>
                <a:latin typeface="Verdana" pitchFamily="34" charset="0"/>
              </a:rPr>
              <a:t> 2012</a:t>
            </a:r>
          </a:p>
          <a:p>
            <a:pPr marL="769937" lvl="1" indent="-342900" eaLnBrk="1" hangingPunct="1">
              <a:lnSpc>
                <a:spcPct val="140000"/>
              </a:lnSpc>
              <a:tabLst>
                <a:tab pos="542925" algn="l"/>
                <a:tab pos="809625" algn="l"/>
              </a:tabLst>
            </a:pPr>
            <a:endParaRPr lang="fr-CH" b="1" dirty="0" smtClean="0">
              <a:solidFill>
                <a:srgbClr val="000099"/>
              </a:solidFill>
              <a:latin typeface="Verdana" pitchFamily="34" charset="0"/>
            </a:endParaRPr>
          </a:p>
          <a:p>
            <a:pPr marL="769937" lvl="1" indent="-342900" eaLnBrk="1" hangingPunct="1">
              <a:lnSpc>
                <a:spcPct val="140000"/>
              </a:lnSpc>
              <a:tabLst>
                <a:tab pos="542925" algn="l"/>
                <a:tab pos="809625" algn="l"/>
              </a:tabLst>
            </a:pPr>
            <a:r>
              <a:rPr lang="fr-CH" b="1" dirty="0" err="1" smtClean="0">
                <a:solidFill>
                  <a:srgbClr val="000099"/>
                </a:solidFill>
                <a:latin typeface="Verdana" pitchFamily="34" charset="0"/>
              </a:rPr>
              <a:t>Revisión</a:t>
            </a:r>
            <a:r>
              <a:rPr lang="fr-CH" b="1" dirty="0" smtClean="0">
                <a:solidFill>
                  <a:srgbClr val="000099"/>
                </a:solidFill>
                <a:latin typeface="Verdana" pitchFamily="34" charset="0"/>
              </a:rPr>
              <a:t> y </a:t>
            </a:r>
            <a:r>
              <a:rPr lang="fr-CH" b="1" dirty="0" err="1" smtClean="0">
                <a:solidFill>
                  <a:srgbClr val="000099"/>
                </a:solidFill>
                <a:latin typeface="Verdana" pitchFamily="34" charset="0"/>
              </a:rPr>
              <a:t>actualización</a:t>
            </a:r>
            <a:r>
              <a:rPr lang="fr-CH" b="1" dirty="0" smtClean="0">
                <a:solidFill>
                  <a:srgbClr val="000099"/>
                </a:solidFill>
                <a:latin typeface="Verdana" pitchFamily="34" charset="0"/>
              </a:rPr>
              <a:t>			</a:t>
            </a:r>
            <a:r>
              <a:rPr lang="fr-CH" b="1" dirty="0" err="1" smtClean="0">
                <a:solidFill>
                  <a:srgbClr val="000099"/>
                </a:solidFill>
                <a:latin typeface="Verdana" pitchFamily="34" charset="0"/>
              </a:rPr>
              <a:t>Oct</a:t>
            </a:r>
            <a:r>
              <a:rPr lang="fr-CH" b="1" dirty="0" smtClean="0">
                <a:solidFill>
                  <a:srgbClr val="000099"/>
                </a:solidFill>
                <a:latin typeface="Verdana" pitchFamily="34" charset="0"/>
              </a:rPr>
              <a:t> – </a:t>
            </a:r>
            <a:r>
              <a:rPr lang="fr-CH" b="1" dirty="0" err="1" smtClean="0">
                <a:solidFill>
                  <a:srgbClr val="000099"/>
                </a:solidFill>
                <a:latin typeface="Verdana" pitchFamily="34" charset="0"/>
              </a:rPr>
              <a:t>Dic</a:t>
            </a:r>
            <a:r>
              <a:rPr lang="fr-CH" b="1" dirty="0" smtClean="0">
                <a:solidFill>
                  <a:srgbClr val="000099"/>
                </a:solidFill>
                <a:latin typeface="Verdana" pitchFamily="34" charset="0"/>
              </a:rPr>
              <a:t> 2012</a:t>
            </a:r>
            <a:br>
              <a:rPr lang="fr-CH" b="1" dirty="0" smtClean="0">
                <a:solidFill>
                  <a:srgbClr val="000099"/>
                </a:solidFill>
                <a:latin typeface="Verdana" pitchFamily="34" charset="0"/>
              </a:rPr>
            </a:br>
            <a:endParaRPr lang="fr-CH" b="1" dirty="0" smtClean="0">
              <a:solidFill>
                <a:srgbClr val="000099"/>
              </a:solidFill>
              <a:latin typeface="Verdana" pitchFamily="34" charset="0"/>
            </a:endParaRPr>
          </a:p>
          <a:p>
            <a:pPr marL="769937" lvl="1" indent="-342900" eaLnBrk="1" hangingPunct="1">
              <a:lnSpc>
                <a:spcPct val="140000"/>
              </a:lnSpc>
              <a:tabLst>
                <a:tab pos="542925" algn="l"/>
                <a:tab pos="809625" algn="l"/>
              </a:tabLst>
            </a:pPr>
            <a:r>
              <a:rPr lang="fr-CH" b="1" dirty="0" err="1" smtClean="0">
                <a:solidFill>
                  <a:srgbClr val="000099"/>
                </a:solidFill>
                <a:latin typeface="Verdana" pitchFamily="34" charset="0"/>
              </a:rPr>
              <a:t>Versión</a:t>
            </a:r>
            <a:r>
              <a:rPr lang="fr-CH" b="1" dirty="0" smtClean="0">
                <a:solidFill>
                  <a:srgbClr val="000099"/>
                </a:solidFill>
                <a:latin typeface="Verdana" pitchFamily="34" charset="0"/>
              </a:rPr>
              <a:t> final para </a:t>
            </a:r>
            <a:r>
              <a:rPr lang="fr-CH" b="1" dirty="0" err="1" smtClean="0">
                <a:solidFill>
                  <a:srgbClr val="000099"/>
                </a:solidFill>
                <a:latin typeface="Verdana" pitchFamily="34" charset="0"/>
              </a:rPr>
              <a:t>instalación</a:t>
            </a:r>
            <a:r>
              <a:rPr lang="fr-CH" b="1" dirty="0" smtClean="0">
                <a:solidFill>
                  <a:srgbClr val="000099"/>
                </a:solidFill>
                <a:latin typeface="Verdana" pitchFamily="34" charset="0"/>
              </a:rPr>
              <a:t>			2013 – 2016</a:t>
            </a:r>
            <a:r>
              <a:rPr lang="fr-CH" b="1" dirty="0" smtClean="0">
                <a:solidFill>
                  <a:srgbClr val="FF0000"/>
                </a:solidFill>
                <a:latin typeface="Verdana" pitchFamily="34" charset="0"/>
              </a:rPr>
              <a:t>*</a:t>
            </a:r>
            <a:endParaRPr lang="fr-CH" sz="1400" b="1" dirty="0" smtClean="0">
              <a:solidFill>
                <a:srgbClr val="000099"/>
              </a:solidFill>
              <a:latin typeface="Verdana" pitchFamily="34" charset="0"/>
            </a:endParaRPr>
          </a:p>
          <a:p>
            <a:pPr marL="1169987" lvl="2" indent="-342900" eaLnBrk="1" hangingPunct="1">
              <a:lnSpc>
                <a:spcPct val="140000"/>
              </a:lnSpc>
              <a:tabLst>
                <a:tab pos="542925" algn="l"/>
                <a:tab pos="809625" algn="l"/>
              </a:tabLst>
            </a:pPr>
            <a:r>
              <a:rPr lang="fr-CH" sz="1400" b="1" dirty="0" err="1" smtClean="0">
                <a:solidFill>
                  <a:srgbClr val="000099"/>
                </a:solidFill>
                <a:latin typeface="Verdana" pitchFamily="34" charset="0"/>
              </a:rPr>
              <a:t>Preparación</a:t>
            </a:r>
            <a:r>
              <a:rPr lang="fr-CH" sz="1400" b="1" dirty="0" smtClean="0">
                <a:solidFill>
                  <a:srgbClr val="000099"/>
                </a:solidFill>
                <a:latin typeface="Verdana" pitchFamily="34" charset="0"/>
              </a:rPr>
              <a:t> </a:t>
            </a:r>
            <a:r>
              <a:rPr lang="fr-CH" sz="1400" b="1" dirty="0" err="1" smtClean="0">
                <a:solidFill>
                  <a:srgbClr val="000099"/>
                </a:solidFill>
                <a:latin typeface="Verdana" pitchFamily="34" charset="0"/>
              </a:rPr>
              <a:t>operativa</a:t>
            </a:r>
            <a:r>
              <a:rPr lang="fr-CH" sz="1400" b="1" dirty="0" smtClean="0">
                <a:solidFill>
                  <a:srgbClr val="000099"/>
                </a:solidFill>
                <a:latin typeface="Verdana" pitchFamily="34" charset="0"/>
              </a:rPr>
              <a:t> de los </a:t>
            </a:r>
            <a:r>
              <a:rPr lang="fr-CH" sz="1400" b="1" dirty="0" err="1" smtClean="0">
                <a:solidFill>
                  <a:srgbClr val="000099"/>
                </a:solidFill>
                <a:latin typeface="Verdana" pitchFamily="34" charset="0"/>
              </a:rPr>
              <a:t>Correos</a:t>
            </a:r>
            <a:r>
              <a:rPr lang="fr-CH" sz="1400" b="1" dirty="0" smtClean="0">
                <a:solidFill>
                  <a:srgbClr val="000099"/>
                </a:solidFill>
                <a:latin typeface="Verdana" pitchFamily="34" charset="0"/>
              </a:rPr>
              <a:t> + </a:t>
            </a:r>
            <a:r>
              <a:rPr lang="fr-CH" sz="1400" b="1" dirty="0" err="1" smtClean="0">
                <a:solidFill>
                  <a:srgbClr val="000099"/>
                </a:solidFill>
                <a:latin typeface="Verdana" pitchFamily="34" charset="0"/>
              </a:rPr>
              <a:t>Aduanas</a:t>
            </a:r>
            <a:r>
              <a:rPr lang="fr-CH" sz="1400" b="1" dirty="0" smtClean="0">
                <a:solidFill>
                  <a:srgbClr val="000099"/>
                </a:solidFill>
                <a:latin typeface="Verdana" pitchFamily="34" charset="0"/>
              </a:rPr>
              <a:t>	 …y </a:t>
            </a:r>
            <a:r>
              <a:rPr lang="fr-CH" sz="1400" b="1" dirty="0" err="1" smtClean="0">
                <a:solidFill>
                  <a:srgbClr val="000099"/>
                </a:solidFill>
                <a:latin typeface="Verdana" pitchFamily="34" charset="0"/>
              </a:rPr>
              <a:t>después</a:t>
            </a:r>
            <a:endParaRPr lang="fr-CH" sz="1400" b="1" dirty="0" smtClean="0">
              <a:solidFill>
                <a:srgbClr val="000099"/>
              </a:solidFill>
              <a:latin typeface="Verdana" pitchFamily="34" charset="0"/>
            </a:endParaRPr>
          </a:p>
          <a:p>
            <a:pPr marL="1169987" lvl="2" indent="-342900" eaLnBrk="1" hangingPunct="1">
              <a:lnSpc>
                <a:spcPct val="140000"/>
              </a:lnSpc>
              <a:tabLst>
                <a:tab pos="542925" algn="l"/>
                <a:tab pos="809625" algn="l"/>
              </a:tabLst>
            </a:pPr>
            <a:r>
              <a:rPr lang="fr-CH" sz="1400" b="1" dirty="0" err="1" smtClean="0">
                <a:solidFill>
                  <a:srgbClr val="000099"/>
                </a:solidFill>
                <a:latin typeface="Verdana" pitchFamily="34" charset="0"/>
              </a:rPr>
              <a:t>Instalación</a:t>
            </a:r>
            <a:r>
              <a:rPr lang="fr-CH" sz="1400" b="1" dirty="0" smtClean="0">
                <a:solidFill>
                  <a:srgbClr val="000099"/>
                </a:solidFill>
                <a:latin typeface="Verdana" pitchFamily="34" charset="0"/>
              </a:rPr>
              <a:t> </a:t>
            </a:r>
            <a:r>
              <a:rPr lang="fr-CH" sz="1400" b="1" dirty="0" err="1" smtClean="0">
                <a:solidFill>
                  <a:srgbClr val="000099"/>
                </a:solidFill>
                <a:latin typeface="Verdana" pitchFamily="34" charset="0"/>
              </a:rPr>
              <a:t>técnica</a:t>
            </a:r>
            <a:endParaRPr lang="fr-CH" b="1" dirty="0">
              <a:solidFill>
                <a:srgbClr val="000099"/>
              </a:solidFill>
              <a:latin typeface="Verdana" pitchFamily="34" charset="0"/>
            </a:endParaRPr>
          </a:p>
          <a:p>
            <a:pPr marL="427037" lvl="1" indent="0" eaLnBrk="1" hangingPunct="1">
              <a:lnSpc>
                <a:spcPct val="140000"/>
              </a:lnSpc>
              <a:buNone/>
              <a:tabLst>
                <a:tab pos="542925" algn="l"/>
                <a:tab pos="809625" algn="l"/>
              </a:tabLst>
            </a:pPr>
            <a:endParaRPr lang="fr-CH" sz="1600" b="1" dirty="0" smtClean="0">
              <a:solidFill>
                <a:srgbClr val="FF0000"/>
              </a:solidFill>
              <a:latin typeface="Verdana" pitchFamily="34" charset="0"/>
            </a:endParaRPr>
          </a:p>
          <a:p>
            <a:pPr marL="427037" lvl="1" indent="0" eaLnBrk="1" hangingPunct="1">
              <a:lnSpc>
                <a:spcPct val="140000"/>
              </a:lnSpc>
              <a:buNone/>
              <a:tabLst>
                <a:tab pos="542925" algn="l"/>
                <a:tab pos="809625" algn="l"/>
              </a:tabLst>
            </a:pPr>
            <a:r>
              <a:rPr lang="fr-CH" sz="1600" b="1" dirty="0" smtClean="0">
                <a:solidFill>
                  <a:srgbClr val="FF0000"/>
                </a:solidFill>
                <a:latin typeface="Verdana" pitchFamily="34" charset="0"/>
              </a:rPr>
              <a:t>				* </a:t>
            </a:r>
            <a:r>
              <a:rPr lang="fr-CH" sz="1600" b="1" dirty="0" err="1" smtClean="0">
                <a:solidFill>
                  <a:srgbClr val="FF0000"/>
                </a:solidFill>
                <a:latin typeface="Verdana" pitchFamily="34" charset="0"/>
              </a:rPr>
              <a:t>Sujeto</a:t>
            </a:r>
            <a:r>
              <a:rPr lang="fr-CH" sz="1600" b="1" dirty="0" smtClean="0">
                <a:solidFill>
                  <a:srgbClr val="FF0000"/>
                </a:solidFill>
                <a:latin typeface="Verdana" pitchFamily="34" charset="0"/>
              </a:rPr>
              <a:t> a </a:t>
            </a:r>
            <a:r>
              <a:rPr lang="fr-CH" sz="1600" b="1" dirty="0" err="1" smtClean="0">
                <a:solidFill>
                  <a:srgbClr val="FF0000"/>
                </a:solidFill>
                <a:latin typeface="Verdana" pitchFamily="34" charset="0"/>
              </a:rPr>
              <a:t>financiamiento</a:t>
            </a:r>
            <a:r>
              <a:rPr lang="fr-CH" sz="1600" b="1" dirty="0" smtClean="0">
                <a:solidFill>
                  <a:srgbClr val="FF0000"/>
                </a:solidFill>
                <a:latin typeface="Verdana" pitchFamily="34" charset="0"/>
              </a:rPr>
              <a:t>/</a:t>
            </a:r>
            <a:r>
              <a:rPr lang="fr-CH" sz="1600" b="1" dirty="0" err="1" smtClean="0">
                <a:solidFill>
                  <a:srgbClr val="FF0000"/>
                </a:solidFill>
                <a:latin typeface="Verdana" pitchFamily="34" charset="0"/>
              </a:rPr>
              <a:t>patrociño</a:t>
            </a:r>
            <a:r>
              <a:rPr lang="fr-CH" sz="1600" b="1" dirty="0" smtClean="0">
                <a:solidFill>
                  <a:srgbClr val="FF0000"/>
                </a:solidFill>
                <a:latin typeface="Verdana" pitchFamily="34" charset="0"/>
              </a:rPr>
              <a:t> disponible</a:t>
            </a:r>
            <a:endParaRPr lang="fr-CH" sz="1600" b="1" dirty="0">
              <a:solidFill>
                <a:srgbClr val="FF0000"/>
              </a:solidFill>
              <a:latin typeface="Verdana" pitchFamily="34" charset="0"/>
            </a:endParaRPr>
          </a:p>
          <a:p>
            <a:pPr marL="769937" lvl="1" indent="-342900" eaLnBrk="1" hangingPunct="1">
              <a:lnSpc>
                <a:spcPct val="140000"/>
              </a:lnSpc>
              <a:tabLst>
                <a:tab pos="542925" algn="l"/>
                <a:tab pos="809625" algn="l"/>
              </a:tabLst>
            </a:pPr>
            <a:endParaRPr lang="fr-CH" b="1" dirty="0">
              <a:solidFill>
                <a:srgbClr val="000099"/>
              </a:solidFill>
              <a:latin typeface="Verdana" pitchFamily="34" charset="0"/>
            </a:endParaRPr>
          </a:p>
        </p:txBody>
      </p:sp>
      <p:sp>
        <p:nvSpPr>
          <p:cNvPr id="3" name="Title 70"/>
          <p:cNvSpPr txBox="1">
            <a:spLocks/>
          </p:cNvSpPr>
          <p:nvPr/>
        </p:nvSpPr>
        <p:spPr>
          <a:xfrm>
            <a:off x="3419872" y="413792"/>
            <a:ext cx="5472608" cy="854968"/>
          </a:xfrm>
          <a:prstGeom prst="rect">
            <a:avLst/>
          </a:prstGeom>
        </p:spPr>
        <p:txBody>
          <a:bodyPr/>
          <a:lstStyle/>
          <a:p>
            <a:pPr lvl="0" algn="r" eaLnBrk="0" fontAlgn="auto" hangingPunct="0">
              <a:spcAft>
                <a:spcPts val="0"/>
              </a:spcAft>
              <a:defRPr/>
            </a:pPr>
            <a:r>
              <a:rPr lang="es-UY" sz="2000" b="1" dirty="0" smtClean="0">
                <a:solidFill>
                  <a:srgbClr val="002060"/>
                </a:solidFill>
                <a:latin typeface="Verdana" pitchFamily="34" charset="0"/>
              </a:rPr>
              <a:t>Próximos Pasos</a:t>
            </a:r>
            <a:endParaRPr lang="es-ES" sz="2000" b="1" dirty="0">
              <a:solidFill>
                <a:srgbClr val="002060"/>
              </a:solidFill>
              <a:latin typeface="Verdana" pitchFamily="34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0" y="1196752"/>
            <a:ext cx="9144000" cy="0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23528" y="1222152"/>
            <a:ext cx="8496944" cy="5478423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250000"/>
              </a:lnSpc>
            </a:pPr>
            <a:r>
              <a:rPr lang="es-UY" sz="2800" b="1" dirty="0" smtClean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ES FUNDAMENTAL  LA  COOPERACION/COORDINACION </a:t>
            </a:r>
            <a:br>
              <a:rPr lang="es-UY" sz="2800" b="1" dirty="0" smtClean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es-UY" sz="2800" b="1" dirty="0" smtClean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CORREO – ADUANA  </a:t>
            </a:r>
            <a:br>
              <a:rPr lang="es-UY" sz="2800" b="1" dirty="0" smtClean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es-UY" sz="2800" b="1" dirty="0" smtClean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PARA  DESARROLLAR  EL  PROYECTO  </a:t>
            </a:r>
            <a:br>
              <a:rPr lang="es-UY" sz="2800" b="1" dirty="0" smtClean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es-UY" sz="2800" b="1" dirty="0" smtClean="0">
                <a:solidFill>
                  <a:srgbClr val="00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  IMPLEMENTAR  CDS</a:t>
            </a:r>
            <a:endParaRPr lang="en-US" sz="2800" b="1" dirty="0">
              <a:solidFill>
                <a:srgbClr val="000099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6473948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1428736"/>
            <a:ext cx="82296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" smtClean="0"/>
              <a:t>Muchas Gracias</a:t>
            </a:r>
            <a:endParaRPr lang="es-UY"/>
          </a:p>
        </p:txBody>
      </p:sp>
      <p:pic>
        <p:nvPicPr>
          <p:cNvPr id="17411" name="7 Imagen" descr="blanco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938" y="2643188"/>
            <a:ext cx="952500" cy="757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1 Título"/>
          <p:cNvSpPr txBox="1">
            <a:spLocks/>
          </p:cNvSpPr>
          <p:nvPr/>
        </p:nvSpPr>
        <p:spPr>
          <a:xfrm>
            <a:off x="500034" y="4214818"/>
            <a:ext cx="8229600" cy="1428760"/>
          </a:xfrm>
          <a:prstGeom prst="rect">
            <a:avLst/>
          </a:prstGeom>
        </p:spPr>
        <p:txBody>
          <a:bodyPr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ES" sz="2000" b="1" dirty="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www.upaep.com.uy</a:t>
            </a:r>
            <a:endParaRPr lang="es-UY" sz="2000" b="1" dirty="0"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 descr="Edifico UPAEP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6842" y="0"/>
            <a:ext cx="2877158" cy="1868756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1714488"/>
            <a:ext cx="8215370" cy="2143140"/>
          </a:xfrm>
        </p:spPr>
        <p:txBody>
          <a:bodyPr>
            <a:normAutofit/>
          </a:bodyPr>
          <a:lstStyle/>
          <a:p>
            <a:pPr marL="92075" lvl="1" indent="22225">
              <a:buClr>
                <a:schemeClr val="accent1"/>
              </a:buClr>
              <a:buNone/>
            </a:pPr>
            <a:r>
              <a:rPr lang="es-UY" sz="1900" dirty="0" smtClean="0">
                <a:solidFill>
                  <a:srgbClr val="000099"/>
                </a:solidFill>
                <a:latin typeface="Verdana" pitchFamily="34" charset="0"/>
              </a:rPr>
              <a:t>Fortalecer la integración regional del sector postal, el servicio de calidad a todas las personas, la reforma y modernización del sector a través de la cooperación propiciando un desarrollo sostenible</a:t>
            </a:r>
          </a:p>
          <a:p>
            <a:pPr marL="92075" lvl="1" indent="22225">
              <a:buClr>
                <a:schemeClr val="accent1"/>
              </a:buClr>
              <a:buNone/>
            </a:pPr>
            <a:endParaRPr lang="es-UY" sz="1900" dirty="0" smtClean="0">
              <a:solidFill>
                <a:srgbClr val="000099"/>
              </a:solidFill>
              <a:latin typeface="Verdana" pitchFamily="34" charset="0"/>
            </a:endParaRPr>
          </a:p>
          <a:p>
            <a:pPr marL="92075" lvl="1" indent="22225">
              <a:buClr>
                <a:schemeClr val="accent1"/>
              </a:buClr>
              <a:buNone/>
            </a:pPr>
            <a:r>
              <a:rPr lang="es-UY" sz="1900" dirty="0" smtClean="0">
                <a:solidFill>
                  <a:srgbClr val="000099"/>
                </a:solidFill>
                <a:latin typeface="Verdana" pitchFamily="34" charset="0"/>
              </a:rPr>
              <a:t>27 países: territorio postal único  </a:t>
            </a:r>
          </a:p>
          <a:p>
            <a:pPr marL="92075" lvl="1" indent="22225">
              <a:buClr>
                <a:schemeClr val="accent1"/>
              </a:buClr>
              <a:buNone/>
            </a:pPr>
            <a:endParaRPr lang="es-UY" sz="1900" dirty="0" smtClean="0">
              <a:solidFill>
                <a:srgbClr val="000099"/>
              </a:solidFill>
              <a:latin typeface="Arial" charset="0"/>
            </a:endParaRPr>
          </a:p>
          <a:p>
            <a:endParaRPr lang="es-UY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600" b="1" dirty="0" smtClean="0"/>
              <a:t>La UPAEP en la actualidad</a:t>
            </a:r>
            <a:endParaRPr lang="es-UY" sz="3600" dirty="0"/>
          </a:p>
        </p:txBody>
      </p:sp>
      <p:graphicFrame>
        <p:nvGraphicFramePr>
          <p:cNvPr id="6" name="4 Marcador de contenido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708402118"/>
              </p:ext>
            </p:extLst>
          </p:nvPr>
        </p:nvGraphicFramePr>
        <p:xfrm>
          <a:off x="1691680" y="3284984"/>
          <a:ext cx="8064896" cy="35730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7" name="2 Marcador de contenido"/>
          <p:cNvSpPr txBox="1">
            <a:spLocks/>
          </p:cNvSpPr>
          <p:nvPr/>
        </p:nvSpPr>
        <p:spPr>
          <a:xfrm>
            <a:off x="428596" y="2928934"/>
            <a:ext cx="7972452" cy="6429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1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Char char="•"/>
              <a:tabLst/>
              <a:defRPr/>
            </a:pPr>
            <a:endParaRPr kumimoji="0" lang="es-UY" sz="1900" b="1" i="0" u="none" strike="noStrike" kern="1200" cap="none" spc="0" normalizeH="0" baseline="0" noProof="0" dirty="0" smtClean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342900" marR="0" lvl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itchFamily="34" charset="0"/>
              <a:buChar char="•"/>
              <a:tabLst/>
              <a:defRPr/>
            </a:pPr>
            <a:endParaRPr kumimoji="0" lang="es-UY" sz="2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53904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endParaRPr lang="es-ES" sz="1800" dirty="0" smtClean="0"/>
          </a:p>
          <a:p>
            <a:pPr lvl="1"/>
            <a:endParaRPr lang="es-ES" sz="1800" dirty="0"/>
          </a:p>
          <a:p>
            <a:endParaRPr lang="es-UY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600" b="1" dirty="0" smtClean="0"/>
              <a:t>Desarrollo Postal en la región</a:t>
            </a:r>
            <a:endParaRPr lang="es-UY" sz="3600" b="1" dirty="0"/>
          </a:p>
        </p:txBody>
      </p:sp>
      <p:graphicFrame>
        <p:nvGraphicFramePr>
          <p:cNvPr id="9" name="8 Diagrama"/>
          <p:cNvGraphicFramePr/>
          <p:nvPr>
            <p:extLst>
              <p:ext uri="{D42A27DB-BD31-4B8C-83A1-F6EECF244321}">
                <p14:modId xmlns="" xmlns:p14="http://schemas.microsoft.com/office/powerpoint/2010/main" val="2135764633"/>
              </p:ext>
            </p:extLst>
          </p:nvPr>
        </p:nvGraphicFramePr>
        <p:xfrm>
          <a:off x="285720" y="1571613"/>
          <a:ext cx="5786478" cy="4000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4 Marcador de contenido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760300651"/>
              </p:ext>
            </p:extLst>
          </p:nvPr>
        </p:nvGraphicFramePr>
        <p:xfrm>
          <a:off x="4397048" y="2643182"/>
          <a:ext cx="5143504" cy="38576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="" xmlns:p14="http://schemas.microsoft.com/office/powerpoint/2010/main" val="2796473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472518" cy="2543180"/>
          </a:xfrm>
        </p:spPr>
        <p:txBody>
          <a:bodyPr>
            <a:normAutofit fontScale="92500"/>
          </a:bodyPr>
          <a:lstStyle/>
          <a:p>
            <a:r>
              <a:rPr lang="es-ES" sz="2100" dirty="0" smtClean="0">
                <a:solidFill>
                  <a:srgbClr val="000099"/>
                </a:solidFill>
                <a:latin typeface="Verdana" pitchFamily="34" charset="0"/>
              </a:rPr>
              <a:t>Nuevo ambiente regulatorio (seguridad fronteriza y aviación)</a:t>
            </a:r>
          </a:p>
          <a:p>
            <a:r>
              <a:rPr lang="es-ES" sz="2100" dirty="0" smtClean="0">
                <a:solidFill>
                  <a:srgbClr val="000099"/>
                </a:solidFill>
                <a:latin typeface="Verdana" pitchFamily="34" charset="0"/>
              </a:rPr>
              <a:t>Crecimiento del comercio electrónico: aumento de demanda de encomiendas postales, pequeños paquetes y EMS</a:t>
            </a:r>
          </a:p>
          <a:p>
            <a:r>
              <a:rPr lang="es-ES" sz="2100" dirty="0" smtClean="0">
                <a:solidFill>
                  <a:srgbClr val="000099"/>
                </a:solidFill>
                <a:latin typeface="Verdana" pitchFamily="34" charset="0"/>
              </a:rPr>
              <a:t>Los clientes demandan nuevos servicios </a:t>
            </a:r>
          </a:p>
          <a:p>
            <a:r>
              <a:rPr lang="es-ES" sz="2100" dirty="0" smtClean="0">
                <a:solidFill>
                  <a:srgbClr val="000099"/>
                </a:solidFill>
                <a:latin typeface="Verdana" pitchFamily="34" charset="0"/>
              </a:rPr>
              <a:t>Redes electrónicas son la plataforma para el intercambio de información de los servicios postales y el desarrollo de procesos y aduaneros de primera generación</a:t>
            </a:r>
          </a:p>
          <a:p>
            <a:endParaRPr lang="es-ES" sz="1900" b="1" dirty="0" smtClean="0">
              <a:solidFill>
                <a:srgbClr val="000099"/>
              </a:solidFill>
              <a:latin typeface="Verdana" pitchFamily="34" charset="0"/>
            </a:endParaRPr>
          </a:p>
          <a:p>
            <a:endParaRPr lang="es-ES" dirty="0">
              <a:latin typeface="Verdana" pitchFamily="34" charset="0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600" b="1" dirty="0" smtClean="0"/>
              <a:t>Correo-Aduana: actuales desafíos y orientaciones de los trabajos </a:t>
            </a:r>
            <a:endParaRPr lang="es-UY" sz="3600" b="1" dirty="0"/>
          </a:p>
        </p:txBody>
      </p:sp>
      <p:pic>
        <p:nvPicPr>
          <p:cNvPr id="22530" name="Picture 2" descr="Qatar National Convention Centr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4430207"/>
            <a:ext cx="3131840" cy="242779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 extrusionH="368300" prstMaterial="metal">
            <a:bevelT w="482600"/>
          </a:sp3d>
        </p:spPr>
      </p:pic>
      <p:sp>
        <p:nvSpPr>
          <p:cNvPr id="7" name="6 Rectángulo"/>
          <p:cNvSpPr/>
          <p:nvPr/>
        </p:nvSpPr>
        <p:spPr>
          <a:xfrm>
            <a:off x="251520" y="4293096"/>
            <a:ext cx="5760640" cy="21390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900" dirty="0" smtClean="0">
                <a:solidFill>
                  <a:srgbClr val="000099"/>
                </a:solidFill>
                <a:latin typeface="Verdana" pitchFamily="34" charset="0"/>
              </a:rPr>
              <a:t>Comité de Contacto OMA-UPU: continuidad</a:t>
            </a:r>
          </a:p>
          <a:p>
            <a:r>
              <a:rPr lang="es-ES" sz="1900" dirty="0" smtClean="0">
                <a:solidFill>
                  <a:srgbClr val="000099"/>
                </a:solidFill>
                <a:latin typeface="Verdana" pitchFamily="34" charset="0"/>
              </a:rPr>
              <a:t>Adhesión al Convenio de Kioto revisado – Anexo J2 Tráfico Postal</a:t>
            </a:r>
          </a:p>
          <a:p>
            <a:r>
              <a:rPr lang="es-ES" sz="1900" dirty="0" smtClean="0">
                <a:solidFill>
                  <a:srgbClr val="000099"/>
                </a:solidFill>
                <a:latin typeface="Verdana" pitchFamily="34" charset="0"/>
              </a:rPr>
              <a:t>Separación de envíos por formato</a:t>
            </a:r>
          </a:p>
          <a:p>
            <a:r>
              <a:rPr lang="es-ES" sz="1900" dirty="0" smtClean="0">
                <a:solidFill>
                  <a:srgbClr val="000099"/>
                </a:solidFill>
                <a:latin typeface="Verdana" pitchFamily="34" charset="0"/>
              </a:rPr>
              <a:t>Fortalecer el sistema </a:t>
            </a:r>
            <a:r>
              <a:rPr lang="es-ES" sz="1900" dirty="0" err="1" smtClean="0">
                <a:solidFill>
                  <a:srgbClr val="000099"/>
                </a:solidFill>
                <a:latin typeface="Verdana" pitchFamily="34" charset="0"/>
              </a:rPr>
              <a:t>Trainpost</a:t>
            </a:r>
            <a:r>
              <a:rPr lang="es-ES" sz="1900" dirty="0" smtClean="0">
                <a:solidFill>
                  <a:srgbClr val="000099"/>
                </a:solidFill>
                <a:latin typeface="Verdana" pitchFamily="34" charset="0"/>
              </a:rPr>
              <a:t> </a:t>
            </a:r>
          </a:p>
          <a:p>
            <a:r>
              <a:rPr lang="es-ES" sz="1900" dirty="0" smtClean="0">
                <a:solidFill>
                  <a:srgbClr val="000099"/>
                </a:solidFill>
                <a:latin typeface="Verdana" pitchFamily="34" charset="0"/>
              </a:rPr>
              <a:t>Automatización de declaraciones de aduanas</a:t>
            </a:r>
          </a:p>
          <a:p>
            <a:r>
              <a:rPr lang="es-ES" sz="1900" dirty="0" smtClean="0">
                <a:solidFill>
                  <a:srgbClr val="000099"/>
                </a:solidFill>
                <a:latin typeface="Verdana" pitchFamily="34" charset="0"/>
              </a:rPr>
              <a:t>Guía de Exportaciones</a:t>
            </a:r>
          </a:p>
        </p:txBody>
      </p:sp>
      <p:sp>
        <p:nvSpPr>
          <p:cNvPr id="8" name="7 Rectángulo"/>
          <p:cNvSpPr/>
          <p:nvPr/>
        </p:nvSpPr>
        <p:spPr>
          <a:xfrm>
            <a:off x="251520" y="3933056"/>
            <a:ext cx="77153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dirty="0" smtClean="0">
                <a:solidFill>
                  <a:srgbClr val="000099"/>
                </a:solidFill>
                <a:latin typeface="Verdana" pitchFamily="34" charset="0"/>
              </a:rPr>
              <a:t>El próximo ciclo postal: Congreso de la UPU (Doha 2012)</a:t>
            </a:r>
          </a:p>
        </p:txBody>
      </p:sp>
    </p:spTree>
    <p:extLst>
      <p:ext uri="{BB962C8B-B14F-4D97-AF65-F5344CB8AC3E}">
        <p14:creationId xmlns="" xmlns:p14="http://schemas.microsoft.com/office/powerpoint/2010/main" val="970123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28596" y="1752601"/>
            <a:ext cx="8429684" cy="1829761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3600" dirty="0" smtClean="0"/>
              <a:t>Apoyo de la UPU y la UPAEP a la Cadena de Suministro Postal Mundial </a:t>
            </a:r>
            <a:endParaRPr lang="es-UY" sz="3600" dirty="0"/>
          </a:p>
        </p:txBody>
      </p:sp>
      <p:sp>
        <p:nvSpPr>
          <p:cNvPr id="9219" name="2 Subtítulo"/>
          <p:cNvSpPr>
            <a:spLocks noGrp="1"/>
          </p:cNvSpPr>
          <p:nvPr>
            <p:ph type="subTitle" idx="1"/>
          </p:nvPr>
        </p:nvSpPr>
        <p:spPr>
          <a:xfrm>
            <a:off x="685800" y="3611563"/>
            <a:ext cx="7772400" cy="1200150"/>
          </a:xfrm>
        </p:spPr>
        <p:txBody>
          <a:bodyPr/>
          <a:lstStyle/>
          <a:p>
            <a:pPr marR="0" eaLnBrk="1" hangingPunct="1"/>
            <a:r>
              <a:rPr lang="en-US" dirty="0" err="1" smtClean="0"/>
              <a:t>Herramientas</a:t>
            </a:r>
            <a:r>
              <a:rPr lang="en-US" dirty="0" smtClean="0"/>
              <a:t> </a:t>
            </a:r>
            <a:r>
              <a:rPr lang="en-US" dirty="0" err="1" smtClean="0"/>
              <a:t>específicas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Aduana</a:t>
            </a:r>
            <a:endParaRPr lang="en-US" dirty="0" smtClean="0"/>
          </a:p>
        </p:txBody>
      </p:sp>
      <p:pic>
        <p:nvPicPr>
          <p:cNvPr id="9220" name="7 Imagen" descr="blanco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5786438"/>
            <a:ext cx="952500" cy="757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70"/>
          <p:cNvSpPr txBox="1">
            <a:spLocks/>
          </p:cNvSpPr>
          <p:nvPr/>
        </p:nvSpPr>
        <p:spPr>
          <a:xfrm>
            <a:off x="457200" y="332656"/>
            <a:ext cx="8435280" cy="864096"/>
          </a:xfrm>
          <a:prstGeom prst="rect">
            <a:avLst/>
          </a:prstGeom>
        </p:spPr>
        <p:txBody>
          <a:bodyPr/>
          <a:lstStyle/>
          <a:p>
            <a:pPr marL="0" lvl="1" indent="-331788" eaLnBrk="1" hangingPunct="1">
              <a:lnSpc>
                <a:spcPct val="150000"/>
              </a:lnSpc>
              <a:tabLst>
                <a:tab pos="542925" algn="l"/>
                <a:tab pos="809625" algn="l"/>
              </a:tabLst>
            </a:pPr>
            <a:r>
              <a:rPr lang="fr-CH" sz="2000" b="1" dirty="0" err="1" smtClean="0">
                <a:solidFill>
                  <a:srgbClr val="002060"/>
                </a:solidFill>
                <a:latin typeface="Verdana" pitchFamily="34" charset="0"/>
              </a:rPr>
              <a:t>Sistemas</a:t>
            </a:r>
            <a:r>
              <a:rPr lang="fr-CH" sz="2000" b="1" dirty="0" smtClean="0">
                <a:solidFill>
                  <a:srgbClr val="002060"/>
                </a:solidFill>
                <a:latin typeface="Verdana" pitchFamily="34" charset="0"/>
              </a:rPr>
              <a:t> de </a:t>
            </a:r>
            <a:r>
              <a:rPr lang="fr-CH" sz="2000" b="1" dirty="0" err="1" smtClean="0">
                <a:solidFill>
                  <a:srgbClr val="002060"/>
                </a:solidFill>
                <a:latin typeface="Verdana" pitchFamily="34" charset="0"/>
              </a:rPr>
              <a:t>Aduana</a:t>
            </a:r>
            <a:r>
              <a:rPr lang="fr-CH" sz="2000" b="1" dirty="0" smtClean="0">
                <a:solidFill>
                  <a:srgbClr val="002060"/>
                </a:solidFill>
                <a:latin typeface="Verdana" pitchFamily="34" charset="0"/>
              </a:rPr>
              <a:t> para </a:t>
            </a:r>
            <a:r>
              <a:rPr lang="fr-CH" sz="2000" b="1" dirty="0" err="1" smtClean="0">
                <a:solidFill>
                  <a:srgbClr val="002060"/>
                </a:solidFill>
                <a:latin typeface="Verdana" pitchFamily="34" charset="0"/>
              </a:rPr>
              <a:t>uso</a:t>
            </a:r>
            <a:r>
              <a:rPr lang="fr-CH" sz="2000" b="1" dirty="0" smtClean="0">
                <a:solidFill>
                  <a:srgbClr val="002060"/>
                </a:solidFill>
                <a:latin typeface="Verdana" pitchFamily="34" charset="0"/>
              </a:rPr>
              <a:t> </a:t>
            </a:r>
            <a:r>
              <a:rPr lang="fr-CH" sz="2000" b="1" dirty="0" err="1" smtClean="0">
                <a:solidFill>
                  <a:srgbClr val="002060"/>
                </a:solidFill>
                <a:latin typeface="Verdana" pitchFamily="34" charset="0"/>
              </a:rPr>
              <a:t>conjunto</a:t>
            </a:r>
            <a:r>
              <a:rPr lang="fr-CH" sz="2000" b="1" dirty="0" smtClean="0">
                <a:solidFill>
                  <a:srgbClr val="002060"/>
                </a:solidFill>
                <a:latin typeface="Verdana" pitchFamily="34" charset="0"/>
              </a:rPr>
              <a:t>  </a:t>
            </a:r>
            <a:r>
              <a:rPr lang="fr-CH" sz="1650" b="1" dirty="0" smtClean="0">
                <a:solidFill>
                  <a:srgbClr val="002060"/>
                </a:solidFill>
                <a:latin typeface="Verdana" pitchFamily="34" charset="0"/>
              </a:rPr>
              <a:t>(</a:t>
            </a:r>
            <a:r>
              <a:rPr lang="fr-CH" sz="1650" b="1" dirty="0" err="1" smtClean="0">
                <a:solidFill>
                  <a:srgbClr val="002060"/>
                </a:solidFill>
                <a:latin typeface="Verdana" pitchFamily="34" charset="0"/>
              </a:rPr>
              <a:t>Operador</a:t>
            </a:r>
            <a:r>
              <a:rPr lang="fr-CH" sz="1650" b="1" dirty="0" smtClean="0">
                <a:solidFill>
                  <a:srgbClr val="002060"/>
                </a:solidFill>
                <a:latin typeface="Verdana" pitchFamily="34" charset="0"/>
              </a:rPr>
              <a:t> – </a:t>
            </a:r>
            <a:r>
              <a:rPr lang="fr-CH" sz="1650" b="1" dirty="0" err="1" smtClean="0">
                <a:solidFill>
                  <a:srgbClr val="002060"/>
                </a:solidFill>
                <a:latin typeface="Verdana" pitchFamily="34" charset="0"/>
              </a:rPr>
              <a:t>Aduana</a:t>
            </a:r>
            <a:r>
              <a:rPr lang="fr-CH" sz="1650" b="1" dirty="0" smtClean="0">
                <a:solidFill>
                  <a:srgbClr val="002060"/>
                </a:solidFill>
                <a:latin typeface="Verdana" pitchFamily="34" charset="0"/>
              </a:rPr>
              <a:t>)</a:t>
            </a:r>
          </a:p>
        </p:txBody>
      </p:sp>
      <p:sp>
        <p:nvSpPr>
          <p:cNvPr id="20" name="Rectangle 19"/>
          <p:cNvSpPr/>
          <p:nvPr/>
        </p:nvSpPr>
        <p:spPr>
          <a:xfrm>
            <a:off x="72008" y="1294426"/>
            <a:ext cx="8964488" cy="11264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06438" lvl="2" indent="-342900">
              <a:lnSpc>
                <a:spcPct val="200000"/>
              </a:lnSpc>
              <a:spcBef>
                <a:spcPct val="20000"/>
              </a:spcBef>
              <a:buFont typeface="+mj-lt"/>
              <a:buAutoNum type="alphaLcPeriod"/>
              <a:tabLst>
                <a:tab pos="0" algn="l"/>
                <a:tab pos="355600" algn="l"/>
              </a:tabLst>
            </a:pPr>
            <a:r>
              <a:rPr lang="fr-CH" sz="1600" b="1" dirty="0" err="1" smtClean="0">
                <a:solidFill>
                  <a:srgbClr val="000099"/>
                </a:solidFill>
                <a:latin typeface="Verdana" pitchFamily="34" charset="0"/>
              </a:rPr>
              <a:t>Guía</a:t>
            </a:r>
            <a:r>
              <a:rPr lang="fr-CH" sz="1600" b="1" dirty="0" smtClean="0">
                <a:solidFill>
                  <a:srgbClr val="000099"/>
                </a:solidFill>
                <a:latin typeface="Verdana" pitchFamily="34" charset="0"/>
              </a:rPr>
              <a:t> de </a:t>
            </a:r>
            <a:r>
              <a:rPr lang="fr-CH" sz="1600" b="1" dirty="0" err="1" smtClean="0">
                <a:solidFill>
                  <a:srgbClr val="000099"/>
                </a:solidFill>
                <a:latin typeface="Verdana" pitchFamily="34" charset="0"/>
              </a:rPr>
              <a:t>Exportación</a:t>
            </a:r>
            <a:r>
              <a:rPr lang="fr-CH" sz="1600" b="1" dirty="0" smtClean="0">
                <a:solidFill>
                  <a:srgbClr val="000099"/>
                </a:solidFill>
                <a:latin typeface="Verdana" pitchFamily="34" charset="0"/>
              </a:rPr>
              <a:t> Postal (PEG) - </a:t>
            </a:r>
            <a:r>
              <a:rPr lang="fr-CH" sz="1100" b="1" dirty="0" smtClean="0">
                <a:solidFill>
                  <a:srgbClr val="000099"/>
                </a:solidFill>
                <a:latin typeface="Verdana" pitchFamily="34" charset="0"/>
              </a:rPr>
              <a:t>Con </a:t>
            </a:r>
            <a:r>
              <a:rPr lang="fr-CH" sz="1100" b="1" dirty="0" err="1" smtClean="0">
                <a:solidFill>
                  <a:srgbClr val="000099"/>
                </a:solidFill>
                <a:latin typeface="Verdana" pitchFamily="34" charset="0"/>
              </a:rPr>
              <a:t>información</a:t>
            </a:r>
            <a:r>
              <a:rPr lang="fr-CH" sz="1100" b="1" dirty="0" smtClean="0">
                <a:solidFill>
                  <a:srgbClr val="000099"/>
                </a:solidFill>
                <a:latin typeface="Verdana" pitchFamily="34" charset="0"/>
              </a:rPr>
              <a:t> de </a:t>
            </a:r>
            <a:r>
              <a:rPr lang="fr-CH" sz="1100" b="1" dirty="0" err="1" smtClean="0">
                <a:solidFill>
                  <a:srgbClr val="000099"/>
                </a:solidFill>
                <a:latin typeface="Verdana" pitchFamily="34" charset="0"/>
              </a:rPr>
              <a:t>importación</a:t>
            </a:r>
            <a:r>
              <a:rPr lang="fr-CH" sz="1100" b="1" dirty="0" smtClean="0">
                <a:solidFill>
                  <a:srgbClr val="000099"/>
                </a:solidFill>
                <a:latin typeface="Verdana" pitchFamily="34" charset="0"/>
              </a:rPr>
              <a:t> para </a:t>
            </a:r>
            <a:r>
              <a:rPr lang="fr-CH" sz="1100" b="1" dirty="0" err="1" smtClean="0">
                <a:solidFill>
                  <a:srgbClr val="000099"/>
                </a:solidFill>
                <a:latin typeface="Verdana" pitchFamily="34" charset="0"/>
              </a:rPr>
              <a:t>cada</a:t>
            </a:r>
            <a:r>
              <a:rPr lang="fr-CH" sz="1100" b="1" dirty="0" smtClean="0">
                <a:solidFill>
                  <a:srgbClr val="000099"/>
                </a:solidFill>
                <a:latin typeface="Verdana" pitchFamily="34" charset="0"/>
              </a:rPr>
              <a:t> </a:t>
            </a:r>
            <a:r>
              <a:rPr lang="fr-CH" sz="1100" b="1" dirty="0" err="1" smtClean="0">
                <a:solidFill>
                  <a:srgbClr val="000099"/>
                </a:solidFill>
                <a:latin typeface="Verdana" pitchFamily="34" charset="0"/>
              </a:rPr>
              <a:t>país</a:t>
            </a:r>
            <a:endParaRPr lang="fr-CH" sz="1400" b="1" dirty="0" smtClean="0">
              <a:solidFill>
                <a:srgbClr val="000099"/>
              </a:solidFill>
              <a:latin typeface="Verdana" pitchFamily="34" charset="0"/>
            </a:endParaRPr>
          </a:p>
          <a:p>
            <a:pPr marL="706438" lvl="2" indent="-342900">
              <a:lnSpc>
                <a:spcPct val="200000"/>
              </a:lnSpc>
              <a:spcBef>
                <a:spcPct val="20000"/>
              </a:spcBef>
              <a:buFont typeface="+mj-lt"/>
              <a:buAutoNum type="alphaLcPeriod"/>
              <a:tabLst>
                <a:tab pos="0" algn="l"/>
                <a:tab pos="355600" algn="l"/>
              </a:tabLst>
            </a:pPr>
            <a:r>
              <a:rPr lang="fr-CH" sz="1600" b="1" dirty="0" err="1" smtClean="0">
                <a:solidFill>
                  <a:srgbClr val="000099"/>
                </a:solidFill>
                <a:latin typeface="Verdana" pitchFamily="34" charset="0"/>
              </a:rPr>
              <a:t>Sistema</a:t>
            </a:r>
            <a:r>
              <a:rPr lang="fr-CH" sz="1600" b="1" dirty="0" smtClean="0">
                <a:solidFill>
                  <a:srgbClr val="000099"/>
                </a:solidFill>
                <a:latin typeface="Verdana" pitchFamily="34" charset="0"/>
              </a:rPr>
              <a:t> UPU de  </a:t>
            </a:r>
            <a:r>
              <a:rPr lang="fr-CH" sz="1600" b="1" dirty="0" err="1" smtClean="0">
                <a:solidFill>
                  <a:srgbClr val="000099"/>
                </a:solidFill>
                <a:latin typeface="Verdana" pitchFamily="34" charset="0"/>
              </a:rPr>
              <a:t>Declaración</a:t>
            </a:r>
            <a:r>
              <a:rPr lang="fr-CH" sz="1600" b="1" dirty="0" smtClean="0">
                <a:solidFill>
                  <a:srgbClr val="000099"/>
                </a:solidFill>
                <a:latin typeface="Verdana" pitchFamily="34" charset="0"/>
              </a:rPr>
              <a:t> </a:t>
            </a:r>
            <a:r>
              <a:rPr lang="fr-CH" sz="1600" b="1" dirty="0" err="1" smtClean="0">
                <a:solidFill>
                  <a:srgbClr val="000099"/>
                </a:solidFill>
                <a:latin typeface="Verdana" pitchFamily="34" charset="0"/>
              </a:rPr>
              <a:t>Aduanera</a:t>
            </a:r>
            <a:r>
              <a:rPr lang="fr-CH" sz="1600" b="1" dirty="0" smtClean="0">
                <a:solidFill>
                  <a:srgbClr val="000099"/>
                </a:solidFill>
                <a:latin typeface="Verdana" pitchFamily="34" charset="0"/>
              </a:rPr>
              <a:t> (CDS)</a:t>
            </a:r>
          </a:p>
        </p:txBody>
      </p:sp>
      <p:pic>
        <p:nvPicPr>
          <p:cNvPr id="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736304"/>
            <a:ext cx="4439443" cy="3789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22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6504" y="2708920"/>
            <a:ext cx="4355976" cy="362622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6" name="Straight Connector 25"/>
          <p:cNvCxnSpPr/>
          <p:nvPr/>
        </p:nvCxnSpPr>
        <p:spPr>
          <a:xfrm>
            <a:off x="0" y="1196752"/>
            <a:ext cx="9144000" cy="0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58550" y="1268760"/>
            <a:ext cx="4385450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AutoShape 6"/>
          <p:cNvSpPr>
            <a:spLocks noChangeArrowheads="1"/>
          </p:cNvSpPr>
          <p:nvPr/>
        </p:nvSpPr>
        <p:spPr bwMode="auto">
          <a:xfrm>
            <a:off x="7092280" y="1196752"/>
            <a:ext cx="1295400" cy="914400"/>
          </a:xfrm>
          <a:prstGeom prst="wedgeRoundRectCallout">
            <a:avLst>
              <a:gd name="adj1" fmla="val -147014"/>
              <a:gd name="adj2" fmla="val 124630"/>
              <a:gd name="adj3" fmla="val 16667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fr-CH" sz="1200" dirty="0">
                <a:latin typeface="Verdana" pitchFamily="34" charset="0"/>
              </a:rPr>
              <a:t>« P » </a:t>
            </a:r>
            <a:r>
              <a:rPr lang="es-UY" sz="1200" dirty="0">
                <a:latin typeface="Verdana" pitchFamily="34" charset="0"/>
              </a:rPr>
              <a:t>información por parte de Correos</a:t>
            </a:r>
            <a:endParaRPr lang="fr-FR" sz="1200" dirty="0">
              <a:latin typeface="Verdana" pitchFamily="34" charset="0"/>
            </a:endParaRPr>
          </a:p>
        </p:txBody>
      </p:sp>
      <p:sp>
        <p:nvSpPr>
          <p:cNvPr id="17412" name="AutoShape 7"/>
          <p:cNvSpPr>
            <a:spLocks noChangeArrowheads="1"/>
          </p:cNvSpPr>
          <p:nvPr/>
        </p:nvSpPr>
        <p:spPr bwMode="auto">
          <a:xfrm>
            <a:off x="6876256" y="4221088"/>
            <a:ext cx="1296987" cy="1019175"/>
          </a:xfrm>
          <a:prstGeom prst="wedgeRoundRectCallout">
            <a:avLst>
              <a:gd name="adj1" fmla="val -130896"/>
              <a:gd name="adj2" fmla="val -116773"/>
              <a:gd name="adj3" fmla="val 16667"/>
            </a:avLst>
          </a:prstGeom>
          <a:solidFill>
            <a:srgbClr val="33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fr-CH" sz="1200">
                <a:latin typeface="Verdana" pitchFamily="34" charset="0"/>
              </a:rPr>
              <a:t>« C » información por parte de Aduanas</a:t>
            </a:r>
            <a:endParaRPr lang="fr-FR" sz="1200">
              <a:latin typeface="Verdana" pitchFamily="34" charset="0"/>
            </a:endParaRPr>
          </a:p>
        </p:txBody>
      </p:sp>
      <p:sp>
        <p:nvSpPr>
          <p:cNvPr id="7" name="Title 70"/>
          <p:cNvSpPr txBox="1">
            <a:spLocks/>
          </p:cNvSpPr>
          <p:nvPr/>
        </p:nvSpPr>
        <p:spPr>
          <a:xfrm>
            <a:off x="457200" y="332656"/>
            <a:ext cx="8435280" cy="864096"/>
          </a:xfrm>
          <a:prstGeom prst="rect">
            <a:avLst/>
          </a:prstGeom>
        </p:spPr>
        <p:txBody>
          <a:bodyPr/>
          <a:lstStyle/>
          <a:p>
            <a:pPr marL="0" lvl="1" indent="-331788" eaLnBrk="1" hangingPunct="1">
              <a:lnSpc>
                <a:spcPct val="150000"/>
              </a:lnSpc>
              <a:tabLst>
                <a:tab pos="542925" algn="l"/>
                <a:tab pos="809625" algn="l"/>
              </a:tabLst>
            </a:pPr>
            <a:r>
              <a:rPr lang="es-ES" sz="2000" b="1" dirty="0" smtClean="0">
                <a:solidFill>
                  <a:srgbClr val="002060"/>
                </a:solidFill>
                <a:latin typeface="Verdana" pitchFamily="34" charset="0"/>
              </a:rPr>
              <a:t>Guía de Exportación Postal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1196752"/>
            <a:ext cx="9144000" cy="0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35496" y="1268760"/>
            <a:ext cx="8424936" cy="1668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36562" lvl="1" indent="-342900">
              <a:lnSpc>
                <a:spcPct val="200000"/>
              </a:lnSpc>
              <a:spcBef>
                <a:spcPct val="20000"/>
              </a:spcBef>
              <a:buFont typeface="+mj-lt"/>
              <a:buAutoNum type="alphaLcPeriod"/>
              <a:tabLst>
                <a:tab pos="0" algn="l"/>
                <a:tab pos="355600" algn="l"/>
              </a:tabLst>
            </a:pPr>
            <a:r>
              <a:rPr lang="fr-CH" sz="1600" b="1" dirty="0" err="1" smtClean="0">
                <a:solidFill>
                  <a:srgbClr val="000099"/>
                </a:solidFill>
                <a:latin typeface="Verdana" pitchFamily="34" charset="0"/>
              </a:rPr>
              <a:t>Guía</a:t>
            </a:r>
            <a:r>
              <a:rPr lang="fr-CH" sz="1600" b="1" dirty="0" smtClean="0">
                <a:solidFill>
                  <a:srgbClr val="000099"/>
                </a:solidFill>
                <a:latin typeface="Verdana" pitchFamily="34" charset="0"/>
              </a:rPr>
              <a:t> de </a:t>
            </a:r>
            <a:r>
              <a:rPr lang="fr-CH" sz="1600" b="1" dirty="0" err="1" smtClean="0">
                <a:solidFill>
                  <a:srgbClr val="000099"/>
                </a:solidFill>
                <a:latin typeface="Verdana" pitchFamily="34" charset="0"/>
              </a:rPr>
              <a:t>Asuntos</a:t>
            </a:r>
            <a:r>
              <a:rPr lang="fr-CH" sz="1600" b="1" dirty="0" smtClean="0">
                <a:solidFill>
                  <a:srgbClr val="000099"/>
                </a:solidFill>
                <a:latin typeface="Verdana" pitchFamily="34" charset="0"/>
              </a:rPr>
              <a:t> </a:t>
            </a:r>
            <a:r>
              <a:rPr lang="fr-CH" sz="1600" b="1" dirty="0" err="1" smtClean="0">
                <a:solidFill>
                  <a:srgbClr val="000099"/>
                </a:solidFill>
                <a:latin typeface="Verdana" pitchFamily="34" charset="0"/>
              </a:rPr>
              <a:t>Aduaneros</a:t>
            </a:r>
            <a:endParaRPr lang="fr-CH" sz="1600" b="1" dirty="0" smtClean="0">
              <a:solidFill>
                <a:srgbClr val="000099"/>
              </a:solidFill>
              <a:latin typeface="Verdana" pitchFamily="34" charset="0"/>
            </a:endParaRPr>
          </a:p>
          <a:p>
            <a:pPr marL="436562" lvl="1" indent="-342900">
              <a:lnSpc>
                <a:spcPct val="200000"/>
              </a:lnSpc>
              <a:spcBef>
                <a:spcPct val="20000"/>
              </a:spcBef>
              <a:buFont typeface="+mj-lt"/>
              <a:buAutoNum type="alphaLcPeriod"/>
              <a:tabLst>
                <a:tab pos="0" algn="l"/>
                <a:tab pos="355600" algn="l"/>
              </a:tabLst>
            </a:pPr>
            <a:r>
              <a:rPr lang="fr-CH" sz="1600" b="1" dirty="0" err="1" smtClean="0">
                <a:solidFill>
                  <a:srgbClr val="000099"/>
                </a:solidFill>
                <a:latin typeface="Verdana" pitchFamily="34" charset="0"/>
              </a:rPr>
              <a:t>Artículos</a:t>
            </a:r>
            <a:r>
              <a:rPr lang="fr-CH" sz="1600" b="1" dirty="0" smtClean="0">
                <a:solidFill>
                  <a:srgbClr val="000099"/>
                </a:solidFill>
                <a:latin typeface="Verdana" pitchFamily="34" charset="0"/>
              </a:rPr>
              <a:t> </a:t>
            </a:r>
            <a:r>
              <a:rPr lang="fr-CH" sz="1600" b="1" dirty="0" err="1" smtClean="0">
                <a:solidFill>
                  <a:srgbClr val="000099"/>
                </a:solidFill>
                <a:latin typeface="Verdana" pitchFamily="34" charset="0"/>
              </a:rPr>
              <a:t>prohibidos</a:t>
            </a:r>
            <a:r>
              <a:rPr lang="fr-CH" sz="1600" b="1" dirty="0" smtClean="0">
                <a:solidFill>
                  <a:srgbClr val="000099"/>
                </a:solidFill>
                <a:latin typeface="Verdana" pitchFamily="34" charset="0"/>
              </a:rPr>
              <a:t> y </a:t>
            </a:r>
            <a:r>
              <a:rPr lang="fr-CH" sz="1600" b="1" dirty="0" err="1" smtClean="0">
                <a:solidFill>
                  <a:srgbClr val="000099"/>
                </a:solidFill>
                <a:latin typeface="Verdana" pitchFamily="34" charset="0"/>
              </a:rPr>
              <a:t>restringidos</a:t>
            </a:r>
            <a:endParaRPr lang="fr-CH" sz="1600" b="1" dirty="0" smtClean="0">
              <a:solidFill>
                <a:srgbClr val="000099"/>
              </a:solidFill>
              <a:latin typeface="Verdana" pitchFamily="34" charset="0"/>
            </a:endParaRPr>
          </a:p>
          <a:p>
            <a:pPr marL="436562" lvl="1" indent="-342900">
              <a:lnSpc>
                <a:spcPct val="200000"/>
              </a:lnSpc>
              <a:spcBef>
                <a:spcPct val="20000"/>
              </a:spcBef>
              <a:buFont typeface="+mj-lt"/>
              <a:buAutoNum type="alphaLcPeriod"/>
              <a:tabLst>
                <a:tab pos="0" algn="l"/>
                <a:tab pos="355600" algn="l"/>
              </a:tabLst>
            </a:pPr>
            <a:endParaRPr lang="fr-CH" sz="1600" b="1" dirty="0" err="1" smtClean="0">
              <a:solidFill>
                <a:srgbClr val="993300"/>
              </a:solidFill>
              <a:latin typeface="Verdana" pitchFamily="34" charset="0"/>
            </a:endParaRPr>
          </a:p>
        </p:txBody>
      </p:sp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" y="2708920"/>
            <a:ext cx="4861285" cy="4149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AutoShape 5"/>
          <p:cNvSpPr>
            <a:spLocks noChangeArrowheads="1"/>
          </p:cNvSpPr>
          <p:nvPr/>
        </p:nvSpPr>
        <p:spPr bwMode="auto">
          <a:xfrm>
            <a:off x="1331318" y="4653185"/>
            <a:ext cx="1584325" cy="504825"/>
          </a:xfrm>
          <a:prstGeom prst="wedgeRoundRectCallout">
            <a:avLst>
              <a:gd name="adj1" fmla="val 150191"/>
              <a:gd name="adj2" fmla="val 136840"/>
              <a:gd name="adj3" fmla="val 16667"/>
            </a:avLst>
          </a:prstGeom>
          <a:solidFill>
            <a:srgbClr val="FF99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fr-CH" sz="1200" dirty="0" err="1">
                <a:latin typeface="Verdana" pitchFamily="34" charset="0"/>
              </a:rPr>
              <a:t>pavos</a:t>
            </a:r>
            <a:r>
              <a:rPr lang="fr-CH" sz="1200" dirty="0">
                <a:latin typeface="Verdana" pitchFamily="34" charset="0"/>
              </a:rPr>
              <a:t> </a:t>
            </a:r>
            <a:r>
              <a:rPr lang="fr-CH" sz="1200" dirty="0" err="1">
                <a:latin typeface="Verdana" pitchFamily="34" charset="0"/>
              </a:rPr>
              <a:t>vivos</a:t>
            </a:r>
            <a:endParaRPr lang="fr-CH" sz="1200" dirty="0">
              <a:latin typeface="Verdana" pitchFamily="34" charset="0"/>
            </a:endParaRPr>
          </a:p>
          <a:p>
            <a:pPr algn="ctr"/>
            <a:r>
              <a:rPr lang="fr-CH" sz="1200" dirty="0">
                <a:latin typeface="Verdana" pitchFamily="34" charset="0"/>
              </a:rPr>
              <a:t> </a:t>
            </a:r>
            <a:r>
              <a:rPr lang="fr-CH" sz="1200" dirty="0" err="1">
                <a:latin typeface="Verdana" pitchFamily="34" charset="0"/>
              </a:rPr>
              <a:t>Prohibido</a:t>
            </a:r>
            <a:endParaRPr lang="fr-CH" sz="1200" dirty="0">
              <a:latin typeface="Verdana" pitchFamily="34" charset="0"/>
            </a:endParaRPr>
          </a:p>
          <a:p>
            <a:pPr algn="ctr"/>
            <a:endParaRPr lang="fr-FR" sz="1200" dirty="0">
              <a:latin typeface="Verdana" pitchFamily="34" charset="0"/>
            </a:endParaRPr>
          </a:p>
        </p:txBody>
      </p:sp>
      <p:sp>
        <p:nvSpPr>
          <p:cNvPr id="15" name="AutoShape 6"/>
          <p:cNvSpPr>
            <a:spLocks noChangeArrowheads="1"/>
          </p:cNvSpPr>
          <p:nvPr/>
        </p:nvSpPr>
        <p:spPr bwMode="auto">
          <a:xfrm>
            <a:off x="2051720" y="5445224"/>
            <a:ext cx="1584325" cy="647700"/>
          </a:xfrm>
          <a:prstGeom prst="wedgeRoundRectCallout">
            <a:avLst>
              <a:gd name="adj1" fmla="val 84685"/>
              <a:gd name="adj2" fmla="val 64779"/>
              <a:gd name="adj3" fmla="val 16667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200">
                <a:latin typeface="Verdana" pitchFamily="34" charset="0"/>
              </a:rPr>
              <a:t>Carne de pavo preparada</a:t>
            </a:r>
          </a:p>
          <a:p>
            <a:pPr algn="ctr"/>
            <a:r>
              <a:rPr lang="en-US" sz="1200">
                <a:latin typeface="Verdana" pitchFamily="34" charset="0"/>
              </a:rPr>
              <a:t>Permitido </a:t>
            </a:r>
            <a:endParaRPr lang="fr-FR" sz="120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144016" y="1196752"/>
            <a:ext cx="8964488" cy="508476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503237" indent="-331788" eaLnBrk="1" hangingPunct="1">
              <a:tabLst>
                <a:tab pos="542925" algn="l"/>
                <a:tab pos="809625" algn="l"/>
              </a:tabLst>
            </a:pPr>
            <a:r>
              <a:rPr lang="fr-CH" sz="1600" b="1" dirty="0" err="1" smtClean="0">
                <a:solidFill>
                  <a:srgbClr val="000099"/>
                </a:solidFill>
                <a:latin typeface="Verdana" pitchFamily="34" charset="0"/>
              </a:rPr>
              <a:t>Mensajes</a:t>
            </a:r>
            <a:r>
              <a:rPr lang="fr-CH" sz="1600" b="1" dirty="0" smtClean="0">
                <a:solidFill>
                  <a:srgbClr val="000099"/>
                </a:solidFill>
                <a:latin typeface="Verdana" pitchFamily="34" charset="0"/>
              </a:rPr>
              <a:t> EDI (XML):</a:t>
            </a:r>
            <a:r>
              <a:rPr lang="fr-CH" sz="1600" dirty="0" smtClean="0">
                <a:solidFill>
                  <a:srgbClr val="000099"/>
                </a:solidFill>
                <a:latin typeface="Verdana" pitchFamily="34" charset="0"/>
              </a:rPr>
              <a:t> </a:t>
            </a:r>
          </a:p>
          <a:p>
            <a:pPr marL="877888" lvl="1" indent="-177800" eaLnBrk="1" hangingPunct="1">
              <a:tabLst>
                <a:tab pos="542925" algn="l"/>
                <a:tab pos="809625" algn="l"/>
              </a:tabLst>
            </a:pPr>
            <a:r>
              <a:rPr lang="fr-FR" sz="1200" b="1" dirty="0" smtClean="0">
                <a:solidFill>
                  <a:srgbClr val="000099"/>
                </a:solidFill>
                <a:latin typeface="Verdana" pitchFamily="34" charset="0"/>
              </a:rPr>
              <a:t>CUSITM</a:t>
            </a:r>
          </a:p>
          <a:p>
            <a:pPr marL="1235076" lvl="2" indent="-176213" eaLnBrk="1" hangingPunct="1">
              <a:tabLst>
                <a:tab pos="542925" algn="l"/>
                <a:tab pos="809625" algn="l"/>
              </a:tabLst>
            </a:pPr>
            <a:r>
              <a:rPr lang="fr-CH" sz="1100" dirty="0" err="1" smtClean="0">
                <a:solidFill>
                  <a:srgbClr val="000099"/>
                </a:solidFill>
                <a:latin typeface="Verdana" pitchFamily="34" charset="0"/>
              </a:rPr>
              <a:t>Versión</a:t>
            </a:r>
            <a:r>
              <a:rPr lang="fr-CH" sz="1100" dirty="0" smtClean="0">
                <a:solidFill>
                  <a:srgbClr val="000099"/>
                </a:solidFill>
                <a:latin typeface="Verdana" pitchFamily="34" charset="0"/>
              </a:rPr>
              <a:t> </a:t>
            </a:r>
            <a:r>
              <a:rPr lang="fr-CH" sz="1100" dirty="0" err="1" smtClean="0">
                <a:solidFill>
                  <a:srgbClr val="000099"/>
                </a:solidFill>
                <a:latin typeface="Verdana" pitchFamily="34" charset="0"/>
              </a:rPr>
              <a:t>electrónica</a:t>
            </a:r>
            <a:r>
              <a:rPr lang="fr-CH" sz="1100" dirty="0" smtClean="0">
                <a:solidFill>
                  <a:srgbClr val="000099"/>
                </a:solidFill>
                <a:latin typeface="Verdana" pitchFamily="34" charset="0"/>
              </a:rPr>
              <a:t> de los </a:t>
            </a:r>
            <a:r>
              <a:rPr lang="fr-CH" sz="1100" dirty="0" err="1" smtClean="0">
                <a:solidFill>
                  <a:srgbClr val="000099"/>
                </a:solidFill>
                <a:latin typeface="Verdana" pitchFamily="34" charset="0"/>
              </a:rPr>
              <a:t>formularios</a:t>
            </a:r>
            <a:r>
              <a:rPr lang="fr-CH" sz="1100" dirty="0" smtClean="0">
                <a:solidFill>
                  <a:srgbClr val="000099"/>
                </a:solidFill>
                <a:latin typeface="Verdana" pitchFamily="34" charset="0"/>
              </a:rPr>
              <a:t> de </a:t>
            </a:r>
            <a:r>
              <a:rPr lang="fr-CH" sz="1100" dirty="0" err="1" smtClean="0">
                <a:solidFill>
                  <a:srgbClr val="000099"/>
                </a:solidFill>
                <a:latin typeface="Verdana" pitchFamily="34" charset="0"/>
              </a:rPr>
              <a:t>declaración</a:t>
            </a:r>
            <a:r>
              <a:rPr lang="fr-CH" sz="1100" dirty="0" smtClean="0">
                <a:solidFill>
                  <a:srgbClr val="000099"/>
                </a:solidFill>
                <a:latin typeface="Verdana" pitchFamily="34" charset="0"/>
              </a:rPr>
              <a:t> </a:t>
            </a:r>
            <a:r>
              <a:rPr lang="fr-CH" sz="1100" dirty="0" err="1" smtClean="0">
                <a:solidFill>
                  <a:srgbClr val="000099"/>
                </a:solidFill>
                <a:latin typeface="Verdana" pitchFamily="34" charset="0"/>
              </a:rPr>
              <a:t>aduanera</a:t>
            </a:r>
            <a:r>
              <a:rPr lang="fr-CH" sz="1100" dirty="0" smtClean="0">
                <a:solidFill>
                  <a:srgbClr val="000099"/>
                </a:solidFill>
                <a:latin typeface="Verdana" pitchFamily="34" charset="0"/>
              </a:rPr>
              <a:t> </a:t>
            </a:r>
            <a:br>
              <a:rPr lang="fr-CH" sz="1100" dirty="0" smtClean="0">
                <a:solidFill>
                  <a:srgbClr val="000099"/>
                </a:solidFill>
                <a:latin typeface="Verdana" pitchFamily="34" charset="0"/>
              </a:rPr>
            </a:br>
            <a:r>
              <a:rPr lang="fr-CH" sz="1100" dirty="0" smtClean="0">
                <a:solidFill>
                  <a:srgbClr val="000099"/>
                </a:solidFill>
                <a:latin typeface="Verdana" pitchFamily="34" charset="0"/>
              </a:rPr>
              <a:t>CN22,CN23,CP72</a:t>
            </a:r>
            <a:br>
              <a:rPr lang="fr-CH" sz="1100" dirty="0" smtClean="0">
                <a:solidFill>
                  <a:srgbClr val="000099"/>
                </a:solidFill>
                <a:latin typeface="Verdana" pitchFamily="34" charset="0"/>
              </a:rPr>
            </a:br>
            <a:endParaRPr lang="fr-FR" sz="1100" dirty="0" smtClean="0">
              <a:solidFill>
                <a:srgbClr val="000099"/>
              </a:solidFill>
              <a:latin typeface="Verdana" pitchFamily="34" charset="0"/>
            </a:endParaRPr>
          </a:p>
          <a:p>
            <a:pPr marL="877888" lvl="1" indent="-177800" eaLnBrk="1" hangingPunct="1">
              <a:tabLst>
                <a:tab pos="542925" algn="l"/>
                <a:tab pos="809625" algn="l"/>
              </a:tabLst>
            </a:pPr>
            <a:r>
              <a:rPr lang="fr-FR" sz="1200" b="1" dirty="0" smtClean="0">
                <a:solidFill>
                  <a:srgbClr val="000099"/>
                </a:solidFill>
                <a:latin typeface="Verdana" pitchFamily="34" charset="0"/>
              </a:rPr>
              <a:t>CUSRSP</a:t>
            </a:r>
          </a:p>
          <a:p>
            <a:pPr marL="1235076" lvl="2" indent="-176213" eaLnBrk="1" hangingPunct="1">
              <a:tabLst>
                <a:tab pos="542925" algn="l"/>
                <a:tab pos="809625" algn="l"/>
              </a:tabLst>
            </a:pPr>
            <a:r>
              <a:rPr lang="fr-CH" sz="1100" dirty="0" err="1" smtClean="0">
                <a:solidFill>
                  <a:srgbClr val="000099"/>
                </a:solidFill>
                <a:latin typeface="Verdana" pitchFamily="34" charset="0"/>
              </a:rPr>
              <a:t>Respuesta</a:t>
            </a:r>
            <a:r>
              <a:rPr lang="fr-CH" sz="1100" dirty="0" smtClean="0">
                <a:solidFill>
                  <a:srgbClr val="000099"/>
                </a:solidFill>
                <a:latin typeface="Verdana" pitchFamily="34" charset="0"/>
              </a:rPr>
              <a:t> </a:t>
            </a:r>
            <a:r>
              <a:rPr lang="fr-CH" sz="1100" dirty="0" err="1" smtClean="0">
                <a:solidFill>
                  <a:srgbClr val="000099"/>
                </a:solidFill>
                <a:latin typeface="Verdana" pitchFamily="34" charset="0"/>
              </a:rPr>
              <a:t>electrónica</a:t>
            </a:r>
            <a:r>
              <a:rPr lang="fr-CH" sz="1100" dirty="0" smtClean="0">
                <a:solidFill>
                  <a:srgbClr val="000099"/>
                </a:solidFill>
                <a:latin typeface="Verdana" pitchFamily="34" charset="0"/>
              </a:rPr>
              <a:t> de </a:t>
            </a:r>
            <a:r>
              <a:rPr lang="fr-CH" sz="1100" dirty="0" err="1" smtClean="0">
                <a:solidFill>
                  <a:srgbClr val="000099"/>
                </a:solidFill>
                <a:latin typeface="Verdana" pitchFamily="34" charset="0"/>
              </a:rPr>
              <a:t>Aduanas</a:t>
            </a:r>
            <a:r>
              <a:rPr lang="fr-CH" sz="1100" dirty="0" smtClean="0">
                <a:solidFill>
                  <a:srgbClr val="000099"/>
                </a:solidFill>
                <a:latin typeface="Verdana" pitchFamily="34" charset="0"/>
              </a:rPr>
              <a:t> a </a:t>
            </a:r>
            <a:r>
              <a:rPr lang="fr-CH" sz="1100" dirty="0" err="1" smtClean="0">
                <a:solidFill>
                  <a:srgbClr val="000099"/>
                </a:solidFill>
                <a:latin typeface="Verdana" pitchFamily="34" charset="0"/>
              </a:rPr>
              <a:t>Correos</a:t>
            </a:r>
            <a:endParaRPr lang="fr-CH" sz="1100" dirty="0" smtClean="0">
              <a:solidFill>
                <a:srgbClr val="000099"/>
              </a:solidFill>
              <a:latin typeface="Verdana" pitchFamily="34" charset="0"/>
            </a:endParaRPr>
          </a:p>
          <a:p>
            <a:pPr marL="1235076" lvl="2" indent="-176213" eaLnBrk="1" hangingPunct="1">
              <a:tabLst>
                <a:tab pos="542925" algn="l"/>
                <a:tab pos="809625" algn="l"/>
              </a:tabLst>
            </a:pPr>
            <a:r>
              <a:rPr lang="fr-CH" sz="1100" dirty="0" err="1" smtClean="0">
                <a:solidFill>
                  <a:srgbClr val="000099"/>
                </a:solidFill>
                <a:latin typeface="Verdana" pitchFamily="34" charset="0"/>
              </a:rPr>
              <a:t>Artículo</a:t>
            </a:r>
            <a:r>
              <a:rPr lang="fr-CH" sz="1100" dirty="0" smtClean="0">
                <a:solidFill>
                  <a:srgbClr val="000099"/>
                </a:solidFill>
                <a:latin typeface="Verdana" pitchFamily="34" charset="0"/>
              </a:rPr>
              <a:t> a </a:t>
            </a:r>
            <a:r>
              <a:rPr lang="fr-CH" sz="1100" dirty="0" err="1" smtClean="0">
                <a:solidFill>
                  <a:srgbClr val="000099"/>
                </a:solidFill>
                <a:latin typeface="Verdana" pitchFamily="34" charset="0"/>
              </a:rPr>
              <a:t>ser</a:t>
            </a:r>
            <a:r>
              <a:rPr lang="fr-CH" sz="1100" dirty="0" smtClean="0">
                <a:solidFill>
                  <a:srgbClr val="000099"/>
                </a:solidFill>
                <a:latin typeface="Verdana" pitchFamily="34" charset="0"/>
              </a:rPr>
              <a:t> </a:t>
            </a:r>
            <a:r>
              <a:rPr lang="fr-CH" sz="1100" dirty="0" err="1" smtClean="0">
                <a:solidFill>
                  <a:srgbClr val="000099"/>
                </a:solidFill>
                <a:latin typeface="Verdana" pitchFamily="34" charset="0"/>
              </a:rPr>
              <a:t>presentado</a:t>
            </a:r>
            <a:r>
              <a:rPr lang="fr-CH" sz="1100" dirty="0" smtClean="0">
                <a:solidFill>
                  <a:srgbClr val="000099"/>
                </a:solidFill>
                <a:latin typeface="Verdana" pitchFamily="34" charset="0"/>
              </a:rPr>
              <a:t> </a:t>
            </a:r>
            <a:r>
              <a:rPr lang="fr-CH" sz="1100" i="1" dirty="0" smtClean="0">
                <a:solidFill>
                  <a:srgbClr val="000099"/>
                </a:solidFill>
                <a:latin typeface="Verdana" pitchFamily="34" charset="0"/>
              </a:rPr>
              <a:t>(</a:t>
            </a:r>
            <a:r>
              <a:rPr lang="fr-CH" sz="1100" i="1" dirty="0" err="1" smtClean="0">
                <a:solidFill>
                  <a:srgbClr val="000099"/>
                </a:solidFill>
                <a:latin typeface="Verdana" pitchFamily="34" charset="0"/>
              </a:rPr>
              <a:t>obligatorio</a:t>
            </a:r>
            <a:r>
              <a:rPr lang="fr-CH" sz="1100" i="1" dirty="0" smtClean="0">
                <a:solidFill>
                  <a:srgbClr val="000099"/>
                </a:solidFill>
                <a:latin typeface="Verdana" pitchFamily="34" charset="0"/>
              </a:rPr>
              <a:t>)</a:t>
            </a:r>
          </a:p>
          <a:p>
            <a:pPr marL="1235076" lvl="2" indent="-176213" eaLnBrk="1" hangingPunct="1">
              <a:tabLst>
                <a:tab pos="542925" algn="l"/>
                <a:tab pos="809625" algn="l"/>
              </a:tabLst>
            </a:pPr>
            <a:r>
              <a:rPr lang="fr-CH" sz="1100" dirty="0" err="1" smtClean="0">
                <a:solidFill>
                  <a:srgbClr val="000099"/>
                </a:solidFill>
                <a:latin typeface="Verdana" pitchFamily="34" charset="0"/>
              </a:rPr>
              <a:t>gastos</a:t>
            </a:r>
            <a:r>
              <a:rPr lang="fr-CH" sz="1100" dirty="0" smtClean="0">
                <a:solidFill>
                  <a:srgbClr val="000099"/>
                </a:solidFill>
                <a:latin typeface="Verdana" pitchFamily="34" charset="0"/>
              </a:rPr>
              <a:t>/</a:t>
            </a:r>
            <a:r>
              <a:rPr lang="fr-CH" sz="1100" dirty="0" err="1" smtClean="0">
                <a:solidFill>
                  <a:srgbClr val="000099"/>
                </a:solidFill>
                <a:latin typeface="Verdana" pitchFamily="34" charset="0"/>
              </a:rPr>
              <a:t>impuestos</a:t>
            </a:r>
            <a:r>
              <a:rPr lang="fr-CH" sz="1100" dirty="0" smtClean="0">
                <a:solidFill>
                  <a:srgbClr val="000099"/>
                </a:solidFill>
                <a:latin typeface="Verdana" pitchFamily="34" charset="0"/>
              </a:rPr>
              <a:t>/</a:t>
            </a:r>
            <a:r>
              <a:rPr lang="fr-CH" sz="1100" dirty="0" err="1" smtClean="0">
                <a:solidFill>
                  <a:srgbClr val="000099"/>
                </a:solidFill>
                <a:latin typeface="Verdana" pitchFamily="34" charset="0"/>
              </a:rPr>
              <a:t>otra</a:t>
            </a:r>
            <a:r>
              <a:rPr lang="fr-CH" sz="1100" dirty="0" smtClean="0">
                <a:solidFill>
                  <a:srgbClr val="000099"/>
                </a:solidFill>
                <a:latin typeface="Verdana" pitchFamily="34" charset="0"/>
              </a:rPr>
              <a:t> </a:t>
            </a:r>
            <a:r>
              <a:rPr lang="fr-CH" sz="1100" dirty="0" err="1" smtClean="0">
                <a:solidFill>
                  <a:srgbClr val="000099"/>
                </a:solidFill>
                <a:latin typeface="Verdana" pitchFamily="34" charset="0"/>
              </a:rPr>
              <a:t>información</a:t>
            </a:r>
            <a:r>
              <a:rPr lang="fr-CH" sz="1100" dirty="0" smtClean="0">
                <a:solidFill>
                  <a:srgbClr val="000099"/>
                </a:solidFill>
                <a:latin typeface="Verdana" pitchFamily="34" charset="0"/>
              </a:rPr>
              <a:t> </a:t>
            </a:r>
            <a:r>
              <a:rPr lang="fr-CH" sz="1100" i="1" dirty="0" smtClean="0">
                <a:solidFill>
                  <a:srgbClr val="000099"/>
                </a:solidFill>
                <a:latin typeface="Verdana" pitchFamily="34" charset="0"/>
              </a:rPr>
              <a:t>(</a:t>
            </a:r>
            <a:r>
              <a:rPr lang="fr-CH" sz="1100" i="1" dirty="0" err="1" smtClean="0">
                <a:solidFill>
                  <a:srgbClr val="000099"/>
                </a:solidFill>
                <a:latin typeface="Verdana" pitchFamily="34" charset="0"/>
              </a:rPr>
              <a:t>opcional</a:t>
            </a:r>
            <a:r>
              <a:rPr lang="fr-CH" sz="1100" i="1" dirty="0" smtClean="0">
                <a:solidFill>
                  <a:srgbClr val="000099"/>
                </a:solidFill>
                <a:latin typeface="Verdana" pitchFamily="34" charset="0"/>
              </a:rPr>
              <a:t>, si es </a:t>
            </a:r>
            <a:r>
              <a:rPr lang="fr-CH" sz="1100" i="1" dirty="0" err="1" smtClean="0">
                <a:solidFill>
                  <a:srgbClr val="000099"/>
                </a:solidFill>
                <a:latin typeface="Verdana" pitchFamily="34" charset="0"/>
              </a:rPr>
              <a:t>posible</a:t>
            </a:r>
            <a:r>
              <a:rPr lang="fr-CH" sz="1100" i="1" dirty="0" smtClean="0">
                <a:solidFill>
                  <a:srgbClr val="000099"/>
                </a:solidFill>
                <a:latin typeface="Verdana" pitchFamily="34" charset="0"/>
              </a:rPr>
              <a:t>)</a:t>
            </a:r>
            <a:br>
              <a:rPr lang="fr-CH" sz="1100" i="1" dirty="0" smtClean="0">
                <a:solidFill>
                  <a:srgbClr val="000099"/>
                </a:solidFill>
                <a:latin typeface="Verdana" pitchFamily="34" charset="0"/>
              </a:rPr>
            </a:br>
            <a:endParaRPr lang="fr-CH" sz="1100" i="1" dirty="0" smtClean="0">
              <a:solidFill>
                <a:srgbClr val="000099"/>
              </a:solidFill>
              <a:latin typeface="Verdana" pitchFamily="34" charset="0"/>
            </a:endParaRPr>
          </a:p>
          <a:p>
            <a:pPr marL="503237" indent="-331788" eaLnBrk="1" hangingPunct="1">
              <a:tabLst>
                <a:tab pos="542925" algn="l"/>
                <a:tab pos="809625" algn="l"/>
              </a:tabLst>
            </a:pPr>
            <a:r>
              <a:rPr lang="fr-CH" sz="1600" dirty="0" err="1" smtClean="0">
                <a:solidFill>
                  <a:srgbClr val="000099"/>
                </a:solidFill>
                <a:latin typeface="Verdana" pitchFamily="34" charset="0"/>
              </a:rPr>
              <a:t>Definición</a:t>
            </a:r>
            <a:r>
              <a:rPr lang="fr-CH" sz="1600" dirty="0" smtClean="0">
                <a:solidFill>
                  <a:srgbClr val="000099"/>
                </a:solidFill>
                <a:latin typeface="Verdana" pitchFamily="34" charset="0"/>
              </a:rPr>
              <a:t> de </a:t>
            </a:r>
            <a:r>
              <a:rPr lang="fr-CH" sz="1600" dirty="0" err="1" smtClean="0">
                <a:solidFill>
                  <a:srgbClr val="000099"/>
                </a:solidFill>
                <a:latin typeface="Verdana" pitchFamily="34" charset="0"/>
              </a:rPr>
              <a:t>datos</a:t>
            </a:r>
            <a:r>
              <a:rPr lang="fr-CH" sz="1600" dirty="0" smtClean="0">
                <a:solidFill>
                  <a:srgbClr val="000099"/>
                </a:solidFill>
                <a:latin typeface="Verdana" pitchFamily="34" charset="0"/>
              </a:rPr>
              <a:t> </a:t>
            </a:r>
            <a:r>
              <a:rPr lang="fr-CH" sz="1600" dirty="0" err="1" smtClean="0">
                <a:solidFill>
                  <a:srgbClr val="000099"/>
                </a:solidFill>
                <a:latin typeface="Verdana" pitchFamily="34" charset="0"/>
              </a:rPr>
              <a:t>del</a:t>
            </a:r>
            <a:r>
              <a:rPr lang="fr-CH" sz="1600" dirty="0" smtClean="0">
                <a:solidFill>
                  <a:srgbClr val="000099"/>
                </a:solidFill>
                <a:latin typeface="Verdana" pitchFamily="34" charset="0"/>
              </a:rPr>
              <a:t> </a:t>
            </a:r>
            <a:r>
              <a:rPr lang="fr-CH" sz="1600" smtClean="0">
                <a:solidFill>
                  <a:srgbClr val="000099"/>
                </a:solidFill>
                <a:latin typeface="Verdana" pitchFamily="34" charset="0"/>
              </a:rPr>
              <a:t>mensaje</a:t>
            </a:r>
            <a:r>
              <a:rPr lang="fr-CH" sz="1600" dirty="0" smtClean="0">
                <a:solidFill>
                  <a:srgbClr val="000099"/>
                </a:solidFill>
                <a:latin typeface="Verdana" pitchFamily="34" charset="0"/>
              </a:rPr>
              <a:t> </a:t>
            </a:r>
            <a:r>
              <a:rPr lang="fr-CH" sz="1600" b="1" dirty="0" smtClean="0">
                <a:solidFill>
                  <a:srgbClr val="000099"/>
                </a:solidFill>
                <a:latin typeface="Verdana" pitchFamily="34" charset="0"/>
              </a:rPr>
              <a:t>compatible con la v. 3 del </a:t>
            </a:r>
            <a:r>
              <a:rPr lang="fr-CH" sz="1600" b="1" dirty="0" err="1" smtClean="0">
                <a:solidFill>
                  <a:srgbClr val="000099"/>
                </a:solidFill>
                <a:latin typeface="Verdana" pitchFamily="34" charset="0"/>
              </a:rPr>
              <a:t>modelo</a:t>
            </a:r>
            <a:r>
              <a:rPr lang="fr-CH" sz="1600" b="1" dirty="0" smtClean="0">
                <a:solidFill>
                  <a:srgbClr val="000099"/>
                </a:solidFill>
                <a:latin typeface="Verdana" pitchFamily="34" charset="0"/>
              </a:rPr>
              <a:t> de </a:t>
            </a:r>
            <a:r>
              <a:rPr lang="fr-CH" sz="1600" b="1" dirty="0" err="1" smtClean="0">
                <a:solidFill>
                  <a:srgbClr val="000099"/>
                </a:solidFill>
                <a:latin typeface="Verdana" pitchFamily="34" charset="0"/>
              </a:rPr>
              <a:t>datos</a:t>
            </a:r>
            <a:r>
              <a:rPr lang="fr-CH" sz="1600" b="1" dirty="0" smtClean="0">
                <a:solidFill>
                  <a:srgbClr val="000099"/>
                </a:solidFill>
                <a:latin typeface="Verdana" pitchFamily="34" charset="0"/>
              </a:rPr>
              <a:t> de la OMA</a:t>
            </a:r>
          </a:p>
          <a:p>
            <a:pPr marL="758825" lvl="1" indent="-331788" eaLnBrk="1" hangingPunct="1">
              <a:tabLst>
                <a:tab pos="542925" algn="l"/>
                <a:tab pos="809625" algn="l"/>
              </a:tabLst>
            </a:pPr>
            <a:r>
              <a:rPr lang="fr-CH" sz="1200" dirty="0" err="1" smtClean="0">
                <a:solidFill>
                  <a:srgbClr val="000099"/>
                </a:solidFill>
                <a:latin typeface="Verdana" pitchFamily="34" charset="0"/>
              </a:rPr>
              <a:t>trabajo</a:t>
            </a:r>
            <a:r>
              <a:rPr lang="fr-CH" sz="1200" dirty="0" smtClean="0">
                <a:solidFill>
                  <a:srgbClr val="000099"/>
                </a:solidFill>
                <a:latin typeface="Verdana" pitchFamily="34" charset="0"/>
              </a:rPr>
              <a:t> </a:t>
            </a:r>
            <a:r>
              <a:rPr lang="fr-CH" sz="1200" dirty="0" err="1" smtClean="0">
                <a:solidFill>
                  <a:srgbClr val="000099"/>
                </a:solidFill>
                <a:latin typeface="Verdana" pitchFamily="34" charset="0"/>
              </a:rPr>
              <a:t>conjunto</a:t>
            </a:r>
            <a:r>
              <a:rPr lang="fr-CH" sz="1200" dirty="0" smtClean="0">
                <a:solidFill>
                  <a:srgbClr val="000099"/>
                </a:solidFill>
                <a:latin typeface="Verdana" pitchFamily="34" charset="0"/>
              </a:rPr>
              <a:t> de los </a:t>
            </a:r>
            <a:r>
              <a:rPr lang="fr-CH" sz="1200" dirty="0" err="1" smtClean="0">
                <a:solidFill>
                  <a:srgbClr val="000099"/>
                </a:solidFill>
                <a:latin typeface="Verdana" pitchFamily="34" charset="0"/>
              </a:rPr>
              <a:t>técnicos</a:t>
            </a:r>
            <a:r>
              <a:rPr lang="fr-CH" sz="1200" dirty="0" smtClean="0">
                <a:solidFill>
                  <a:srgbClr val="000099"/>
                </a:solidFill>
                <a:latin typeface="Verdana" pitchFamily="34" charset="0"/>
              </a:rPr>
              <a:t> de la OMA y el CTP de la UPU</a:t>
            </a:r>
            <a:br>
              <a:rPr lang="fr-CH" sz="1200" dirty="0" smtClean="0">
                <a:solidFill>
                  <a:srgbClr val="000099"/>
                </a:solidFill>
                <a:latin typeface="Verdana" pitchFamily="34" charset="0"/>
              </a:rPr>
            </a:br>
            <a:endParaRPr lang="fr-CH" sz="1200" dirty="0" smtClean="0">
              <a:solidFill>
                <a:srgbClr val="000099"/>
              </a:solidFill>
              <a:latin typeface="Verdana" pitchFamily="34" charset="0"/>
            </a:endParaRPr>
          </a:p>
          <a:p>
            <a:pPr marL="503237" indent="-331788" eaLnBrk="1" hangingPunct="1">
              <a:tabLst>
                <a:tab pos="542925" algn="l"/>
                <a:tab pos="809625" algn="l"/>
              </a:tabLst>
            </a:pPr>
            <a:r>
              <a:rPr lang="fr-CH" sz="1600" dirty="0" smtClean="0">
                <a:solidFill>
                  <a:srgbClr val="000099"/>
                </a:solidFill>
                <a:latin typeface="Verdana" pitchFamily="34" charset="0"/>
              </a:rPr>
              <a:t>CUSITM/CUSRSP han </a:t>
            </a:r>
            <a:r>
              <a:rPr lang="fr-CH" sz="1600" dirty="0" err="1" smtClean="0">
                <a:solidFill>
                  <a:srgbClr val="000099"/>
                </a:solidFill>
                <a:latin typeface="Verdana" pitchFamily="34" charset="0"/>
              </a:rPr>
              <a:t>sido</a:t>
            </a:r>
            <a:r>
              <a:rPr lang="fr-CH" sz="1600" dirty="0" smtClean="0">
                <a:solidFill>
                  <a:srgbClr val="000099"/>
                </a:solidFill>
                <a:latin typeface="Verdana" pitchFamily="34" charset="0"/>
              </a:rPr>
              <a:t> </a:t>
            </a:r>
            <a:r>
              <a:rPr lang="fr-CH" sz="1600" b="1" dirty="0" err="1" smtClean="0">
                <a:solidFill>
                  <a:srgbClr val="000099"/>
                </a:solidFill>
                <a:latin typeface="Verdana" pitchFamily="34" charset="0"/>
              </a:rPr>
              <a:t>adoptados</a:t>
            </a:r>
            <a:r>
              <a:rPr lang="fr-CH" sz="1600" b="1" dirty="0" smtClean="0">
                <a:solidFill>
                  <a:srgbClr val="000099"/>
                </a:solidFill>
                <a:latin typeface="Verdana" pitchFamily="34" charset="0"/>
              </a:rPr>
              <a:t> </a:t>
            </a:r>
            <a:r>
              <a:rPr lang="fr-CH" sz="1600" b="1" dirty="0" err="1" smtClean="0">
                <a:solidFill>
                  <a:srgbClr val="000099"/>
                </a:solidFill>
                <a:latin typeface="Verdana" pitchFamily="34" charset="0"/>
              </a:rPr>
              <a:t>por</a:t>
            </a:r>
            <a:r>
              <a:rPr lang="fr-CH" sz="1600" b="1" dirty="0" smtClean="0">
                <a:solidFill>
                  <a:srgbClr val="000099"/>
                </a:solidFill>
                <a:latin typeface="Verdana" pitchFamily="34" charset="0"/>
              </a:rPr>
              <a:t> la UPU y </a:t>
            </a:r>
            <a:r>
              <a:rPr lang="fr-CH" sz="1600" b="1" dirty="0" err="1" smtClean="0">
                <a:solidFill>
                  <a:srgbClr val="000099"/>
                </a:solidFill>
                <a:latin typeface="Verdana" pitchFamily="34" charset="0"/>
              </a:rPr>
              <a:t>endosado</a:t>
            </a:r>
            <a:r>
              <a:rPr lang="fr-CH" sz="1600" b="1" dirty="0" smtClean="0">
                <a:solidFill>
                  <a:srgbClr val="000099"/>
                </a:solidFill>
                <a:latin typeface="Verdana" pitchFamily="34" charset="0"/>
              </a:rPr>
              <a:t> </a:t>
            </a:r>
            <a:r>
              <a:rPr lang="fr-CH" sz="1600" b="1" dirty="0" err="1" smtClean="0">
                <a:solidFill>
                  <a:srgbClr val="000099"/>
                </a:solidFill>
                <a:latin typeface="Verdana" pitchFamily="34" charset="0"/>
              </a:rPr>
              <a:t>por</a:t>
            </a:r>
            <a:r>
              <a:rPr lang="fr-CH" sz="1600" b="1" dirty="0" smtClean="0">
                <a:solidFill>
                  <a:srgbClr val="000099"/>
                </a:solidFill>
                <a:latin typeface="Verdana" pitchFamily="34" charset="0"/>
              </a:rPr>
              <a:t> el CTP de la OMA</a:t>
            </a:r>
            <a:r>
              <a:rPr lang="fr-CH" sz="1600" dirty="0" smtClean="0">
                <a:solidFill>
                  <a:srgbClr val="000099"/>
                </a:solidFill>
                <a:latin typeface="Verdana" pitchFamily="34" charset="0"/>
              </a:rPr>
              <a:t> </a:t>
            </a:r>
            <a:r>
              <a:rPr lang="fr-CH" sz="1600" dirty="0" err="1" smtClean="0">
                <a:solidFill>
                  <a:srgbClr val="000099"/>
                </a:solidFill>
                <a:latin typeface="Verdana" pitchFamily="34" charset="0"/>
              </a:rPr>
              <a:t>como</a:t>
            </a:r>
            <a:r>
              <a:rPr lang="fr-CH" sz="1600" dirty="0" smtClean="0">
                <a:solidFill>
                  <a:srgbClr val="000099"/>
                </a:solidFill>
                <a:latin typeface="Verdana" pitchFamily="34" charset="0"/>
              </a:rPr>
              <a:t> </a:t>
            </a:r>
            <a:r>
              <a:rPr lang="fr-CH" sz="1600" dirty="0" err="1" smtClean="0">
                <a:solidFill>
                  <a:srgbClr val="000099"/>
                </a:solidFill>
                <a:latin typeface="Verdana" pitchFamily="34" charset="0"/>
              </a:rPr>
              <a:t>una</a:t>
            </a:r>
            <a:r>
              <a:rPr lang="fr-CH" sz="1600" dirty="0" smtClean="0">
                <a:solidFill>
                  <a:srgbClr val="000099"/>
                </a:solidFill>
                <a:latin typeface="Verdana" pitchFamily="34" charset="0"/>
              </a:rPr>
              <a:t> </a:t>
            </a:r>
            <a:r>
              <a:rPr lang="fr-CH" sz="1600" dirty="0" err="1" smtClean="0">
                <a:solidFill>
                  <a:srgbClr val="000099"/>
                </a:solidFill>
                <a:latin typeface="Verdana" pitchFamily="34" charset="0"/>
              </a:rPr>
              <a:t>norma</a:t>
            </a:r>
            <a:r>
              <a:rPr lang="fr-CH" sz="1600" dirty="0" smtClean="0">
                <a:solidFill>
                  <a:srgbClr val="000099"/>
                </a:solidFill>
                <a:latin typeface="Verdana" pitchFamily="34" charset="0"/>
              </a:rPr>
              <a:t> </a:t>
            </a:r>
            <a:r>
              <a:rPr lang="fr-CH" sz="1600" dirty="0" err="1" smtClean="0">
                <a:solidFill>
                  <a:srgbClr val="000099"/>
                </a:solidFill>
                <a:latin typeface="Verdana" pitchFamily="34" charset="0"/>
              </a:rPr>
              <a:t>común</a:t>
            </a:r>
            <a:r>
              <a:rPr lang="fr-CH" sz="1600" dirty="0" smtClean="0">
                <a:solidFill>
                  <a:srgbClr val="000099"/>
                </a:solidFill>
                <a:latin typeface="Verdana" pitchFamily="34" charset="0"/>
              </a:rPr>
              <a:t>.</a:t>
            </a:r>
          </a:p>
          <a:p>
            <a:pPr marL="758825" lvl="1" indent="-331788" eaLnBrk="1" hangingPunct="1">
              <a:tabLst>
                <a:tab pos="542925" algn="l"/>
                <a:tab pos="809625" algn="l"/>
              </a:tabLst>
            </a:pPr>
            <a:r>
              <a:rPr lang="fr-CH" sz="1200" dirty="0" smtClean="0">
                <a:solidFill>
                  <a:srgbClr val="000099"/>
                </a:solidFill>
                <a:latin typeface="Verdana" pitchFamily="34" charset="0"/>
              </a:rPr>
              <a:t>Nombre de la </a:t>
            </a:r>
            <a:r>
              <a:rPr lang="fr-CH" sz="1200" dirty="0" err="1" smtClean="0">
                <a:solidFill>
                  <a:srgbClr val="000099"/>
                </a:solidFill>
                <a:latin typeface="Verdana" pitchFamily="34" charset="0"/>
              </a:rPr>
              <a:t>norma</a:t>
            </a:r>
            <a:r>
              <a:rPr lang="fr-CH" sz="1200" dirty="0" smtClean="0">
                <a:solidFill>
                  <a:srgbClr val="000099"/>
                </a:solidFill>
                <a:latin typeface="Verdana" pitchFamily="34" charset="0"/>
              </a:rPr>
              <a:t>: « WCO-UPU POST-Customs Message »</a:t>
            </a:r>
            <a:endParaRPr lang="fr-FR" sz="1200" dirty="0" smtClean="0">
              <a:solidFill>
                <a:srgbClr val="000099"/>
              </a:solidFill>
              <a:latin typeface="Verdana" pitchFamily="34" charset="0"/>
            </a:endParaRPr>
          </a:p>
          <a:p>
            <a:pPr marL="503237" indent="-331788" eaLnBrk="1" hangingPunct="1">
              <a:buNone/>
              <a:tabLst>
                <a:tab pos="542925" algn="l"/>
                <a:tab pos="809625" algn="l"/>
              </a:tabLst>
            </a:pPr>
            <a:endParaRPr lang="fr-CH" sz="1600" b="1" dirty="0" smtClean="0">
              <a:solidFill>
                <a:srgbClr val="993300"/>
              </a:solidFill>
              <a:latin typeface="Verdana" pitchFamily="34" charset="0"/>
            </a:endParaRPr>
          </a:p>
          <a:p>
            <a:pPr marL="503237" indent="-331788" eaLnBrk="1" hangingPunct="1">
              <a:tabLst>
                <a:tab pos="542925" algn="l"/>
                <a:tab pos="809625" algn="l"/>
              </a:tabLst>
            </a:pPr>
            <a:r>
              <a:rPr lang="es-UY" sz="1600" b="1" dirty="0" smtClean="0">
                <a:solidFill>
                  <a:srgbClr val="000099"/>
                </a:solidFill>
                <a:latin typeface="Verdana" pitchFamily="34" charset="0"/>
              </a:rPr>
              <a:t>Prueba de concepto fue realizada con éxito </a:t>
            </a:r>
            <a:r>
              <a:rPr lang="es-UY" sz="1600" dirty="0" smtClean="0">
                <a:solidFill>
                  <a:srgbClr val="000099"/>
                </a:solidFill>
                <a:latin typeface="Verdana" pitchFamily="34" charset="0"/>
              </a:rPr>
              <a:t>(prueba piloto de </a:t>
            </a:r>
            <a:r>
              <a:rPr lang="fr-CH" sz="1600" dirty="0" smtClean="0">
                <a:solidFill>
                  <a:srgbClr val="000099"/>
                </a:solidFill>
                <a:latin typeface="Verdana" pitchFamily="34" charset="0"/>
              </a:rPr>
              <a:t>un </a:t>
            </a:r>
            <a:r>
              <a:rPr lang="fr-CH" sz="1600" dirty="0" err="1" smtClean="0">
                <a:solidFill>
                  <a:srgbClr val="000099"/>
                </a:solidFill>
                <a:latin typeface="Verdana" pitchFamily="34" charset="0"/>
              </a:rPr>
              <a:t>prototipo</a:t>
            </a:r>
            <a:r>
              <a:rPr lang="fr-CH" sz="1600" dirty="0" smtClean="0">
                <a:solidFill>
                  <a:srgbClr val="000099"/>
                </a:solidFill>
                <a:latin typeface="Verdana" pitchFamily="34" charset="0"/>
              </a:rPr>
              <a:t> </a:t>
            </a:r>
            <a:r>
              <a:rPr lang="fr-CH" sz="1600" dirty="0" err="1" smtClean="0">
                <a:solidFill>
                  <a:srgbClr val="000099"/>
                </a:solidFill>
                <a:latin typeface="Verdana" pitchFamily="34" charset="0"/>
              </a:rPr>
              <a:t>del</a:t>
            </a:r>
            <a:r>
              <a:rPr lang="fr-CH" sz="1600" dirty="0" smtClean="0">
                <a:solidFill>
                  <a:srgbClr val="000099"/>
                </a:solidFill>
                <a:latin typeface="Verdana" pitchFamily="34" charset="0"/>
              </a:rPr>
              <a:t> </a:t>
            </a:r>
            <a:r>
              <a:rPr lang="fr-CH" sz="1600" dirty="0" err="1" smtClean="0">
                <a:solidFill>
                  <a:srgbClr val="000099"/>
                </a:solidFill>
                <a:latin typeface="Verdana" pitchFamily="34" charset="0"/>
              </a:rPr>
              <a:t>Sistema</a:t>
            </a:r>
            <a:r>
              <a:rPr lang="fr-CH" sz="1600" dirty="0" smtClean="0">
                <a:solidFill>
                  <a:srgbClr val="000099"/>
                </a:solidFill>
                <a:latin typeface="Verdana" pitchFamily="34" charset="0"/>
              </a:rPr>
              <a:t> UPU de </a:t>
            </a:r>
            <a:r>
              <a:rPr lang="fr-CH" sz="1600" dirty="0" err="1" smtClean="0">
                <a:solidFill>
                  <a:srgbClr val="000099"/>
                </a:solidFill>
                <a:latin typeface="Verdana" pitchFamily="34" charset="0"/>
              </a:rPr>
              <a:t>Declaración</a:t>
            </a:r>
            <a:r>
              <a:rPr lang="fr-CH" sz="1600" dirty="0" smtClean="0">
                <a:solidFill>
                  <a:srgbClr val="000099"/>
                </a:solidFill>
                <a:latin typeface="Verdana" pitchFamily="34" charset="0"/>
              </a:rPr>
              <a:t> </a:t>
            </a:r>
            <a:r>
              <a:rPr lang="fr-CH" sz="1600" dirty="0" err="1" smtClean="0">
                <a:solidFill>
                  <a:srgbClr val="000099"/>
                </a:solidFill>
                <a:latin typeface="Verdana" pitchFamily="34" charset="0"/>
              </a:rPr>
              <a:t>Aduanera</a:t>
            </a:r>
            <a:r>
              <a:rPr lang="es-UY" sz="1600" dirty="0" smtClean="0">
                <a:solidFill>
                  <a:srgbClr val="000099"/>
                </a:solidFill>
                <a:latin typeface="Verdana" pitchFamily="34" charset="0"/>
              </a:rPr>
              <a:t>) </a:t>
            </a:r>
            <a:endParaRPr lang="fr-CH" sz="1600" dirty="0" smtClean="0">
              <a:solidFill>
                <a:srgbClr val="000099"/>
              </a:solidFill>
              <a:latin typeface="Verdana" pitchFamily="34" charset="0"/>
            </a:endParaRPr>
          </a:p>
          <a:p>
            <a:pPr marL="758825" lvl="1" indent="-331788" eaLnBrk="1" hangingPunct="1">
              <a:tabLst>
                <a:tab pos="542925" algn="l"/>
                <a:tab pos="809625" algn="l"/>
              </a:tabLst>
            </a:pPr>
            <a:r>
              <a:rPr lang="fr-CH" sz="1200" dirty="0" smtClean="0">
                <a:solidFill>
                  <a:srgbClr val="000099"/>
                </a:solidFill>
                <a:latin typeface="Verdana" pitchFamily="34" charset="0"/>
              </a:rPr>
              <a:t>6 </a:t>
            </a:r>
            <a:r>
              <a:rPr lang="fr-CH" sz="1200" dirty="0" err="1" smtClean="0">
                <a:solidFill>
                  <a:srgbClr val="000099"/>
                </a:solidFill>
                <a:latin typeface="Verdana" pitchFamily="34" charset="0"/>
              </a:rPr>
              <a:t>países</a:t>
            </a:r>
            <a:r>
              <a:rPr lang="fr-CH" sz="1200" dirty="0" smtClean="0">
                <a:solidFill>
                  <a:srgbClr val="000099"/>
                </a:solidFill>
                <a:latin typeface="Verdana" pitchFamily="34" charset="0"/>
              </a:rPr>
              <a:t> </a:t>
            </a:r>
            <a:r>
              <a:rPr lang="fr-CH" sz="1200" dirty="0" err="1" smtClean="0">
                <a:solidFill>
                  <a:srgbClr val="000099"/>
                </a:solidFill>
                <a:latin typeface="Verdana" pitchFamily="34" charset="0"/>
              </a:rPr>
              <a:t>emisores</a:t>
            </a:r>
            <a:r>
              <a:rPr lang="fr-CH" sz="1200" dirty="0" smtClean="0">
                <a:solidFill>
                  <a:srgbClr val="000099"/>
                </a:solidFill>
                <a:latin typeface="Verdana" pitchFamily="34" charset="0"/>
              </a:rPr>
              <a:t> con </a:t>
            </a:r>
            <a:r>
              <a:rPr lang="fr-CH" sz="1200" dirty="0" err="1" smtClean="0">
                <a:solidFill>
                  <a:srgbClr val="000099"/>
                </a:solidFill>
                <a:latin typeface="Verdana" pitchFamily="34" charset="0"/>
              </a:rPr>
              <a:t>Canadá</a:t>
            </a:r>
            <a:r>
              <a:rPr lang="fr-CH" sz="1200" dirty="0" smtClean="0">
                <a:solidFill>
                  <a:srgbClr val="000099"/>
                </a:solidFill>
                <a:latin typeface="Verdana" pitchFamily="34" charset="0"/>
              </a:rPr>
              <a:t> </a:t>
            </a:r>
            <a:r>
              <a:rPr lang="fr-CH" sz="1200" dirty="0" err="1" smtClean="0">
                <a:solidFill>
                  <a:srgbClr val="000099"/>
                </a:solidFill>
                <a:latin typeface="Verdana" pitchFamily="34" charset="0"/>
              </a:rPr>
              <a:t>como</a:t>
            </a:r>
            <a:r>
              <a:rPr lang="fr-CH" sz="1200" dirty="0" smtClean="0">
                <a:solidFill>
                  <a:srgbClr val="000099"/>
                </a:solidFill>
                <a:latin typeface="Verdana" pitchFamily="34" charset="0"/>
              </a:rPr>
              <a:t> </a:t>
            </a:r>
            <a:r>
              <a:rPr lang="fr-CH" sz="1200" dirty="0" err="1" smtClean="0">
                <a:solidFill>
                  <a:srgbClr val="000099"/>
                </a:solidFill>
                <a:latin typeface="Verdana" pitchFamily="34" charset="0"/>
              </a:rPr>
              <a:t>país</a:t>
            </a:r>
            <a:r>
              <a:rPr lang="fr-CH" sz="1200" dirty="0" smtClean="0">
                <a:solidFill>
                  <a:srgbClr val="000099"/>
                </a:solidFill>
                <a:latin typeface="Verdana" pitchFamily="34" charset="0"/>
              </a:rPr>
              <a:t> </a:t>
            </a:r>
            <a:r>
              <a:rPr lang="fr-CH" sz="1200" dirty="0" err="1" smtClean="0">
                <a:solidFill>
                  <a:srgbClr val="000099"/>
                </a:solidFill>
                <a:latin typeface="Verdana" pitchFamily="34" charset="0"/>
              </a:rPr>
              <a:t>importador</a:t>
            </a:r>
            <a:endParaRPr lang="fr-CH" sz="2400" dirty="0" smtClean="0">
              <a:solidFill>
                <a:srgbClr val="000099"/>
              </a:solidFill>
              <a:latin typeface="Verdana" pitchFamily="34" charset="0"/>
            </a:endParaRPr>
          </a:p>
        </p:txBody>
      </p:sp>
      <p:sp>
        <p:nvSpPr>
          <p:cNvPr id="5" name="Title 70"/>
          <p:cNvSpPr txBox="1">
            <a:spLocks/>
          </p:cNvSpPr>
          <p:nvPr/>
        </p:nvSpPr>
        <p:spPr>
          <a:xfrm>
            <a:off x="251520" y="332656"/>
            <a:ext cx="8640960" cy="864096"/>
          </a:xfrm>
          <a:prstGeom prst="rect">
            <a:avLst/>
          </a:prstGeom>
        </p:spPr>
        <p:txBody>
          <a:bodyPr/>
          <a:lstStyle/>
          <a:p>
            <a:pPr marL="0" lvl="1" indent="-331788" eaLnBrk="1" hangingPunct="1">
              <a:lnSpc>
                <a:spcPct val="150000"/>
              </a:lnSpc>
              <a:tabLst>
                <a:tab pos="542925" algn="l"/>
                <a:tab pos="809625" algn="l"/>
              </a:tabLst>
            </a:pPr>
            <a:r>
              <a:rPr lang="es-ES" sz="2000" b="1" dirty="0" smtClean="0">
                <a:solidFill>
                  <a:srgbClr val="002060"/>
                </a:solidFill>
                <a:latin typeface="Verdana" pitchFamily="34" charset="0"/>
              </a:rPr>
              <a:t>Intercambio Electrónico Correo-Aduana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0" y="1196752"/>
            <a:ext cx="9144000" cy="0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332655"/>
            <a:ext cx="3131840" cy="2523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70"/>
          <p:cNvSpPr txBox="1">
            <a:spLocks/>
          </p:cNvSpPr>
          <p:nvPr/>
        </p:nvSpPr>
        <p:spPr>
          <a:xfrm>
            <a:off x="2267744" y="341784"/>
            <a:ext cx="6624736" cy="854968"/>
          </a:xfrm>
          <a:prstGeom prst="rect">
            <a:avLst/>
          </a:prstGeom>
        </p:spPr>
        <p:txBody>
          <a:bodyPr/>
          <a:lstStyle/>
          <a:p>
            <a:pPr lvl="0" algn="r" eaLnBrk="0" fontAlgn="auto" hangingPunct="0">
              <a:spcAft>
                <a:spcPts val="0"/>
              </a:spcAft>
              <a:defRPr/>
            </a:pPr>
            <a:r>
              <a:rPr lang="es-UY" sz="2000" b="1" dirty="0" smtClean="0">
                <a:solidFill>
                  <a:srgbClr val="002060"/>
                </a:solidFill>
                <a:latin typeface="Verdana" pitchFamily="34" charset="0"/>
              </a:rPr>
              <a:t>Beneficios del </a:t>
            </a:r>
            <a:r>
              <a:rPr lang="es-ES" sz="2000" b="1" dirty="0" smtClean="0">
                <a:solidFill>
                  <a:srgbClr val="002060"/>
                </a:solidFill>
                <a:latin typeface="Verdana" pitchFamily="34" charset="0"/>
              </a:rPr>
              <a:t>intercambio electrónico </a:t>
            </a:r>
            <a:br>
              <a:rPr lang="es-ES" sz="2000" b="1" dirty="0" smtClean="0">
                <a:solidFill>
                  <a:srgbClr val="002060"/>
                </a:solidFill>
                <a:latin typeface="Verdana" pitchFamily="34" charset="0"/>
              </a:rPr>
            </a:br>
            <a:r>
              <a:rPr lang="es-ES" sz="2000" b="1" dirty="0" smtClean="0">
                <a:solidFill>
                  <a:srgbClr val="002060"/>
                </a:solidFill>
                <a:latin typeface="Verdana" pitchFamily="34" charset="0"/>
              </a:rPr>
              <a:t>de información entre Correos y Aduanas </a:t>
            </a:r>
            <a:endParaRPr lang="es-ES" b="1" dirty="0">
              <a:solidFill>
                <a:srgbClr val="002060"/>
              </a:solidFill>
              <a:latin typeface="Verdana" pitchFamily="34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0" y="1196752"/>
            <a:ext cx="9144000" cy="0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611560" y="1340768"/>
            <a:ext cx="8064896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6700" indent="-266700">
              <a:buFont typeface="Wingdings" pitchFamily="2" charset="2"/>
              <a:buChar char="ü"/>
            </a:pPr>
            <a:r>
              <a:rPr lang="es-ES" sz="1600" dirty="0" smtClean="0">
                <a:solidFill>
                  <a:srgbClr val="0000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Tiempo de manipulación Correos – Aduanas se reduce, permitiendo el tratamiento de más envíos.</a:t>
            </a:r>
          </a:p>
          <a:p>
            <a:pPr marL="266700" indent="-266700">
              <a:buFont typeface="Wingdings" pitchFamily="2" charset="2"/>
              <a:buChar char="ü"/>
            </a:pPr>
            <a:endParaRPr lang="es-ES" sz="1600" dirty="0" smtClean="0">
              <a:solidFill>
                <a:srgbClr val="000099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266700" indent="-266700">
              <a:buFont typeface="Wingdings" pitchFamily="2" charset="2"/>
              <a:buChar char="ü"/>
            </a:pPr>
            <a:r>
              <a:rPr lang="es-ES" sz="1600" dirty="0" smtClean="0">
                <a:solidFill>
                  <a:srgbClr val="0000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Los datos de mensajes CUSITM pueden importarse en los sistemas de gestión de riesgo de Aduanas – permitiendo una mejor focalización, análisis de tendencias y de incidentes ó amenazas de seguridad.</a:t>
            </a:r>
          </a:p>
          <a:p>
            <a:pPr marL="266700" indent="-266700">
              <a:buFont typeface="Wingdings" pitchFamily="2" charset="2"/>
              <a:buChar char="ü"/>
            </a:pPr>
            <a:endParaRPr lang="es-ES" sz="1600" dirty="0" smtClean="0">
              <a:solidFill>
                <a:srgbClr val="000099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266700" indent="-266700">
              <a:buFont typeface="Wingdings" pitchFamily="2" charset="2"/>
              <a:buChar char="ü"/>
            </a:pPr>
            <a:r>
              <a:rPr lang="es-ES" sz="1600" dirty="0" smtClean="0">
                <a:solidFill>
                  <a:srgbClr val="0000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Concentrar los recursos de aduana en zonas de mayor amenaza/riesgo.</a:t>
            </a:r>
          </a:p>
          <a:p>
            <a:pPr marL="266700" indent="-266700">
              <a:buFont typeface="Wingdings" pitchFamily="2" charset="2"/>
              <a:buChar char="ü"/>
            </a:pPr>
            <a:endParaRPr lang="es-ES" sz="1600" dirty="0" smtClean="0">
              <a:solidFill>
                <a:srgbClr val="000099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266700" indent="-266700">
              <a:buFont typeface="Wingdings" pitchFamily="2" charset="2"/>
              <a:buChar char="ü"/>
            </a:pPr>
            <a:r>
              <a:rPr lang="es-ES" sz="1600" dirty="0" smtClean="0">
                <a:solidFill>
                  <a:srgbClr val="0000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Contar con información anticipada del emisor/receptor para controles de seguridad.</a:t>
            </a:r>
          </a:p>
          <a:p>
            <a:pPr marL="266700" indent="-266700">
              <a:buFont typeface="Wingdings" pitchFamily="2" charset="2"/>
              <a:buChar char="ü"/>
            </a:pPr>
            <a:endParaRPr lang="es-ES" sz="1600" dirty="0" smtClean="0">
              <a:solidFill>
                <a:srgbClr val="000099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266700" indent="-266700">
              <a:buFont typeface="Wingdings" pitchFamily="2" charset="2"/>
              <a:buChar char="ü"/>
            </a:pPr>
            <a:r>
              <a:rPr lang="es-ES" sz="1600" dirty="0" smtClean="0">
                <a:solidFill>
                  <a:srgbClr val="0000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Mejor comunicación entre Correos y Aduana.</a:t>
            </a:r>
          </a:p>
          <a:p>
            <a:pPr marL="266700" indent="-266700">
              <a:buFont typeface="Wingdings" pitchFamily="2" charset="2"/>
              <a:buChar char="ü"/>
            </a:pPr>
            <a:endParaRPr lang="es-ES" sz="1600" dirty="0" smtClean="0">
              <a:solidFill>
                <a:srgbClr val="000099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266700" indent="-266700">
              <a:buFont typeface="Wingdings" pitchFamily="2" charset="2"/>
              <a:buChar char="ü"/>
            </a:pPr>
            <a:r>
              <a:rPr lang="es-ES" sz="1600" dirty="0" smtClean="0">
                <a:solidFill>
                  <a:srgbClr val="0000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Liberación más rápida de envíos procesados por Aduana impactando en una mejor calidad de servicio para los clientes postales.</a:t>
            </a:r>
          </a:p>
          <a:p>
            <a:pPr marL="266700" indent="-266700">
              <a:buFont typeface="Wingdings" pitchFamily="2" charset="2"/>
              <a:buChar char="ü"/>
            </a:pPr>
            <a:endParaRPr lang="es-ES" sz="1600" dirty="0" smtClean="0">
              <a:solidFill>
                <a:srgbClr val="000099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266700" indent="-266700">
              <a:buFont typeface="Wingdings" pitchFamily="2" charset="2"/>
              <a:buChar char="ü"/>
            </a:pPr>
            <a:r>
              <a:rPr lang="es-ES" sz="1600" dirty="0" smtClean="0">
                <a:solidFill>
                  <a:srgbClr val="0000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Pre-aviso y pre-liberación, pueden ser utilizados para cobrar aranceles e impuestos de forma anticipada.</a:t>
            </a:r>
            <a:endParaRPr lang="en-US" sz="1600" dirty="0">
              <a:solidFill>
                <a:srgbClr val="000099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rencia">
  <a:themeElements>
    <a:clrScheme name="Intermedio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Intermedio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2.xml><?xml version="1.0" encoding="utf-8"?>
<a:themeOverride xmlns:a="http://schemas.openxmlformats.org/drawingml/2006/main">
  <a:clrScheme name="Intermedio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3.xml><?xml version="1.0" encoding="utf-8"?>
<a:themeOverride xmlns:a="http://schemas.openxmlformats.org/drawingml/2006/main">
  <a:clrScheme name="Intermedio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4.xml><?xml version="1.0" encoding="utf-8"?>
<a:themeOverride xmlns:a="http://schemas.openxmlformats.org/drawingml/2006/main">
  <a:clrScheme name="Intermedio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4244</TotalTime>
  <Words>1928</Words>
  <Application>Microsoft Office PowerPoint</Application>
  <PresentationFormat>Presentación en pantalla (4:3)</PresentationFormat>
  <Paragraphs>271</Paragraphs>
  <Slides>15</Slides>
  <Notes>10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16" baseType="lpstr">
      <vt:lpstr>Concurrencia</vt:lpstr>
      <vt:lpstr>Unión Postal de las Américas, España y Portugal</vt:lpstr>
      <vt:lpstr>La UPAEP en la actualidad</vt:lpstr>
      <vt:lpstr>Desarrollo Postal en la región</vt:lpstr>
      <vt:lpstr>Correo-Aduana: actuales desafíos y orientaciones de los trabajos </vt:lpstr>
      <vt:lpstr>Apoyo de la UPU y la UPAEP a la Cadena de Suministro Postal Mundial 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Muchas Gracias</vt:lpstr>
    </vt:vector>
  </TitlesOfParts>
  <Company>UPAEP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Situación y tendencias del Mercado Postal</dc:title>
  <dc:creator>Nicolas Bilhoto</dc:creator>
  <cp:lastModifiedBy>PC</cp:lastModifiedBy>
  <cp:revision>353</cp:revision>
  <dcterms:created xsi:type="dcterms:W3CDTF">2011-03-16T19:38:49Z</dcterms:created>
  <dcterms:modified xsi:type="dcterms:W3CDTF">2012-04-26T14:16:20Z</dcterms:modified>
</cp:coreProperties>
</file>