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4" r:id="rId8"/>
    <p:sldId id="263" r:id="rId9"/>
    <p:sldId id="265" r:id="rId10"/>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p>
            <a:fld id="{22ABD14E-C386-4813-A899-5DC041E6F97F}" type="datetimeFigureOut">
              <a:rPr lang="es-PE" smtClean="0"/>
              <a:pPr/>
              <a:t>26/04/2012</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F152972-46AF-4235-9453-3F1278D7ACB3}" type="slidenum">
              <a:rPr lang="es-PE" smtClean="0"/>
              <a:pPr/>
              <a:t>‹Nº›</a:t>
            </a:fld>
            <a:endParaRPr lang="es-P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22ABD14E-C386-4813-A899-5DC041E6F97F}" type="datetimeFigureOut">
              <a:rPr lang="es-PE" smtClean="0"/>
              <a:pPr/>
              <a:t>26/04/2012</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F152972-46AF-4235-9453-3F1278D7ACB3}" type="slidenum">
              <a:rPr lang="es-PE" smtClean="0"/>
              <a:pPr/>
              <a:t>‹Nº›</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22ABD14E-C386-4813-A899-5DC041E6F97F}" type="datetimeFigureOut">
              <a:rPr lang="es-PE" smtClean="0"/>
              <a:pPr/>
              <a:t>26/04/2012</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F152972-46AF-4235-9453-3F1278D7ACB3}" type="slidenum">
              <a:rPr lang="es-PE" smtClean="0"/>
              <a:pPr/>
              <a:t>‹Nº›</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22ABD14E-C386-4813-A899-5DC041E6F97F}" type="datetimeFigureOut">
              <a:rPr lang="es-PE" smtClean="0"/>
              <a:pPr/>
              <a:t>26/04/2012</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F152972-46AF-4235-9453-3F1278D7ACB3}" type="slidenum">
              <a:rPr lang="es-PE" smtClean="0"/>
              <a:pPr/>
              <a:t>‹Nº›</a:t>
            </a:fld>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2ABD14E-C386-4813-A899-5DC041E6F97F}" type="datetimeFigureOut">
              <a:rPr lang="es-PE" smtClean="0"/>
              <a:pPr/>
              <a:t>26/04/2012</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F152972-46AF-4235-9453-3F1278D7ACB3}" type="slidenum">
              <a:rPr lang="es-PE" smtClean="0"/>
              <a:pPr/>
              <a:t>‹Nº›</a:t>
            </a:fld>
            <a:endParaRPr lang="es-P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p>
            <a:fld id="{22ABD14E-C386-4813-A899-5DC041E6F97F}" type="datetimeFigureOut">
              <a:rPr lang="es-PE" smtClean="0"/>
              <a:pPr/>
              <a:t>26/04/2012</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3F152972-46AF-4235-9453-3F1278D7ACB3}" type="slidenum">
              <a:rPr lang="es-PE" smtClean="0"/>
              <a:pPr/>
              <a:t>‹Nº›</a:t>
            </a:fld>
            <a:endParaRPr lang="es-P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p>
            <a:fld id="{22ABD14E-C386-4813-A899-5DC041E6F97F}" type="datetimeFigureOut">
              <a:rPr lang="es-PE" smtClean="0"/>
              <a:pPr/>
              <a:t>26/04/2012</a:t>
            </a:fld>
            <a:endParaRPr lang="es-PE"/>
          </a:p>
        </p:txBody>
      </p:sp>
      <p:sp>
        <p:nvSpPr>
          <p:cNvPr id="8" name="7 Marcador de pie de página"/>
          <p:cNvSpPr>
            <a:spLocks noGrp="1"/>
          </p:cNvSpPr>
          <p:nvPr>
            <p:ph type="ftr" sz="quarter" idx="11"/>
          </p:nvPr>
        </p:nvSpPr>
        <p:spPr/>
        <p:txBody>
          <a:bodyPr/>
          <a:lstStyle/>
          <a:p>
            <a:endParaRPr lang="es-PE"/>
          </a:p>
        </p:txBody>
      </p:sp>
      <p:sp>
        <p:nvSpPr>
          <p:cNvPr id="9" name="8 Marcador de número de diapositiva"/>
          <p:cNvSpPr>
            <a:spLocks noGrp="1"/>
          </p:cNvSpPr>
          <p:nvPr>
            <p:ph type="sldNum" sz="quarter" idx="12"/>
          </p:nvPr>
        </p:nvSpPr>
        <p:spPr/>
        <p:txBody>
          <a:bodyPr/>
          <a:lstStyle/>
          <a:p>
            <a:fld id="{3F152972-46AF-4235-9453-3F1278D7ACB3}" type="slidenum">
              <a:rPr lang="es-PE" smtClean="0"/>
              <a:pPr/>
              <a:t>‹Nº›</a:t>
            </a:fld>
            <a:endParaRPr lang="es-P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p>
            <a:fld id="{22ABD14E-C386-4813-A899-5DC041E6F97F}" type="datetimeFigureOut">
              <a:rPr lang="es-PE" smtClean="0"/>
              <a:pPr/>
              <a:t>26/04/2012</a:t>
            </a:fld>
            <a:endParaRPr lang="es-PE"/>
          </a:p>
        </p:txBody>
      </p:sp>
      <p:sp>
        <p:nvSpPr>
          <p:cNvPr id="4" name="3 Marcador de pie de página"/>
          <p:cNvSpPr>
            <a:spLocks noGrp="1"/>
          </p:cNvSpPr>
          <p:nvPr>
            <p:ph type="ftr" sz="quarter" idx="11"/>
          </p:nvPr>
        </p:nvSpPr>
        <p:spPr/>
        <p:txBody>
          <a:bodyPr/>
          <a:lstStyle/>
          <a:p>
            <a:endParaRPr lang="es-PE"/>
          </a:p>
        </p:txBody>
      </p:sp>
      <p:sp>
        <p:nvSpPr>
          <p:cNvPr id="5" name="4 Marcador de número de diapositiva"/>
          <p:cNvSpPr>
            <a:spLocks noGrp="1"/>
          </p:cNvSpPr>
          <p:nvPr>
            <p:ph type="sldNum" sz="quarter" idx="12"/>
          </p:nvPr>
        </p:nvSpPr>
        <p:spPr/>
        <p:txBody>
          <a:bodyPr/>
          <a:lstStyle/>
          <a:p>
            <a:fld id="{3F152972-46AF-4235-9453-3F1278D7ACB3}" type="slidenum">
              <a:rPr lang="es-PE" smtClean="0"/>
              <a:pPr/>
              <a:t>‹Nº›</a:t>
            </a:fld>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2ABD14E-C386-4813-A899-5DC041E6F97F}" type="datetimeFigureOut">
              <a:rPr lang="es-PE" smtClean="0"/>
              <a:pPr/>
              <a:t>26/04/2012</a:t>
            </a:fld>
            <a:endParaRPr lang="es-PE"/>
          </a:p>
        </p:txBody>
      </p:sp>
      <p:sp>
        <p:nvSpPr>
          <p:cNvPr id="3" name="2 Marcador de pie de página"/>
          <p:cNvSpPr>
            <a:spLocks noGrp="1"/>
          </p:cNvSpPr>
          <p:nvPr>
            <p:ph type="ftr" sz="quarter" idx="11"/>
          </p:nvPr>
        </p:nvSpPr>
        <p:spPr/>
        <p:txBody>
          <a:bodyPr/>
          <a:lstStyle/>
          <a:p>
            <a:endParaRPr lang="es-PE"/>
          </a:p>
        </p:txBody>
      </p:sp>
      <p:sp>
        <p:nvSpPr>
          <p:cNvPr id="4" name="3 Marcador de número de diapositiva"/>
          <p:cNvSpPr>
            <a:spLocks noGrp="1"/>
          </p:cNvSpPr>
          <p:nvPr>
            <p:ph type="sldNum" sz="quarter" idx="12"/>
          </p:nvPr>
        </p:nvSpPr>
        <p:spPr/>
        <p:txBody>
          <a:bodyPr/>
          <a:lstStyle/>
          <a:p>
            <a:fld id="{3F152972-46AF-4235-9453-3F1278D7ACB3}" type="slidenum">
              <a:rPr lang="es-PE" smtClean="0"/>
              <a:pPr/>
              <a:t>‹Nº›</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2ABD14E-C386-4813-A899-5DC041E6F97F}" type="datetimeFigureOut">
              <a:rPr lang="es-PE" smtClean="0"/>
              <a:pPr/>
              <a:t>26/04/2012</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3F152972-46AF-4235-9453-3F1278D7ACB3}" type="slidenum">
              <a:rPr lang="es-PE" smtClean="0"/>
              <a:pPr/>
              <a:t>‹Nº›</a:t>
            </a:fld>
            <a:endParaRPr lang="es-P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2ABD14E-C386-4813-A899-5DC041E6F97F}" type="datetimeFigureOut">
              <a:rPr lang="es-PE" smtClean="0"/>
              <a:pPr/>
              <a:t>26/04/2012</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3F152972-46AF-4235-9453-3F1278D7ACB3}" type="slidenum">
              <a:rPr lang="es-PE" smtClean="0"/>
              <a:pPr/>
              <a:t>‹Nº›</a:t>
            </a:fld>
            <a:endParaRPr lang="es-P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ABD14E-C386-4813-A899-5DC041E6F97F}" type="datetimeFigureOut">
              <a:rPr lang="es-PE" smtClean="0"/>
              <a:pPr/>
              <a:t>26/04/2012</a:t>
            </a:fld>
            <a:endParaRPr lang="es-P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152972-46AF-4235-9453-3F1278D7ACB3}" type="slidenum">
              <a:rPr lang="es-PE" smtClean="0"/>
              <a:pPr/>
              <a:t>‹Nº›</a:t>
            </a:fld>
            <a:endParaRPr lang="es-P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coomdpublications.org/harmonized-system-2012/explanatory-notes-harmonized-system-2012.html" TargetMode="External"/><Relationship Id="rId2" Type="http://schemas.openxmlformats.org/officeDocument/2006/relationships/hyperlink" Target="http://wcoomdpublications.org/" TargetMode="External"/><Relationship Id="rId1" Type="http://schemas.openxmlformats.org/officeDocument/2006/relationships/slideLayout" Target="../slideLayouts/slideLayout2.xml"/><Relationship Id="rId4" Type="http://schemas.openxmlformats.org/officeDocument/2006/relationships/hyperlink" Target="http://harmonizedsystem.wcoomdpublications.or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mailto:epreciado@comunidadandina.org" TargetMode="External"/><Relationship Id="rId2" Type="http://schemas.openxmlformats.org/officeDocument/2006/relationships/hyperlink" Target="http://extranet.comunidadandina.org/eca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 y="0"/>
            <a:ext cx="9144000" cy="68580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sz="2600" b="1" dirty="0" smtClean="0"/>
              <a:t>REUNIONES DEL COMITÉ IBEROAMERICANO DE NOMENCLATURA REALIZADAS EN EL AÑO 2011</a:t>
            </a:r>
            <a:endParaRPr lang="es-PE" sz="2600" b="1" dirty="0"/>
          </a:p>
        </p:txBody>
      </p:sp>
      <p:sp>
        <p:nvSpPr>
          <p:cNvPr id="3" name="2 Marcador de contenido"/>
          <p:cNvSpPr>
            <a:spLocks noGrp="1"/>
          </p:cNvSpPr>
          <p:nvPr>
            <p:ph idx="1"/>
          </p:nvPr>
        </p:nvSpPr>
        <p:spPr/>
        <p:txBody>
          <a:bodyPr>
            <a:normAutofit/>
          </a:bodyPr>
          <a:lstStyle/>
          <a:p>
            <a:r>
              <a:rPr lang="es-PE" sz="2800" dirty="0" smtClean="0"/>
              <a:t>En la XXXII Reunión de Directores de Aduana del COMALEP realizada en Punta Cana, Rep. Dominicana en junio de 2011 se acordó realizar dos reuniones del Comité Iberoamericano de Nomenclatura:</a:t>
            </a:r>
          </a:p>
          <a:p>
            <a:r>
              <a:rPr lang="es-PE" sz="2800" dirty="0" smtClean="0"/>
              <a:t>VI Sesión del Comité realizada en la sede de ALADI en Montevideo, Uruguay del 11 al 22 de julio de 2011.</a:t>
            </a:r>
          </a:p>
          <a:p>
            <a:r>
              <a:rPr lang="es-PE" sz="2800" dirty="0" smtClean="0"/>
              <a:t>VII Sesión del Comité realizada en México, D.F. del 14  al 25 de noviembre de 2011.</a:t>
            </a:r>
          </a:p>
          <a:p>
            <a:endParaRPr lang="es-PE"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sz="2400" b="1" dirty="0" smtClean="0"/>
              <a:t>DOCUMENTOS APROBADOS EN LA VI SESIÓN DEL COMITÉ IBEROAMERICANO DE NOMENCLATURA – JULIO 2011</a:t>
            </a:r>
            <a:endParaRPr lang="es-PE" sz="2400" b="1" dirty="0"/>
          </a:p>
        </p:txBody>
      </p:sp>
      <p:sp>
        <p:nvSpPr>
          <p:cNvPr id="3" name="2 Marcador de contenido"/>
          <p:cNvSpPr>
            <a:spLocks noGrp="1"/>
          </p:cNvSpPr>
          <p:nvPr>
            <p:ph idx="1"/>
          </p:nvPr>
        </p:nvSpPr>
        <p:spPr>
          <a:xfrm>
            <a:off x="457200" y="1268760"/>
            <a:ext cx="8229600" cy="5256584"/>
          </a:xfrm>
        </p:spPr>
        <p:txBody>
          <a:bodyPr>
            <a:normAutofit/>
          </a:bodyPr>
          <a:lstStyle/>
          <a:p>
            <a:r>
              <a:rPr lang="es-PE" sz="2200" dirty="0" smtClean="0"/>
              <a:t>Texto consensuado de la 5ta Enmienda de modificación del Sistema Armonizado, que entró en vigencia el 1 de enero de 2012.</a:t>
            </a:r>
          </a:p>
          <a:p>
            <a:r>
              <a:rPr lang="es-PE" sz="2200" dirty="0" smtClean="0"/>
              <a:t>Texto consensuado de la Versión Única en Español del Sistema Armonizado, incorporando la 5ta Enmienda – VUESA.</a:t>
            </a:r>
          </a:p>
          <a:p>
            <a:r>
              <a:rPr lang="es-PE" sz="2200" dirty="0" smtClean="0"/>
              <a:t>Texto consensuado de la Actualización No. 9 de las Notas Explicativas del Sistema Armonizado.</a:t>
            </a:r>
          </a:p>
          <a:p>
            <a:r>
              <a:rPr lang="es-PE" sz="2200" dirty="0" smtClean="0"/>
              <a:t>Textos consensuados de las Actualizaciones Nos. 16 y 17 del Índices de Criterios de Clasificación Arancelaria de la OMA.</a:t>
            </a:r>
          </a:p>
          <a:p>
            <a:pPr>
              <a:buNone/>
            </a:pPr>
            <a:r>
              <a:rPr lang="es-PE" sz="2400" dirty="0" smtClean="0"/>
              <a:t>ESTO PERMITIÓ QUE LAS REGIONES (SIECA, MERCOSUR, ALADI y Comunidad Andina) en Agosto, Nov. y Dic. tuvieran tiempo para aprobar sus Nomenclaturas Regionales, lo que permitió que la mayoría de los Países Miembros aprueben sus Aranceles de Aduana y entren en vigencia el 1ro de enero de 2012.</a:t>
            </a:r>
            <a:endParaRPr lang="es-PE"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sz="2400" b="1" dirty="0" smtClean="0"/>
              <a:t>DOCUMENTOS APROBADOS EN LA VII SESIÓN DEL COMITÉ IBEROAMERICANO DE NOMENCLATURA – NOVIEMBRE 2011</a:t>
            </a:r>
            <a:endParaRPr lang="es-PE" sz="2400" b="1" dirty="0"/>
          </a:p>
        </p:txBody>
      </p:sp>
      <p:sp>
        <p:nvSpPr>
          <p:cNvPr id="3" name="2 Marcador de contenido"/>
          <p:cNvSpPr>
            <a:spLocks noGrp="1"/>
          </p:cNvSpPr>
          <p:nvPr>
            <p:ph idx="1"/>
          </p:nvPr>
        </p:nvSpPr>
        <p:spPr>
          <a:xfrm>
            <a:off x="179512" y="1268760"/>
            <a:ext cx="8784976" cy="5400600"/>
          </a:xfrm>
        </p:spPr>
        <p:txBody>
          <a:bodyPr>
            <a:normAutofit/>
          </a:bodyPr>
          <a:lstStyle/>
          <a:p>
            <a:r>
              <a:rPr lang="es-PE" sz="2200" dirty="0" smtClean="0"/>
              <a:t>Texto consensuado «Enmienda de las Notas Explicativas derivadas de la recomendación del 26 de junio de 2009 adoptada en el marco del artículo 16» (Anexo Q/4 al Doc. NC1649S1a de la OMA).</a:t>
            </a:r>
          </a:p>
          <a:p>
            <a:r>
              <a:rPr lang="es-PE" sz="2200" dirty="0" smtClean="0"/>
              <a:t>Texto consensuado «Enmienda de las Notas Explicativas del Capítulo 29» (Anexo R/11 al Doc. NC1649S1a de la OMA).</a:t>
            </a:r>
          </a:p>
          <a:p>
            <a:r>
              <a:rPr lang="es-PE" sz="2200" dirty="0" smtClean="0"/>
              <a:t>Texto consensuado «Enmienda de las Notas Explicativas del SA por la vía de </a:t>
            </a:r>
            <a:r>
              <a:rPr lang="es-PE" sz="2200" dirty="0" err="1" smtClean="0"/>
              <a:t>corrigendum</a:t>
            </a:r>
            <a:r>
              <a:rPr lang="es-PE" sz="2200" dirty="0" smtClean="0"/>
              <a:t>» (Anexo N al Doc. NC1705S1a de la OMA).</a:t>
            </a:r>
          </a:p>
          <a:p>
            <a:r>
              <a:rPr lang="es-PE" sz="2200" dirty="0" smtClean="0"/>
              <a:t>Texto consensuado «Enmienda del Índice de Criterios de Clasificación derivada de la recomendación del 26 de junio de 2009 adoptada en el marco del artículo 16» (Anexo Q/1 al Doc. NC1649S1a de la OMA).</a:t>
            </a:r>
          </a:p>
          <a:p>
            <a:r>
              <a:rPr lang="es-PE" sz="2200" dirty="0" smtClean="0"/>
              <a:t>Texto consensuado de las Tablas de Correlación entre la Versión 2007 y la Versión 2012 del Sistema Armonizado.</a:t>
            </a:r>
          </a:p>
          <a:p>
            <a:r>
              <a:rPr lang="es-PE" sz="2200" dirty="0" smtClean="0"/>
              <a:t>Texto consensuado de las Normas de Estilo de la Versión Única en Español del Sistema Armonizado VUESA, actualizado en la VII-CIN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sz="2800" b="1" dirty="0" smtClean="0"/>
              <a:t>CONCLUSIONES Y RECOMENDACIONES DEL COMITÉ IBEROAMERICANO DE NOMENCLATURA</a:t>
            </a:r>
            <a:endParaRPr lang="es-PE" sz="2800" b="1" dirty="0"/>
          </a:p>
        </p:txBody>
      </p:sp>
      <p:sp>
        <p:nvSpPr>
          <p:cNvPr id="3" name="2 Marcador de contenido"/>
          <p:cNvSpPr>
            <a:spLocks noGrp="1"/>
          </p:cNvSpPr>
          <p:nvPr>
            <p:ph idx="1"/>
          </p:nvPr>
        </p:nvSpPr>
        <p:spPr>
          <a:xfrm>
            <a:off x="457200" y="1340768"/>
            <a:ext cx="8229600" cy="5328592"/>
          </a:xfrm>
        </p:spPr>
        <p:txBody>
          <a:bodyPr>
            <a:normAutofit fontScale="92500" lnSpcReduction="20000"/>
          </a:bodyPr>
          <a:lstStyle/>
          <a:p>
            <a:r>
              <a:rPr lang="es-PE" sz="2400" dirty="0" smtClean="0">
                <a:latin typeface="Arial" pitchFamily="34" charset="0"/>
                <a:cs typeface="Arial" pitchFamily="34" charset="0"/>
              </a:rPr>
              <a:t>Creación de una estructura técnica permanente para el COMALEP, que permita la coordinación apropiada de los trabajos y decisiones del Comité Iberoamericano de Nomenclatura.</a:t>
            </a:r>
          </a:p>
          <a:p>
            <a:r>
              <a:rPr lang="es-PE" sz="2400" dirty="0" smtClean="0">
                <a:latin typeface="Arial" pitchFamily="34" charset="0"/>
                <a:cs typeface="Arial" pitchFamily="34" charset="0"/>
              </a:rPr>
              <a:t>Se tome en cuenta que la OMA es la única propietaria de los derechos de autor de la VUESA, VUENESA y del Índice de Criterios de Clasificación en Español, conforme al contrato que se acordó entre  COMALEP con la OMA.</a:t>
            </a:r>
          </a:p>
          <a:p>
            <a:r>
              <a:rPr lang="es-PE" sz="2400" dirty="0" smtClean="0">
                <a:latin typeface="Arial" pitchFamily="34" charset="0"/>
                <a:cs typeface="Arial" pitchFamily="34" charset="0"/>
              </a:rPr>
              <a:t>Que los Servicios de Aduanas y los Organismos regionales atiendan las actualizaciones emitidas por el Comité del SA, elaboren sus propuestas en el término de 15 días y preparen las mismas para la celebración de las Sesiones del CIN.</a:t>
            </a:r>
          </a:p>
          <a:p>
            <a:r>
              <a:rPr lang="es-PE" sz="2400" dirty="0">
                <a:latin typeface="Arial" pitchFamily="34" charset="0"/>
                <a:cs typeface="Arial" pitchFamily="34" charset="0"/>
              </a:rPr>
              <a:t>Q</a:t>
            </a:r>
            <a:r>
              <a:rPr lang="es-PE" sz="2400" dirty="0" smtClean="0">
                <a:latin typeface="Arial" pitchFamily="34" charset="0"/>
                <a:cs typeface="Arial" pitchFamily="34" charset="0"/>
              </a:rPr>
              <a:t>ue el CIN realice sus Sesiones dos veces al año, después de las respectivas Sesiones del Comité del SA, previa presentación de propuestas, con el fin de elaborar oportunamente las actualizaciones en español, se entreguen a la OMA y se disponga de ellas en el mismo periodo que las versiones oficiales en inglés y francés.</a:t>
            </a:r>
          </a:p>
          <a:p>
            <a:endParaRPr lang="es-PE" sz="2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sz="2800" b="1" dirty="0" smtClean="0"/>
              <a:t>CONCLUSIONES Y RECOMENDACIONES DEL COMITÉ IBEROAMERICANO DE NOMENCLATURA</a:t>
            </a:r>
            <a:endParaRPr lang="es-PE" sz="2800" b="1" dirty="0"/>
          </a:p>
        </p:txBody>
      </p:sp>
      <p:sp>
        <p:nvSpPr>
          <p:cNvPr id="3" name="2 Marcador de contenido"/>
          <p:cNvSpPr>
            <a:spLocks noGrp="1"/>
          </p:cNvSpPr>
          <p:nvPr>
            <p:ph idx="1"/>
          </p:nvPr>
        </p:nvSpPr>
        <p:spPr>
          <a:xfrm>
            <a:off x="457200" y="1340768"/>
            <a:ext cx="8229600" cy="5328592"/>
          </a:xfrm>
        </p:spPr>
        <p:txBody>
          <a:bodyPr>
            <a:normAutofit lnSpcReduction="10000"/>
          </a:bodyPr>
          <a:lstStyle/>
          <a:p>
            <a:r>
              <a:rPr lang="es-PE" sz="2400" dirty="0" smtClean="0">
                <a:latin typeface="Arial" pitchFamily="34" charset="0"/>
                <a:cs typeface="Arial" pitchFamily="34" charset="0"/>
              </a:rPr>
              <a:t>Se remitan a la Secretaria del COMALEP los documentos que emanen de las sesiones del Comité del SA para su pronta distribución a los Países Miembros, que permita su análisis, con el fin de facilitar a los delegados participantes en el CIN presentar las observaciones pertinentes en tiempo y forma.</a:t>
            </a:r>
          </a:p>
          <a:p>
            <a:r>
              <a:rPr lang="es-PE" sz="2400" dirty="0" smtClean="0">
                <a:latin typeface="Arial" pitchFamily="34" charset="0"/>
                <a:cs typeface="Arial" pitchFamily="34" charset="0"/>
              </a:rPr>
              <a:t>Que la Secretaría del COMALEP coordine la celebración de las dos Sesiones siguientes del CIN, tomando en consideración el ofrecimiento de las sedes de la SIECA y de la Comunidad Andina.</a:t>
            </a:r>
          </a:p>
          <a:p>
            <a:r>
              <a:rPr lang="es-PE" sz="2400" dirty="0" smtClean="0">
                <a:latin typeface="Arial" pitchFamily="34" charset="0"/>
                <a:cs typeface="Arial" pitchFamily="34" charset="0"/>
              </a:rPr>
              <a:t>Que la Secretaría del COMALEP promueva entre las Partes la asistencia a las Reuniones del Comité del Sistema Armonizado en la OMA, con el objeto de justificar el español como idioma de trabajo y la presencia de la cabina de traducción.</a:t>
            </a:r>
          </a:p>
          <a:p>
            <a:endParaRPr lang="es-PE" sz="2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sz="2800" b="1" dirty="0" smtClean="0"/>
              <a:t>BASE DE DATOS EN LÍNEA DEL SISTEMA ARMONIZADO DE LA OMA</a:t>
            </a:r>
            <a:endParaRPr lang="es-PE" sz="2800" b="1" dirty="0"/>
          </a:p>
        </p:txBody>
      </p:sp>
      <p:sp>
        <p:nvSpPr>
          <p:cNvPr id="3" name="2 Marcador de contenido"/>
          <p:cNvSpPr>
            <a:spLocks noGrp="1"/>
          </p:cNvSpPr>
          <p:nvPr>
            <p:ph idx="1"/>
          </p:nvPr>
        </p:nvSpPr>
        <p:spPr>
          <a:xfrm>
            <a:off x="179512" y="1268760"/>
            <a:ext cx="8712968" cy="5589240"/>
          </a:xfrm>
        </p:spPr>
        <p:txBody>
          <a:bodyPr>
            <a:noAutofit/>
          </a:bodyPr>
          <a:lstStyle/>
          <a:p>
            <a:r>
              <a:rPr lang="es-PE" sz="2000" dirty="0" smtClean="0">
                <a:latin typeface="Arial" pitchFamily="34" charset="0"/>
                <a:cs typeface="Arial" pitchFamily="34" charset="0"/>
              </a:rPr>
              <a:t>La base de datos del SA y sus Notas explicativas contienen, en inglés, francés, español, ruso e </a:t>
            </a:r>
            <a:r>
              <a:rPr lang="es-PE" sz="2000" dirty="0" smtClean="0">
                <a:latin typeface="Arial" pitchFamily="34" charset="0"/>
                <a:cs typeface="Arial" pitchFamily="34" charset="0"/>
              </a:rPr>
              <a:t>italiano, la </a:t>
            </a:r>
            <a:r>
              <a:rPr lang="es-PE" sz="2000" dirty="0" smtClean="0">
                <a:latin typeface="Arial" pitchFamily="34" charset="0"/>
                <a:cs typeface="Arial" pitchFamily="34" charset="0"/>
              </a:rPr>
              <a:t>Nomenclatura del SA , las Notas explicativas del SA, los Criterios de Clasificación, una descripción de las enmiendas implementadas a partir del 1ro de Enero del 2007, y las tablas de correlación entre las versiones del SA.</a:t>
            </a:r>
          </a:p>
          <a:p>
            <a:r>
              <a:rPr lang="es-PE" sz="2000" dirty="0" smtClean="0">
                <a:latin typeface="Arial" pitchFamily="34" charset="0"/>
                <a:cs typeface="Arial" pitchFamily="34" charset="0"/>
              </a:rPr>
              <a:t> Se puede efectuar búsquedas “</a:t>
            </a:r>
            <a:r>
              <a:rPr lang="es-PE" sz="2000" dirty="0" err="1" smtClean="0">
                <a:latin typeface="Arial" pitchFamily="34" charset="0"/>
                <a:cs typeface="Arial" pitchFamily="34" charset="0"/>
              </a:rPr>
              <a:t>multi</a:t>
            </a:r>
            <a:r>
              <a:rPr lang="es-PE" sz="2000" dirty="0" smtClean="0">
                <a:latin typeface="Arial" pitchFamily="34" charset="0"/>
                <a:cs typeface="Arial" pitchFamily="34" charset="0"/>
              </a:rPr>
              <a:t>-criterios” con palabras clave o códigos del SA,  se puede imprimir sus búsquedas,  crear notas personales y navegar entre todos los datos,  las Notas explicativas del SA y los Criterios de clasificación.</a:t>
            </a:r>
          </a:p>
          <a:p>
            <a:r>
              <a:rPr lang="es-PE" sz="2000" dirty="0" smtClean="0">
                <a:latin typeface="Arial" pitchFamily="34" charset="0"/>
                <a:cs typeface="Arial" pitchFamily="34" charset="0"/>
              </a:rPr>
              <a:t>La base de datos en línea </a:t>
            </a:r>
            <a:r>
              <a:rPr lang="es-PE" sz="2000" dirty="0" smtClean="0">
                <a:latin typeface="Arial" pitchFamily="34" charset="0"/>
                <a:cs typeface="Arial" pitchFamily="34" charset="0"/>
              </a:rPr>
              <a:t>es </a:t>
            </a:r>
            <a:r>
              <a:rPr lang="es-PE" sz="2000" dirty="0" smtClean="0">
                <a:latin typeface="Arial" pitchFamily="34" charset="0"/>
                <a:cs typeface="Arial" pitchFamily="34" charset="0"/>
              </a:rPr>
              <a:t>actualizada dos veces al año, según las decisiones del Comité del Sistema Armonizado.</a:t>
            </a:r>
          </a:p>
          <a:p>
            <a:r>
              <a:rPr lang="es-PE" sz="2000" dirty="0" smtClean="0">
                <a:latin typeface="Arial" pitchFamily="34" charset="0"/>
                <a:cs typeface="Arial" pitchFamily="34" charset="0"/>
              </a:rPr>
              <a:t>La base de datos en línea del SA está disponible a través de subscripciones individuales o </a:t>
            </a:r>
            <a:r>
              <a:rPr lang="es-PE" sz="2000" dirty="0" err="1" smtClean="0">
                <a:latin typeface="Arial" pitchFamily="34" charset="0"/>
                <a:cs typeface="Arial" pitchFamily="34" charset="0"/>
              </a:rPr>
              <a:t>multiusuarias</a:t>
            </a:r>
            <a:r>
              <a:rPr lang="es-PE" sz="2000" dirty="0" smtClean="0">
                <a:latin typeface="Arial" pitchFamily="34" charset="0"/>
                <a:cs typeface="Arial" pitchFamily="34" charset="0"/>
              </a:rPr>
              <a:t>.</a:t>
            </a:r>
          </a:p>
          <a:p>
            <a:r>
              <a:rPr lang="es-PE" sz="2000" dirty="0" smtClean="0">
                <a:latin typeface="Arial" pitchFamily="34" charset="0"/>
                <a:cs typeface="Arial" pitchFamily="34" charset="0"/>
              </a:rPr>
              <a:t>En la Reunión de Punta Cana del año pasado se recomendó a las Direcciones de Aduana, que establezcan en sus WEB, un link, que promueva la venta de las Notas Explicativas del SA, ya que de acuerdo al Convenio COMALEP – OMA esto significará mayores recursos para el COMALEP</a:t>
            </a:r>
          </a:p>
          <a:p>
            <a:endParaRPr lang="es-PE"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124744"/>
          </a:xfrm>
        </p:spPr>
        <p:txBody>
          <a:bodyPr>
            <a:normAutofit/>
          </a:bodyPr>
          <a:lstStyle/>
          <a:p>
            <a:r>
              <a:rPr lang="es-PE" sz="2800" b="1" dirty="0" smtClean="0"/>
              <a:t>NOTAS EXPLICATIVAS DEL SISTEMA ARMONIZADO</a:t>
            </a:r>
            <a:endParaRPr lang="es-PE" sz="2800" b="1" dirty="0"/>
          </a:p>
        </p:txBody>
      </p:sp>
      <p:sp>
        <p:nvSpPr>
          <p:cNvPr id="3" name="2 Marcador de contenido"/>
          <p:cNvSpPr>
            <a:spLocks noGrp="1"/>
          </p:cNvSpPr>
          <p:nvPr>
            <p:ph idx="1"/>
          </p:nvPr>
        </p:nvSpPr>
        <p:spPr>
          <a:xfrm>
            <a:off x="457200" y="764704"/>
            <a:ext cx="8229600" cy="5361459"/>
          </a:xfrm>
        </p:spPr>
        <p:txBody>
          <a:bodyPr>
            <a:noAutofit/>
          </a:bodyPr>
          <a:lstStyle/>
          <a:p>
            <a:r>
              <a:rPr lang="es-PE" sz="2300" dirty="0" smtClean="0"/>
              <a:t>Para comprar las publicaciones de la OMA se tiene que entrar a su tienda : </a:t>
            </a:r>
            <a:r>
              <a:rPr lang="es-PE" sz="2300" dirty="0" smtClean="0">
                <a:hlinkClick r:id="rId2"/>
              </a:rPr>
              <a:t>http://wcoomdpublications.org/</a:t>
            </a:r>
            <a:r>
              <a:rPr lang="es-PE" sz="2300" dirty="0" smtClean="0"/>
              <a:t>  y buscar la publicación que quieren comprar y comprarla en línea o solicitar cotización por e-mail.</a:t>
            </a:r>
          </a:p>
          <a:p>
            <a:r>
              <a:rPr lang="es-PE" sz="2300" dirty="0" smtClean="0"/>
              <a:t>Para comprar las Notas explicativas del SA el enlace es:  </a:t>
            </a:r>
            <a:r>
              <a:rPr lang="es-PE" sz="2300" dirty="0" smtClean="0">
                <a:hlinkClick r:id="rId3"/>
              </a:rPr>
              <a:t>http://wcoomdpublications.org/harmonized-system-2012/explanatory-notes-harmonized-system-2012.html</a:t>
            </a:r>
            <a:endParaRPr lang="es-PE" sz="2300" dirty="0" smtClean="0"/>
          </a:p>
          <a:p>
            <a:r>
              <a:rPr lang="es-PE" sz="2300" dirty="0" smtClean="0"/>
              <a:t>Para acceder  a la base de datos en línea del SA una vez hecha la suscripción se ingresa por el link: </a:t>
            </a:r>
            <a:r>
              <a:rPr lang="es-PE" sz="2300" dirty="0" smtClean="0">
                <a:hlinkClick r:id="rId4"/>
              </a:rPr>
              <a:t>http</a:t>
            </a:r>
            <a:r>
              <a:rPr lang="es-PE" sz="2300" dirty="0">
                <a:hlinkClick r:id="rId4"/>
              </a:rPr>
              <a:t>://harmonizedsystem.wcoomdpublications.org</a:t>
            </a:r>
            <a:r>
              <a:rPr lang="es-PE" sz="2300" dirty="0" smtClean="0">
                <a:hlinkClick r:id="rId4"/>
              </a:rPr>
              <a:t>/</a:t>
            </a:r>
            <a:endParaRPr lang="es-PE" sz="2300" dirty="0" smtClean="0"/>
          </a:p>
          <a:p>
            <a:r>
              <a:rPr lang="es-PE" sz="2300" dirty="0" smtClean="0"/>
              <a:t>Si bien la Secretaría del COMALEP ha entregado a la OMA las actualizaciones de las versiones en Español de las Notas Explicativas con las modificaciones de la 5ta Enmienda, estás todavía no están incorporadas en la Base de datos de la OMA. Se requiere con urgencia esta actualización, para nuestra región.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sz="2400" b="1" dirty="0" smtClean="0"/>
              <a:t>ESPACIO VIRTUAL DEL COMITÉ IBEROAMERICANO DE NOMENCLATURA</a:t>
            </a:r>
            <a:endParaRPr lang="es-PE" sz="2400" b="1" dirty="0"/>
          </a:p>
        </p:txBody>
      </p:sp>
      <p:sp>
        <p:nvSpPr>
          <p:cNvPr id="3" name="2 Marcador de contenido"/>
          <p:cNvSpPr>
            <a:spLocks noGrp="1"/>
          </p:cNvSpPr>
          <p:nvPr>
            <p:ph idx="1"/>
          </p:nvPr>
        </p:nvSpPr>
        <p:spPr>
          <a:xfrm>
            <a:off x="457200" y="1268760"/>
            <a:ext cx="8229600" cy="5328592"/>
          </a:xfrm>
        </p:spPr>
        <p:txBody>
          <a:bodyPr>
            <a:normAutofit/>
          </a:bodyPr>
          <a:lstStyle/>
          <a:p>
            <a:r>
              <a:rPr lang="es-PE" sz="2400" dirty="0" smtClean="0"/>
              <a:t>El Comité Iberoamericano de Nomenclatura tiene un espacio virtual de trabajo proporcionado por la Comunidad Andina, al cual sólo tienen acceso los funcionarios acreditados por sus Direcciones de Aduana.</a:t>
            </a:r>
          </a:p>
          <a:p>
            <a:r>
              <a:rPr lang="es-PE" sz="2400" dirty="0" smtClean="0"/>
              <a:t>En dicho Espacio Virtual se encontrarán los documentos de trabajo, información sobre las reuniones,  anuncios, sitios de interés y los Informe del CIN. (no se publican los documentos reservados por el CIN).</a:t>
            </a:r>
          </a:p>
          <a:p>
            <a:r>
              <a:rPr lang="es-PE" sz="2400" dirty="0" smtClean="0"/>
              <a:t>El acceso ha este Espacio Virtual se hace a través del siguiente link: </a:t>
            </a:r>
            <a:r>
              <a:rPr lang="es-PE" sz="2400" dirty="0" smtClean="0">
                <a:hlinkClick r:id="rId2"/>
              </a:rPr>
              <a:t>http://extranet.comunidadandina.org/ecan/</a:t>
            </a:r>
            <a:endParaRPr lang="es-PE" sz="2400" dirty="0" smtClean="0"/>
          </a:p>
          <a:p>
            <a:r>
              <a:rPr lang="es-PE" sz="2400" dirty="0" smtClean="0"/>
              <a:t>Si requieren acreditar a algunos funcionarios, favor solicitarlo a mi persona Edgar Preciado Pineda, como Administrador, al siguiente correo: </a:t>
            </a:r>
            <a:r>
              <a:rPr lang="es-PE" sz="2400" dirty="0" smtClean="0">
                <a:hlinkClick r:id="rId3"/>
              </a:rPr>
              <a:t>epreciado@comunidadandina.org</a:t>
            </a:r>
            <a:endParaRPr lang="es-PE" sz="2400" dirty="0" smtClean="0"/>
          </a:p>
          <a:p>
            <a:endParaRPr lang="es-PE" sz="2400"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994</TotalTime>
  <Words>1198</Words>
  <Application>Microsoft Office PowerPoint</Application>
  <PresentationFormat>Presentación en pantalla (4:3)</PresentationFormat>
  <Paragraphs>42</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Tema de Office</vt:lpstr>
      <vt:lpstr>Diapositiva 1</vt:lpstr>
      <vt:lpstr>REUNIONES DEL COMITÉ IBEROAMERICANO DE NOMENCLATURA REALIZADAS EN EL AÑO 2011</vt:lpstr>
      <vt:lpstr>DOCUMENTOS APROBADOS EN LA VI SESIÓN DEL COMITÉ IBEROAMERICANO DE NOMENCLATURA – JULIO 2011</vt:lpstr>
      <vt:lpstr>DOCUMENTOS APROBADOS EN LA VII SESIÓN DEL COMITÉ IBEROAMERICANO DE NOMENCLATURA – NOVIEMBRE 2011</vt:lpstr>
      <vt:lpstr>CONCLUSIONES Y RECOMENDACIONES DEL COMITÉ IBEROAMERICANO DE NOMENCLATURA</vt:lpstr>
      <vt:lpstr>CONCLUSIONES Y RECOMENDACIONES DEL COMITÉ IBEROAMERICANO DE NOMENCLATURA</vt:lpstr>
      <vt:lpstr>BASE DE DATOS EN LÍNEA DEL SISTEMA ARMONIZADO DE LA OMA</vt:lpstr>
      <vt:lpstr>NOTAS EXPLICATIVAS DEL SISTEMA ARMONIZADO</vt:lpstr>
      <vt:lpstr>ESPACIO VIRTUAL DEL COMITÉ IBEROAMERICANO DE NOMENCLATURA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Edgar Preciado</dc:creator>
  <cp:lastModifiedBy>Edgar Preciado</cp:lastModifiedBy>
  <cp:revision>207</cp:revision>
  <dcterms:created xsi:type="dcterms:W3CDTF">2012-04-25T18:23:07Z</dcterms:created>
  <dcterms:modified xsi:type="dcterms:W3CDTF">2012-04-26T12:23:31Z</dcterms:modified>
</cp:coreProperties>
</file>