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91" r:id="rId3"/>
    <p:sldId id="294" r:id="rId4"/>
    <p:sldId id="296" r:id="rId5"/>
    <p:sldId id="297" r:id="rId6"/>
    <p:sldId id="286" r:id="rId7"/>
  </p:sldIdLst>
  <p:sldSz cx="9144000" cy="6858000" type="screen4x3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4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4A8173-7AE9-4C54-956D-2AA7148754DC}" type="datetimeFigureOut">
              <a:rPr lang="es-UY" smtClean="0"/>
              <a:pPr/>
              <a:t>26/04/2012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B5E8E-ACE4-430F-89FC-F8A49F13B3D4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23894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AB5E8E-ACE4-430F-89FC-F8A49F13B3D4}" type="slidenum">
              <a:rPr lang="es-UY" smtClean="0"/>
              <a:pPr/>
              <a:t>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13756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pPr/>
              <a:t>26/04/2012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579072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pPr/>
              <a:t>26/04/2012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29444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pPr/>
              <a:t>26/04/2012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861914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pPr/>
              <a:t>26/04/2012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45124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pPr/>
              <a:t>26/04/2012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929490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pPr/>
              <a:t>26/04/2012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36509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pPr/>
              <a:t>26/04/2012</a:t>
            </a:fld>
            <a:endParaRPr lang="es-U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7579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pPr/>
              <a:t>26/04/2012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23408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pPr/>
              <a:t>26/04/2012</a:t>
            </a:fld>
            <a:endParaRPr lang="es-U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590705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pPr/>
              <a:t>26/04/2012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7297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pPr/>
              <a:t>26/04/2012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281193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C58E7-8D26-4FAD-A8E1-C0668385F55D}" type="datetimeFigureOut">
              <a:rPr lang="es-UY" smtClean="0"/>
              <a:pPr/>
              <a:t>26/04/2012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C6759-A2B3-4EBB-A726-6FC0A15C697F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7665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s.gub.uy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s.gub.uy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s.gub.uy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s.gub.uy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uanas.gub.uy/" TargetMode="External"/><Relationship Id="rId2" Type="http://schemas.openxmlformats.org/officeDocument/2006/relationships/hyperlink" Target="mailto:jorge.iribarnegaray@aduanas.gub.u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8568952" cy="2232248"/>
          </a:xfrm>
        </p:spPr>
        <p:txBody>
          <a:bodyPr>
            <a:noAutofit/>
          </a:bodyPr>
          <a:lstStyle/>
          <a:p>
            <a:r>
              <a:rPr lang="es-UY" sz="4800" b="1" dirty="0" smtClean="0">
                <a:latin typeface="Eras Medium ITC" pitchFamily="34" charset="0"/>
              </a:rPr>
              <a:t>Subvaluación</a:t>
            </a:r>
            <a:endParaRPr lang="es-UY" sz="4800" b="1" dirty="0">
              <a:latin typeface="Eras Medium ITC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5656" y="4293096"/>
            <a:ext cx="6400800" cy="1008112"/>
          </a:xfrm>
        </p:spPr>
        <p:txBody>
          <a:bodyPr>
            <a:normAutofit lnSpcReduction="10000"/>
          </a:bodyPr>
          <a:lstStyle/>
          <a:p>
            <a:r>
              <a:rPr lang="es-MX" sz="2000" b="1" dirty="0" smtClean="0"/>
              <a:t> </a:t>
            </a:r>
            <a:endParaRPr lang="es-ES" sz="2000" dirty="0" smtClean="0"/>
          </a:p>
          <a:p>
            <a:r>
              <a:rPr lang="es-MX" sz="2000" b="1" dirty="0" smtClean="0">
                <a:solidFill>
                  <a:schemeClr val="bg1"/>
                </a:solidFill>
              </a:rPr>
              <a:t>XXXIII Reunión de Directores Nacionales de Aduanas de América Latina, España y Portugal</a:t>
            </a:r>
            <a:endParaRPr lang="es-ES" sz="2000" dirty="0" smtClean="0">
              <a:solidFill>
                <a:schemeClr val="bg1"/>
              </a:solidFill>
            </a:endParaRPr>
          </a:p>
          <a:p>
            <a:endParaRPr lang="es-UY" sz="2000" dirty="0"/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107504" y="5805264"/>
            <a:ext cx="3192016" cy="426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000" dirty="0" smtClean="0">
                <a:solidFill>
                  <a:schemeClr val="bg1"/>
                </a:solidFill>
              </a:rPr>
              <a:t>26 de abril de 2012</a:t>
            </a:r>
            <a:endParaRPr lang="es-UY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17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45232" y="1628800"/>
            <a:ext cx="7715200" cy="4306416"/>
          </a:xfrm>
        </p:spPr>
        <p:txBody>
          <a:bodyPr>
            <a:normAutofit fontScale="92500" lnSpcReduction="10000"/>
          </a:bodyPr>
          <a:lstStyle/>
          <a:p>
            <a:pPr marL="609600" indent="-609600" algn="ctr">
              <a:lnSpc>
                <a:spcPct val="90000"/>
              </a:lnSpc>
              <a:buNone/>
            </a:pPr>
            <a:r>
              <a:rPr lang="es-ES" sz="2200" u="sng" dirty="0" smtClean="0"/>
              <a:t>Principal método: Valor de Transacción </a:t>
            </a:r>
            <a:r>
              <a:rPr lang="es-ES" sz="2200" dirty="0" smtClean="0"/>
              <a:t>  Conceptos principales</a:t>
            </a:r>
          </a:p>
          <a:p>
            <a:pPr marL="609600" indent="-609600">
              <a:lnSpc>
                <a:spcPct val="90000"/>
              </a:lnSpc>
              <a:buNone/>
            </a:pPr>
            <a:endParaRPr lang="es-ES" sz="2200" dirty="0" smtClean="0"/>
          </a:p>
          <a:p>
            <a:pPr marL="609600" indent="-609600">
              <a:lnSpc>
                <a:spcPct val="90000"/>
              </a:lnSpc>
            </a:pPr>
            <a:r>
              <a:rPr lang="es-ES" sz="2200" dirty="0" smtClean="0"/>
              <a:t>No medible con instrumentos, tecnología o reglas</a:t>
            </a:r>
          </a:p>
          <a:p>
            <a:pPr marL="609600" indent="-609600">
              <a:lnSpc>
                <a:spcPct val="90000"/>
              </a:lnSpc>
            </a:pPr>
            <a:endParaRPr lang="es-ES" sz="2200" b="1" dirty="0" smtClean="0"/>
          </a:p>
          <a:p>
            <a:pPr marL="609600" indent="-609600">
              <a:lnSpc>
                <a:spcPct val="90000"/>
              </a:lnSpc>
            </a:pPr>
            <a:r>
              <a:rPr lang="es-ES" sz="2200" dirty="0" smtClean="0"/>
              <a:t>Precios bajos (reales)     Vs.    Subvaluación (fraude</a:t>
            </a:r>
            <a:r>
              <a:rPr lang="es-ES" sz="2200" dirty="0" smtClean="0"/>
              <a:t>)</a:t>
            </a:r>
            <a:endParaRPr lang="es-ES" sz="2200" dirty="0" smtClean="0"/>
          </a:p>
          <a:p>
            <a:pPr marL="609600" indent="-609600">
              <a:lnSpc>
                <a:spcPct val="90000"/>
              </a:lnSpc>
            </a:pPr>
            <a:endParaRPr lang="es-ES" sz="2200" dirty="0" smtClean="0"/>
          </a:p>
          <a:p>
            <a:pPr marL="609600" indent="-609600">
              <a:lnSpc>
                <a:spcPct val="90000"/>
              </a:lnSpc>
            </a:pPr>
            <a:r>
              <a:rPr lang="es-ES" sz="2200" dirty="0" smtClean="0"/>
              <a:t>Costos de la Producción Nacional</a:t>
            </a:r>
          </a:p>
          <a:p>
            <a:pPr marL="609600" indent="-609600">
              <a:lnSpc>
                <a:spcPct val="90000"/>
              </a:lnSpc>
            </a:pPr>
            <a:endParaRPr lang="es-ES" sz="2200" dirty="0" smtClean="0"/>
          </a:p>
          <a:p>
            <a:pPr marL="609600" indent="-609600">
              <a:lnSpc>
                <a:spcPct val="90000"/>
              </a:lnSpc>
            </a:pPr>
            <a:r>
              <a:rPr lang="es-ES" sz="2200" dirty="0" smtClean="0"/>
              <a:t>Subvenciones y dumping</a:t>
            </a:r>
            <a:br>
              <a:rPr lang="es-ES" sz="2200" dirty="0" smtClean="0"/>
            </a:br>
            <a:endParaRPr lang="es-ES" sz="2200" dirty="0" smtClean="0"/>
          </a:p>
          <a:p>
            <a:pPr marL="609600" indent="-609600">
              <a:lnSpc>
                <a:spcPct val="90000"/>
              </a:lnSpc>
            </a:pPr>
            <a:r>
              <a:rPr lang="es-ES" sz="2200" dirty="0" smtClean="0"/>
              <a:t>Falta de conocimiento o comprensión del Acuerdo</a:t>
            </a:r>
          </a:p>
          <a:p>
            <a:pPr marL="609600" indent="-609600">
              <a:lnSpc>
                <a:spcPct val="90000"/>
              </a:lnSpc>
            </a:pPr>
            <a:endParaRPr lang="es-ES" sz="2200" dirty="0" smtClean="0"/>
          </a:p>
          <a:p>
            <a:pPr marL="609600" indent="-609600">
              <a:lnSpc>
                <a:spcPct val="90000"/>
              </a:lnSpc>
            </a:pPr>
            <a:r>
              <a:rPr lang="es-ES" sz="2200" dirty="0" smtClean="0"/>
              <a:t>Impuesto a la Renta e IVA   -   Precios de Transferencia</a:t>
            </a:r>
          </a:p>
          <a:p>
            <a:pPr marL="609600" indent="-609600">
              <a:lnSpc>
                <a:spcPct val="90000"/>
              </a:lnSpc>
            </a:pPr>
            <a:endParaRPr lang="es-ES" sz="2600" dirty="0" smtClean="0"/>
          </a:p>
          <a:p>
            <a:pPr marL="0" lvl="0" indent="0" algn="ctr">
              <a:buNone/>
            </a:pPr>
            <a:endParaRPr lang="es-UY" i="1" dirty="0">
              <a:solidFill>
                <a:prstClr val="black"/>
              </a:solidFill>
              <a:latin typeface="Britannic Bold" pitchFamily="34" charset="0"/>
            </a:endParaRPr>
          </a:p>
          <a:p>
            <a:pPr marL="0" lvl="0" indent="0" algn="ctr">
              <a:buNone/>
            </a:pPr>
            <a:endParaRPr lang="es-UY" sz="2000" i="1" dirty="0">
              <a:solidFill>
                <a:prstClr val="black"/>
              </a:solidFill>
              <a:latin typeface="Britannic Bold" pitchFamily="34" charset="0"/>
            </a:endParaRPr>
          </a:p>
          <a:p>
            <a:pPr marL="0" lvl="0" indent="0">
              <a:buNone/>
            </a:pPr>
            <a:endParaRPr lang="es-UY" dirty="0">
              <a:solidFill>
                <a:prstClr val="black"/>
              </a:solidFill>
            </a:endParaRPr>
          </a:p>
          <a:p>
            <a:endParaRPr lang="es-UY" dirty="0"/>
          </a:p>
        </p:txBody>
      </p:sp>
      <p:pic>
        <p:nvPicPr>
          <p:cNvPr id="5" name="Picture 7" descr="logodistint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971600" y="404664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2">
                    <a:lumMod val="75000"/>
                  </a:schemeClr>
                </a:solidFill>
              </a:rPr>
              <a:t>ACUERDO DE VALORACIÓN DE LA O.M.C. </a:t>
            </a:r>
          </a:p>
          <a:p>
            <a:pPr algn="ctr"/>
            <a:endParaRPr lang="es-E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s-ES" sz="2000" b="1" dirty="0" smtClean="0"/>
              <a:t>Tributo Aduanero  =  Valor en Aduana x  Tasa Arancelaria (SA, Origen) 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63397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628800"/>
            <a:ext cx="7772212" cy="4032448"/>
          </a:xfrm>
        </p:spPr>
        <p:txBody>
          <a:bodyPr>
            <a:normAutofit fontScale="62500" lnSpcReduction="20000"/>
          </a:bodyPr>
          <a:lstStyle/>
          <a:p>
            <a:pPr marL="609600" indent="-609600" algn="ctr">
              <a:lnSpc>
                <a:spcPct val="90000"/>
              </a:lnSpc>
              <a:buNone/>
            </a:pPr>
            <a:endParaRPr lang="es-ES" sz="2600" dirty="0" smtClean="0"/>
          </a:p>
          <a:p>
            <a:pPr marL="609600" indent="-609600">
              <a:lnSpc>
                <a:spcPct val="80000"/>
              </a:lnSpc>
              <a:buNone/>
            </a:pPr>
            <a:r>
              <a:rPr lang="es-ES" sz="3100" dirty="0" smtClean="0"/>
              <a:t>            </a:t>
            </a:r>
            <a:r>
              <a:rPr lang="es-ES" sz="3100" u="sng" dirty="0" smtClean="0"/>
              <a:t>Ventajas de su aplicación</a:t>
            </a:r>
          </a:p>
          <a:p>
            <a:pPr marL="609600" indent="-609600">
              <a:lnSpc>
                <a:spcPct val="120000"/>
              </a:lnSpc>
              <a:buNone/>
            </a:pPr>
            <a:endParaRPr lang="es-ES" sz="3100" dirty="0" smtClean="0"/>
          </a:p>
          <a:p>
            <a:pPr marL="609600" indent="-609600">
              <a:lnSpc>
                <a:spcPct val="120000"/>
              </a:lnSpc>
            </a:pPr>
            <a:r>
              <a:rPr lang="es-ES" sz="2900" dirty="0" smtClean="0"/>
              <a:t>Único, equitativo, uniforme y neutro</a:t>
            </a:r>
            <a:r>
              <a:rPr lang="es-ES" sz="2900" dirty="0" smtClean="0"/>
              <a:t>. </a:t>
            </a:r>
            <a:r>
              <a:rPr lang="es-ES" sz="2900" dirty="0" smtClean="0"/>
              <a:t/>
            </a:r>
            <a:br>
              <a:rPr lang="es-ES" sz="2900" dirty="0" smtClean="0"/>
            </a:br>
            <a:endParaRPr lang="es-ES" sz="2900" dirty="0" smtClean="0"/>
          </a:p>
          <a:p>
            <a:pPr marL="609600" indent="-609600">
              <a:lnSpc>
                <a:spcPct val="120000"/>
              </a:lnSpc>
            </a:pPr>
            <a:r>
              <a:rPr lang="es-ES" sz="2900" dirty="0" smtClean="0"/>
              <a:t>Conforme con los usos comerciales.</a:t>
            </a:r>
            <a:br>
              <a:rPr lang="es-ES" sz="2900" dirty="0" smtClean="0"/>
            </a:br>
            <a:endParaRPr lang="es-ES" sz="2900" dirty="0" smtClean="0"/>
          </a:p>
          <a:p>
            <a:pPr marL="609600" indent="-609600">
              <a:lnSpc>
                <a:spcPct val="120000"/>
              </a:lnSpc>
            </a:pPr>
            <a:r>
              <a:rPr lang="es-ES" sz="2900" dirty="0" smtClean="0"/>
              <a:t>&gt; 90 % del Comercio Mundial se valora por VT, no habrá marcha atrás</a:t>
            </a:r>
          </a:p>
          <a:p>
            <a:pPr marL="609600" indent="-609600">
              <a:lnSpc>
                <a:spcPct val="120000"/>
              </a:lnSpc>
            </a:pPr>
            <a:endParaRPr lang="es-ES" sz="2900" dirty="0" smtClean="0"/>
          </a:p>
          <a:p>
            <a:pPr marL="609600" indent="-609600">
              <a:lnSpc>
                <a:spcPct val="120000"/>
              </a:lnSpc>
            </a:pPr>
            <a:r>
              <a:rPr lang="es-ES" sz="2900" dirty="0" smtClean="0"/>
              <a:t>Sus ajustes son únicos (Artículo 8), y surgen de datos objetivos y cuantificables.</a:t>
            </a:r>
          </a:p>
          <a:p>
            <a:pPr marL="609600" indent="-609600">
              <a:lnSpc>
                <a:spcPct val="120000"/>
              </a:lnSpc>
            </a:pPr>
            <a:endParaRPr lang="es-ES" sz="2900" dirty="0" smtClean="0"/>
          </a:p>
          <a:p>
            <a:pPr marL="609600" indent="-609600">
              <a:lnSpc>
                <a:spcPct val="120000"/>
              </a:lnSpc>
            </a:pPr>
            <a:r>
              <a:rPr lang="es-ES" sz="2900" dirty="0" smtClean="0"/>
              <a:t>Asegura </a:t>
            </a:r>
            <a:r>
              <a:rPr lang="es-ES" sz="2900" dirty="0" smtClean="0"/>
              <a:t>certidumbre </a:t>
            </a:r>
            <a:r>
              <a:rPr lang="es-ES" sz="2900" dirty="0" smtClean="0"/>
              <a:t>y transparencia, facilitando el comercio</a:t>
            </a:r>
            <a:r>
              <a:rPr lang="es-ES" sz="2900" dirty="0" smtClean="0"/>
              <a:t>.  Justo</a:t>
            </a:r>
          </a:p>
          <a:p>
            <a:pPr marL="609600" indent="-609600">
              <a:lnSpc>
                <a:spcPct val="120000"/>
              </a:lnSpc>
            </a:pPr>
            <a:endParaRPr lang="es-ES" sz="2900" dirty="0"/>
          </a:p>
          <a:p>
            <a:pPr marL="609600" indent="-609600">
              <a:lnSpc>
                <a:spcPct val="120000"/>
              </a:lnSpc>
            </a:pPr>
            <a:endParaRPr lang="es-ES" sz="2900" dirty="0" smtClean="0"/>
          </a:p>
          <a:p>
            <a:pPr marL="609600" indent="-609600">
              <a:lnSpc>
                <a:spcPct val="120000"/>
              </a:lnSpc>
            </a:pPr>
            <a:endParaRPr lang="es-ES" sz="2900" dirty="0" smtClean="0"/>
          </a:p>
          <a:p>
            <a:pPr marL="609600" indent="-609600">
              <a:lnSpc>
                <a:spcPct val="80000"/>
              </a:lnSpc>
            </a:pPr>
            <a:endParaRPr lang="es-ES" sz="3100" dirty="0" smtClean="0"/>
          </a:p>
          <a:p>
            <a:pPr marL="0" lvl="0" indent="0" algn="ctr">
              <a:buNone/>
            </a:pPr>
            <a:endParaRPr lang="es-UY" i="1" dirty="0">
              <a:solidFill>
                <a:prstClr val="black"/>
              </a:solidFill>
              <a:latin typeface="Britannic Bold" pitchFamily="34" charset="0"/>
            </a:endParaRPr>
          </a:p>
          <a:p>
            <a:pPr marL="0" lvl="0" indent="0" algn="ctr">
              <a:buNone/>
            </a:pPr>
            <a:endParaRPr lang="es-UY" sz="2000" i="1" dirty="0">
              <a:solidFill>
                <a:prstClr val="black"/>
              </a:solidFill>
              <a:latin typeface="Britannic Bold" pitchFamily="34" charset="0"/>
            </a:endParaRPr>
          </a:p>
          <a:p>
            <a:pPr marL="0" lvl="0" indent="0">
              <a:buNone/>
            </a:pPr>
            <a:endParaRPr lang="es-UY" dirty="0">
              <a:solidFill>
                <a:prstClr val="black"/>
              </a:solidFill>
            </a:endParaRPr>
          </a:p>
          <a:p>
            <a:endParaRPr lang="es-UY" dirty="0"/>
          </a:p>
        </p:txBody>
      </p:sp>
      <p:pic>
        <p:nvPicPr>
          <p:cNvPr id="5" name="Picture 7" descr="logodistint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907704" y="404664"/>
            <a:ext cx="61926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2"/>
                </a:solidFill>
              </a:rPr>
              <a:t> </a:t>
            </a:r>
            <a:r>
              <a:rPr lang="es-ES" sz="2000" b="1" dirty="0" smtClean="0">
                <a:solidFill>
                  <a:schemeClr val="accent2"/>
                </a:solidFill>
              </a:rPr>
              <a:t>Valor en Aduana = Valor de Transacción</a:t>
            </a:r>
            <a:r>
              <a:rPr lang="es-ES" sz="2000" b="1" dirty="0" smtClean="0"/>
              <a:t> </a:t>
            </a:r>
            <a:br>
              <a:rPr lang="es-ES" sz="2000" b="1" dirty="0" smtClean="0"/>
            </a:br>
            <a:r>
              <a:rPr lang="es-ES" sz="2000" b="1" dirty="0" smtClean="0"/>
              <a:t/>
            </a:r>
            <a:br>
              <a:rPr lang="es-ES" sz="2000" b="1" dirty="0" smtClean="0"/>
            </a:br>
            <a:r>
              <a:rPr lang="es-ES" sz="2000" b="1" dirty="0" smtClean="0"/>
              <a:t>Tributo Aduanero  =  VA  x  Tasa Arancelaria (SA, Origen) 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63397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8220" y="1484784"/>
            <a:ext cx="7715200" cy="4306416"/>
          </a:xfrm>
        </p:spPr>
        <p:txBody>
          <a:bodyPr>
            <a:normAutofit/>
          </a:bodyPr>
          <a:lstStyle/>
          <a:p>
            <a:pPr marL="609600" indent="-609600" algn="ctr">
              <a:lnSpc>
                <a:spcPct val="90000"/>
              </a:lnSpc>
              <a:buNone/>
            </a:pPr>
            <a:endParaRPr lang="es-ES" sz="2600" dirty="0" smtClean="0"/>
          </a:p>
          <a:p>
            <a:pPr marL="609600" indent="-609600">
              <a:lnSpc>
                <a:spcPct val="80000"/>
              </a:lnSpc>
              <a:buNone/>
            </a:pPr>
            <a:endParaRPr lang="es-ES" sz="3100" dirty="0" smtClean="0"/>
          </a:p>
          <a:p>
            <a:pPr marL="0" lvl="0" indent="0" algn="ctr">
              <a:buNone/>
            </a:pPr>
            <a:endParaRPr lang="es-UY" i="1" dirty="0">
              <a:solidFill>
                <a:prstClr val="black"/>
              </a:solidFill>
              <a:latin typeface="Britannic Bold" pitchFamily="34" charset="0"/>
            </a:endParaRPr>
          </a:p>
          <a:p>
            <a:pPr marL="0" lvl="0" indent="0" algn="ctr">
              <a:buNone/>
            </a:pPr>
            <a:endParaRPr lang="es-UY" sz="2000" i="1" dirty="0">
              <a:solidFill>
                <a:prstClr val="black"/>
              </a:solidFill>
              <a:latin typeface="Britannic Bold" pitchFamily="34" charset="0"/>
            </a:endParaRPr>
          </a:p>
          <a:p>
            <a:pPr marL="0" lvl="0" indent="0">
              <a:buNone/>
            </a:pPr>
            <a:endParaRPr lang="es-UY" dirty="0">
              <a:solidFill>
                <a:prstClr val="black"/>
              </a:solidFill>
            </a:endParaRPr>
          </a:p>
          <a:p>
            <a:endParaRPr lang="es-UY" dirty="0"/>
          </a:p>
        </p:txBody>
      </p:sp>
      <p:pic>
        <p:nvPicPr>
          <p:cNvPr id="5" name="Picture 7" descr="logodistint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907704" y="404664"/>
            <a:ext cx="59766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2"/>
                </a:solidFill>
              </a:rPr>
              <a:t> </a:t>
            </a:r>
            <a:r>
              <a:rPr lang="es-ES" sz="2000" b="1" dirty="0" smtClean="0">
                <a:solidFill>
                  <a:schemeClr val="accent2"/>
                </a:solidFill>
              </a:rPr>
              <a:t>Valor en Aduana = Valor de Transacción</a:t>
            </a:r>
            <a:r>
              <a:rPr lang="es-ES" sz="2000" b="1" dirty="0" smtClean="0"/>
              <a:t> </a:t>
            </a:r>
            <a:br>
              <a:rPr lang="es-ES" sz="2000" b="1" dirty="0" smtClean="0"/>
            </a:br>
            <a:endParaRPr lang="es-ES" sz="2000" dirty="0"/>
          </a:p>
        </p:txBody>
      </p:sp>
      <p:sp>
        <p:nvSpPr>
          <p:cNvPr id="7" name="6 Rectángulo"/>
          <p:cNvSpPr/>
          <p:nvPr/>
        </p:nvSpPr>
        <p:spPr>
          <a:xfrm>
            <a:off x="1043608" y="1196752"/>
            <a:ext cx="7416824" cy="497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>
              <a:lnSpc>
                <a:spcPct val="90000"/>
              </a:lnSpc>
              <a:defRPr/>
            </a:pPr>
            <a:r>
              <a:rPr lang="es-ES_tradnl" sz="2400" b="1" dirty="0" smtClean="0"/>
              <a:t>Declaración de Valor en Aduana    </a:t>
            </a:r>
          </a:p>
          <a:p>
            <a:pPr>
              <a:lnSpc>
                <a:spcPct val="80000"/>
              </a:lnSpc>
              <a:defRPr/>
            </a:pPr>
            <a:endParaRPr lang="es-ES_tradnl" sz="2000" dirty="0" smtClean="0"/>
          </a:p>
          <a:p>
            <a:pPr>
              <a:defRPr/>
            </a:pPr>
            <a:r>
              <a:rPr lang="es-ES_tradnl" sz="2000" dirty="0" smtClean="0"/>
              <a:t>             </a:t>
            </a:r>
            <a:r>
              <a:rPr lang="es-ES_tradnl" sz="2000" u="sng" dirty="0" smtClean="0"/>
              <a:t>1.-  Técnicos)</a:t>
            </a:r>
            <a:r>
              <a:rPr lang="es-ES_tradnl" sz="2000" dirty="0" smtClean="0"/>
              <a:t>  En cada importación se nos presenta un Valor en Aduana resultante de un Valor de Transacción, en el que bajo juramento se declara:</a:t>
            </a:r>
          </a:p>
          <a:p>
            <a:pPr>
              <a:defRPr/>
            </a:pPr>
            <a:endParaRPr lang="es-ES_tradnl" sz="2000" dirty="0" smtClean="0"/>
          </a:p>
          <a:p>
            <a:pPr lvl="2">
              <a:defRPr/>
            </a:pPr>
            <a:r>
              <a:rPr lang="es-ES_tradnl" sz="2000" dirty="0" smtClean="0"/>
              <a:t>a) Cumplir o no ciertas condiciones: las del Art. 1  </a:t>
            </a:r>
          </a:p>
          <a:p>
            <a:pPr lvl="2">
              <a:defRPr/>
            </a:pPr>
            <a:endParaRPr lang="es-ES_tradnl" sz="2000" dirty="0" smtClean="0"/>
          </a:p>
          <a:p>
            <a:pPr lvl="2">
              <a:defRPr/>
            </a:pPr>
            <a:r>
              <a:rPr lang="es-ES_tradnl" sz="2000" dirty="0" smtClean="0"/>
              <a:t>b) Corresponde o no ciertos ajustes: los del Art. 8</a:t>
            </a:r>
          </a:p>
          <a:p>
            <a:pPr lvl="2">
              <a:defRPr/>
            </a:pPr>
            <a:endParaRPr lang="es-ES_tradnl" sz="2000" dirty="0" smtClean="0"/>
          </a:p>
          <a:p>
            <a:pPr lvl="2">
              <a:defRPr/>
            </a:pPr>
            <a:r>
              <a:rPr lang="es-ES_tradnl" sz="2000" dirty="0" smtClean="0"/>
              <a:t>c)  Eventual aplicación de otro método</a:t>
            </a:r>
          </a:p>
          <a:p>
            <a:pPr>
              <a:defRPr/>
            </a:pPr>
            <a:r>
              <a:rPr lang="es-ES_tradnl" sz="2000" dirty="0" smtClean="0"/>
              <a:t>	      </a:t>
            </a:r>
          </a:p>
          <a:p>
            <a:pPr>
              <a:defRPr/>
            </a:pPr>
            <a:r>
              <a:rPr lang="es-ES_tradnl" sz="2000" dirty="0" smtClean="0"/>
              <a:t>             </a:t>
            </a:r>
            <a:r>
              <a:rPr lang="es-ES_tradnl" sz="2000" u="sng" dirty="0" smtClean="0"/>
              <a:t>2.- Dolo o fraude)</a:t>
            </a:r>
            <a:r>
              <a:rPr lang="es-ES_tradnl" sz="2000" dirty="0" smtClean="0"/>
              <a:t>  Respaldado en Documentación:  </a:t>
            </a:r>
          </a:p>
          <a:p>
            <a:pPr>
              <a:defRPr/>
            </a:pPr>
            <a:endParaRPr lang="es-ES_tradnl" sz="2000" dirty="0" smtClean="0"/>
          </a:p>
          <a:p>
            <a:pPr lvl="2">
              <a:defRPr/>
            </a:pPr>
            <a:r>
              <a:rPr lang="es-ES_tradnl" sz="2000" dirty="0" smtClean="0"/>
              <a:t>d) Factura comercial, de flete, seguro, lista de precios, pagos o giros al exterior, etc...      </a:t>
            </a:r>
            <a:endParaRPr lang="es-ES_tradnl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97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8220" y="1484784"/>
            <a:ext cx="8204260" cy="4306416"/>
          </a:xfrm>
        </p:spPr>
        <p:txBody>
          <a:bodyPr>
            <a:normAutofit fontScale="92500" lnSpcReduction="10000"/>
          </a:bodyPr>
          <a:lstStyle/>
          <a:p>
            <a:pPr marL="609600" indent="-609600">
              <a:lnSpc>
                <a:spcPct val="90000"/>
              </a:lnSpc>
              <a:buAutoNum type="arabicParenR"/>
            </a:pPr>
            <a:r>
              <a:rPr lang="es-ES" sz="2400" dirty="0" smtClean="0"/>
              <a:t>Realidades: Sectores informales y cultura tributaria</a:t>
            </a:r>
          </a:p>
          <a:p>
            <a:pPr marL="609600" indent="-609600">
              <a:lnSpc>
                <a:spcPct val="90000"/>
              </a:lnSpc>
              <a:buAutoNum type="arabicParenR"/>
            </a:pPr>
            <a:r>
              <a:rPr lang="es-ES" sz="2400" dirty="0" smtClean="0"/>
              <a:t>Gestión de riesgos y tratamientos </a:t>
            </a:r>
            <a:r>
              <a:rPr lang="es-ES" sz="2400" dirty="0" smtClean="0"/>
              <a:t>específicos. Franjas</a:t>
            </a:r>
          </a:p>
          <a:p>
            <a:pPr marL="609600" indent="-609600">
              <a:lnSpc>
                <a:spcPct val="90000"/>
              </a:lnSpc>
              <a:buAutoNum type="arabicParenR"/>
            </a:pPr>
            <a:r>
              <a:rPr lang="es-ES" sz="2400" dirty="0" smtClean="0"/>
              <a:t>“Duda Razonable”  Decisión 6.1 del CVA de la OMC</a:t>
            </a:r>
            <a:endParaRPr lang="es-ES" sz="2400" dirty="0"/>
          </a:p>
          <a:p>
            <a:pPr marL="609600" indent="-609600">
              <a:lnSpc>
                <a:spcPct val="90000"/>
              </a:lnSpc>
              <a:buAutoNum type="arabicParenR"/>
            </a:pPr>
            <a:r>
              <a:rPr lang="es-ES" sz="2400" dirty="0" smtClean="0"/>
              <a:t>CTVA</a:t>
            </a:r>
            <a:r>
              <a:rPr lang="es-ES" sz="2400" dirty="0" smtClean="0"/>
              <a:t>: Manual de Procedimientos de Control (2007)</a:t>
            </a:r>
          </a:p>
          <a:p>
            <a:pPr marL="609600" indent="-609600">
              <a:lnSpc>
                <a:spcPct val="90000"/>
              </a:lnSpc>
              <a:buAutoNum type="arabicParenR"/>
            </a:pPr>
            <a:r>
              <a:rPr lang="es-ES" sz="2400" dirty="0" smtClean="0"/>
              <a:t>CTVA: Directrices de Banco de Datos de Precios (2003)</a:t>
            </a:r>
          </a:p>
          <a:p>
            <a:pPr marL="609600" indent="-609600">
              <a:lnSpc>
                <a:spcPct val="90000"/>
              </a:lnSpc>
              <a:buAutoNum type="arabicParenR"/>
            </a:pPr>
            <a:r>
              <a:rPr lang="es-ES" sz="2400" dirty="0" smtClean="0"/>
              <a:t>Control o auditoría posterior</a:t>
            </a:r>
          </a:p>
          <a:p>
            <a:pPr marL="609600" indent="-609600">
              <a:lnSpc>
                <a:spcPct val="90000"/>
              </a:lnSpc>
              <a:buAutoNum type="arabicParenR"/>
            </a:pPr>
            <a:r>
              <a:rPr lang="es-ES" sz="2400" dirty="0" smtClean="0"/>
              <a:t>Capacitación de técnicos en valoración</a:t>
            </a:r>
          </a:p>
          <a:p>
            <a:pPr marL="609600" indent="-609600">
              <a:lnSpc>
                <a:spcPct val="90000"/>
              </a:lnSpc>
              <a:buAutoNum type="arabicParenR"/>
            </a:pPr>
            <a:r>
              <a:rPr lang="es-ES" sz="2400" dirty="0" smtClean="0"/>
              <a:t>CVA y CTVA: documentos</a:t>
            </a:r>
          </a:p>
          <a:p>
            <a:pPr marL="609600" indent="-609600">
              <a:lnSpc>
                <a:spcPct val="90000"/>
              </a:lnSpc>
              <a:buAutoNum type="arabicParenR"/>
            </a:pPr>
            <a:r>
              <a:rPr lang="es-ES" sz="2400" dirty="0" smtClean="0"/>
              <a:t>OMA:  </a:t>
            </a:r>
            <a:r>
              <a:rPr lang="es-ES" sz="2400" dirty="0" err="1" smtClean="0"/>
              <a:t>Revenue</a:t>
            </a:r>
            <a:r>
              <a:rPr lang="es-ES" sz="2400" dirty="0" smtClean="0"/>
              <a:t> </a:t>
            </a:r>
            <a:r>
              <a:rPr lang="es-ES" sz="2400" dirty="0" err="1" smtClean="0"/>
              <a:t>Package</a:t>
            </a:r>
            <a:endParaRPr lang="es-ES" sz="2400" dirty="0" smtClean="0"/>
          </a:p>
          <a:p>
            <a:pPr marL="609600" indent="-609600">
              <a:lnSpc>
                <a:spcPct val="90000"/>
              </a:lnSpc>
              <a:buAutoNum type="arabicParenR"/>
            </a:pPr>
            <a:r>
              <a:rPr lang="es-ES" sz="2400" dirty="0" smtClean="0"/>
              <a:t>Coordinación con impuestos internos: Precios de Transferencia </a:t>
            </a:r>
          </a:p>
          <a:p>
            <a:pPr marL="609600" indent="-609600">
              <a:lnSpc>
                <a:spcPct val="90000"/>
              </a:lnSpc>
              <a:buAutoNum type="arabicParenR"/>
            </a:pPr>
            <a:r>
              <a:rPr lang="es-ES" sz="2400" dirty="0" smtClean="0"/>
              <a:t>Respuesta de magistrados judiciales</a:t>
            </a:r>
          </a:p>
          <a:p>
            <a:pPr marL="609600" indent="-609600">
              <a:lnSpc>
                <a:spcPct val="90000"/>
              </a:lnSpc>
              <a:buAutoNum type="arabicParenR"/>
            </a:pPr>
            <a:r>
              <a:rPr lang="es-ES" sz="2400" dirty="0" smtClean="0"/>
              <a:t>Credibilidad de los operadores</a:t>
            </a:r>
          </a:p>
          <a:p>
            <a:pPr marL="609600" indent="-609600">
              <a:lnSpc>
                <a:spcPct val="90000"/>
              </a:lnSpc>
              <a:buAutoNum type="arabicParenR"/>
            </a:pPr>
            <a:endParaRPr lang="es-ES" sz="2600" dirty="0" smtClean="0"/>
          </a:p>
          <a:p>
            <a:pPr marL="609600" indent="-609600">
              <a:lnSpc>
                <a:spcPct val="90000"/>
              </a:lnSpc>
              <a:buAutoNum type="arabicParenR"/>
            </a:pPr>
            <a:endParaRPr lang="es-ES" sz="2600" dirty="0" smtClean="0"/>
          </a:p>
          <a:p>
            <a:pPr marL="609600" indent="-609600">
              <a:lnSpc>
                <a:spcPct val="90000"/>
              </a:lnSpc>
              <a:buAutoNum type="arabicParenR"/>
            </a:pPr>
            <a:endParaRPr lang="es-ES" sz="2600" dirty="0" smtClean="0"/>
          </a:p>
          <a:p>
            <a:pPr marL="609600" indent="-609600">
              <a:lnSpc>
                <a:spcPct val="80000"/>
              </a:lnSpc>
              <a:buNone/>
            </a:pPr>
            <a:endParaRPr lang="es-ES" sz="3100" dirty="0" smtClean="0"/>
          </a:p>
          <a:p>
            <a:pPr marL="0" lvl="0" indent="0" algn="ctr">
              <a:buNone/>
            </a:pPr>
            <a:endParaRPr lang="es-UY" i="1" dirty="0">
              <a:solidFill>
                <a:prstClr val="black"/>
              </a:solidFill>
              <a:latin typeface="Britannic Bold" pitchFamily="34" charset="0"/>
            </a:endParaRPr>
          </a:p>
          <a:p>
            <a:pPr marL="0" lvl="0" indent="0" algn="ctr">
              <a:buNone/>
            </a:pPr>
            <a:endParaRPr lang="es-UY" sz="2000" i="1" dirty="0">
              <a:solidFill>
                <a:prstClr val="black"/>
              </a:solidFill>
              <a:latin typeface="Britannic Bold" pitchFamily="34" charset="0"/>
            </a:endParaRPr>
          </a:p>
          <a:p>
            <a:pPr marL="0" lvl="0" indent="0">
              <a:buNone/>
            </a:pPr>
            <a:endParaRPr lang="es-UY" dirty="0">
              <a:solidFill>
                <a:prstClr val="black"/>
              </a:solidFill>
            </a:endParaRPr>
          </a:p>
          <a:p>
            <a:endParaRPr lang="es-UY" dirty="0"/>
          </a:p>
        </p:txBody>
      </p:sp>
      <p:pic>
        <p:nvPicPr>
          <p:cNvPr id="5" name="Picture 7" descr="logodistint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907704" y="404664"/>
            <a:ext cx="59766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2">
                    <a:lumMod val="75000"/>
                  </a:schemeClr>
                </a:solidFill>
              </a:rPr>
              <a:t>SUBVALUACIÓN:   </a:t>
            </a:r>
          </a:p>
          <a:p>
            <a:pPr algn="ctr"/>
            <a:r>
              <a:rPr lang="es-ES" sz="2000" b="1" dirty="0" smtClean="0">
                <a:solidFill>
                  <a:schemeClr val="tx2">
                    <a:lumMod val="75000"/>
                  </a:schemeClr>
                </a:solidFill>
              </a:rPr>
              <a:t>Primeras </a:t>
            </a:r>
            <a:r>
              <a:rPr lang="es-ES" sz="2000" b="1" dirty="0" smtClean="0">
                <a:solidFill>
                  <a:schemeClr val="tx2">
                    <a:lumMod val="75000"/>
                  </a:schemeClr>
                </a:solidFill>
              </a:rPr>
              <a:t>consideraciones:</a:t>
            </a:r>
            <a:endParaRPr lang="es-ES" sz="20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s-E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043608" y="1196752"/>
            <a:ext cx="7416824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>
              <a:lnSpc>
                <a:spcPct val="90000"/>
              </a:lnSpc>
              <a:defRPr/>
            </a:pPr>
            <a:endParaRPr lang="es-ES_tradnl" sz="2200" dirty="0" smtClean="0"/>
          </a:p>
          <a:p>
            <a:pPr marL="609600" indent="-609600" algn="ctr">
              <a:lnSpc>
                <a:spcPct val="90000"/>
              </a:lnSpc>
              <a:defRPr/>
            </a:pPr>
            <a:endParaRPr lang="es-ES_tradnl" sz="2200" dirty="0" smtClean="0"/>
          </a:p>
          <a:p>
            <a:pPr marL="609600" indent="-609600" algn="ctr">
              <a:lnSpc>
                <a:spcPct val="90000"/>
              </a:lnSpc>
              <a:defRPr/>
            </a:pPr>
            <a:endParaRPr lang="es-ES_tradnl" sz="2200" dirty="0" smtClean="0"/>
          </a:p>
        </p:txBody>
      </p:sp>
    </p:spTree>
    <p:extLst>
      <p:ext uri="{BB962C8B-B14F-4D97-AF65-F5344CB8AC3E}">
        <p14:creationId xmlns:p14="http://schemas.microsoft.com/office/powerpoint/2010/main" val="63397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8220" y="1484784"/>
            <a:ext cx="7715200" cy="4306416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es-UY" i="1" dirty="0">
              <a:solidFill>
                <a:prstClr val="black"/>
              </a:solidFill>
              <a:latin typeface="Britannic Bold" pitchFamily="34" charset="0"/>
            </a:endParaRPr>
          </a:p>
          <a:p>
            <a:pPr marL="0" lvl="0" indent="0" algn="ctr">
              <a:buNone/>
            </a:pPr>
            <a:r>
              <a:rPr lang="es-UY" i="1" dirty="0" smtClean="0">
                <a:solidFill>
                  <a:prstClr val="black"/>
                </a:solidFill>
                <a:latin typeface="Britannic Bold" pitchFamily="34" charset="0"/>
              </a:rPr>
              <a:t>MUCHAS GRACIAS </a:t>
            </a:r>
          </a:p>
          <a:p>
            <a:pPr marL="0" indent="0">
              <a:buNone/>
            </a:pPr>
            <a:endParaRPr lang="es-MX" sz="2000" b="1" dirty="0" smtClean="0"/>
          </a:p>
          <a:p>
            <a:pPr marL="0" indent="0">
              <a:buNone/>
            </a:pPr>
            <a:endParaRPr lang="es-MX" sz="2000" b="1" dirty="0"/>
          </a:p>
          <a:p>
            <a:pPr marL="0" indent="0">
              <a:buNone/>
            </a:pPr>
            <a:endParaRPr lang="es-MX" sz="2000" b="1" dirty="0" smtClean="0"/>
          </a:p>
          <a:p>
            <a:pPr marL="0" indent="0">
              <a:buNone/>
            </a:pPr>
            <a:endParaRPr lang="es-UY" sz="2000" b="1" dirty="0" smtClean="0"/>
          </a:p>
          <a:p>
            <a:pPr marL="0" indent="0" algn="ctr">
              <a:buNone/>
            </a:pPr>
            <a:r>
              <a:rPr lang="es-UY" sz="2800" b="1" dirty="0" err="1" smtClean="0"/>
              <a:t>Cr.</a:t>
            </a:r>
            <a:r>
              <a:rPr lang="es-UY" sz="2800" b="1" dirty="0" smtClean="0"/>
              <a:t> Guzmán Mañes</a:t>
            </a:r>
            <a:endParaRPr lang="es-UY" sz="2800" dirty="0"/>
          </a:p>
          <a:p>
            <a:pPr marL="0" indent="0" algn="ctr">
              <a:buNone/>
            </a:pPr>
            <a:r>
              <a:rPr lang="es-UY" sz="2000" b="1" u="sng" dirty="0" smtClean="0">
                <a:hlinkClick r:id="rId2"/>
              </a:rPr>
              <a:t>gmanes@aduanas.gub.uy</a:t>
            </a:r>
            <a:r>
              <a:rPr lang="es-UY" sz="2000" b="1" dirty="0"/>
              <a:t>  </a:t>
            </a:r>
            <a:endParaRPr lang="es-UY" sz="2000" dirty="0" smtClean="0"/>
          </a:p>
          <a:p>
            <a:pPr marL="0" indent="0" algn="ctr">
              <a:buNone/>
            </a:pPr>
            <a:r>
              <a:rPr lang="es-UY" sz="2000" b="1" dirty="0" smtClean="0"/>
              <a:t> </a:t>
            </a:r>
            <a:endParaRPr lang="es-UY" sz="2000" dirty="0" smtClean="0"/>
          </a:p>
          <a:p>
            <a:pPr marL="0" lvl="0" indent="0" algn="ctr">
              <a:buNone/>
            </a:pPr>
            <a:endParaRPr lang="es-UY" sz="2000" i="1" dirty="0">
              <a:solidFill>
                <a:prstClr val="black"/>
              </a:solidFill>
              <a:latin typeface="Britannic Bold" pitchFamily="34" charset="0"/>
            </a:endParaRPr>
          </a:p>
          <a:p>
            <a:pPr marL="0" lvl="0" indent="0">
              <a:buNone/>
            </a:pPr>
            <a:endParaRPr lang="es-UY" dirty="0">
              <a:solidFill>
                <a:prstClr val="black"/>
              </a:solidFill>
            </a:endParaRPr>
          </a:p>
          <a:p>
            <a:endParaRPr lang="es-UY" dirty="0"/>
          </a:p>
        </p:txBody>
      </p:sp>
      <p:pic>
        <p:nvPicPr>
          <p:cNvPr id="5" name="Picture 7" descr="logodistint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397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</TotalTime>
  <Words>255</Words>
  <Application>Microsoft Office PowerPoint</Application>
  <PresentationFormat>Presentación en pantalla (4:3)</PresentationFormat>
  <Paragraphs>90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Subvaluación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 Roman, Flavia</dc:creator>
  <cp:lastModifiedBy>usuario</cp:lastModifiedBy>
  <cp:revision>72</cp:revision>
  <dcterms:created xsi:type="dcterms:W3CDTF">2012-04-19T13:07:49Z</dcterms:created>
  <dcterms:modified xsi:type="dcterms:W3CDTF">2012-04-26T12:13:42Z</dcterms:modified>
</cp:coreProperties>
</file>