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713" autoAdjust="0"/>
  </p:normalViewPr>
  <p:slideViewPr>
    <p:cSldViewPr snapToGrid="0"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D755E353-447E-4A9A-9E9A-3580B9D59791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D79E1BDB-ACBF-4F78-9D5A-14E169242E6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9E8B4394-A5F6-4882-9E9D-9DB5B379D96B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3F90C757-5059-4580-996F-ACBDAB8386D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04A59D75-C796-4D8E-BECD-77BE432A8755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BFC90122-3DE9-4EB6-AFB7-2E2591F257C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6B5EE916-5294-4EF9-999C-6528AB6FCBA1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175EE0D3-1EFD-4848-BEB3-5565DC9E94E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2D065A7F-C249-4C31-8CB2-AF6EECDB0698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8E44DA49-F1C9-4DDC-9AA0-A7481EC73DA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478939EE-08FA-4A5C-9E4A-3DF782D018F0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453919D5-0BFB-4AB8-B913-EE2E2241E37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7EE650D5-E31B-42D5-99AF-5F0139604E1A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67785453-76D1-452D-B10A-7D265B01199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E0841FF0-E38F-494C-B5F1-32F9C6A3E957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00B988D8-4354-490E-B79D-26B3C89283C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0701B216-20A6-41F2-958C-3EA1DDC2603A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C6FFBBC6-C15C-478F-9C27-F051E85F917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BBA03B8B-13D7-4301-AA8B-F4C85F48855F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FBFE8E48-B503-4F7B-996B-0841C970C79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FD4CEE07-0BB1-4A57-86EB-DE4A6113E244}" type="datetime1">
              <a:rPr lang="es-ES_tradnl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fld id="{DE4811F2-F599-4397-B4DC-4A246C9CF6C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2" descr="Interior2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//commons.wikimedia.org/wiki/File:Communication_sender-message-reciever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20 CuadroTexto"/>
          <p:cNvSpPr txBox="1">
            <a:spLocks noChangeArrowheads="1"/>
          </p:cNvSpPr>
          <p:nvPr/>
        </p:nvSpPr>
        <p:spPr bwMode="auto">
          <a:xfrm>
            <a:off x="4497388" y="361950"/>
            <a:ext cx="26257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sz="2800">
              <a:solidFill>
                <a:srgbClr val="404040"/>
              </a:solidFill>
              <a:latin typeface="Calibri" pitchFamily="34" charset="0"/>
            </a:endParaRPr>
          </a:p>
          <a:p>
            <a:endParaRPr lang="es-MX" sz="2800">
              <a:solidFill>
                <a:srgbClr val="404040"/>
              </a:solidFill>
              <a:latin typeface="Calibri" pitchFamily="34" charset="0"/>
            </a:endParaRPr>
          </a:p>
          <a:p>
            <a:endParaRPr lang="es-MX" sz="2800">
              <a:solidFill>
                <a:srgbClr val="404040"/>
              </a:solidFill>
              <a:latin typeface="Calibri" pitchFamily="34" charset="0"/>
            </a:endParaRPr>
          </a:p>
        </p:txBody>
      </p:sp>
      <p:pic>
        <p:nvPicPr>
          <p:cNvPr id="13314" name="Imagen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65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CuadroTexto 5"/>
          <p:cNvSpPr txBox="1">
            <a:spLocks noChangeArrowheads="1"/>
          </p:cNvSpPr>
          <p:nvPr/>
        </p:nvSpPr>
        <p:spPr bwMode="auto">
          <a:xfrm>
            <a:off x="101600" y="252413"/>
            <a:ext cx="56261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400" b="1" dirty="0" smtClean="0">
                <a:solidFill>
                  <a:schemeClr val="bg1"/>
                </a:solidFill>
              </a:rPr>
              <a:t>Protocolo Iberoamericano</a:t>
            </a:r>
          </a:p>
          <a:p>
            <a:r>
              <a:rPr lang="es-ES_tradnl" sz="3400" b="1" dirty="0">
                <a:solidFill>
                  <a:schemeClr val="bg1"/>
                </a:solidFill>
              </a:rPr>
              <a:t>d</a:t>
            </a:r>
            <a:r>
              <a:rPr lang="es-ES_tradnl" sz="3400" b="1" dirty="0" smtClean="0">
                <a:solidFill>
                  <a:schemeClr val="bg1"/>
                </a:solidFill>
              </a:rPr>
              <a:t>e Alertas del COMALEP</a:t>
            </a:r>
            <a:endParaRPr lang="es-ES_tradnl" sz="3400" b="1" dirty="0">
              <a:solidFill>
                <a:schemeClr val="bg1"/>
              </a:solidFill>
            </a:endParaRPr>
          </a:p>
        </p:txBody>
      </p:sp>
      <p:sp>
        <p:nvSpPr>
          <p:cNvPr id="13316" name="CuadroTexto 6"/>
          <p:cNvSpPr txBox="1">
            <a:spLocks noChangeArrowheads="1"/>
          </p:cNvSpPr>
          <p:nvPr/>
        </p:nvSpPr>
        <p:spPr bwMode="auto">
          <a:xfrm>
            <a:off x="1968500" y="6227763"/>
            <a:ext cx="5721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ES_tradnl" sz="1200" b="1" dirty="0" smtClean="0"/>
              <a:t>Reunión de Directores Nacionales de Latinoamérica, España y Portugal</a:t>
            </a:r>
          </a:p>
          <a:p>
            <a:pPr algn="r"/>
            <a:r>
              <a:rPr lang="es-ES_tradnl" sz="1200" b="1" dirty="0" smtClean="0"/>
              <a:t>Jueves 26 de Abril, 2012</a:t>
            </a:r>
          </a:p>
          <a:p>
            <a:pPr algn="r"/>
            <a:r>
              <a:rPr lang="es-ES_tradnl" sz="1200" b="1" dirty="0" smtClean="0"/>
              <a:t>Punta del Este, Uruguay</a:t>
            </a:r>
          </a:p>
        </p:txBody>
      </p:sp>
      <p:sp>
        <p:nvSpPr>
          <p:cNvPr id="13317" name="CuadroTexto 1"/>
          <p:cNvSpPr txBox="1">
            <a:spLocks noChangeArrowheads="1"/>
          </p:cNvSpPr>
          <p:nvPr/>
        </p:nvSpPr>
        <p:spPr bwMode="auto">
          <a:xfrm>
            <a:off x="11734800" y="63674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n 2" descr="Captura de pantalla 2012-01-31 a las 11.36.5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216400" y="101600"/>
            <a:ext cx="492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¿En qué consiste?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9400" y="1219200"/>
            <a:ext cx="85725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Este Protocolo consiste en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procedimientos </a:t>
            </a:r>
            <a:r>
              <a:rPr lang="es-MX" sz="1400" dirty="0"/>
              <a:t>a ser utilizados, como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intercambio de información</a:t>
            </a:r>
            <a:r>
              <a:rPr lang="es-MX" sz="1400" dirty="0"/>
              <a:t>, en relación 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posibles operaciones de riesgo</a:t>
            </a:r>
            <a:r>
              <a:rPr lang="es-MX" dirty="0"/>
              <a:t> </a:t>
            </a:r>
            <a:r>
              <a:rPr lang="es-MX" sz="1400" dirty="0"/>
              <a:t>de las que se genere una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Alerta Internacional</a:t>
            </a:r>
            <a:r>
              <a:rPr lang="es-MX" dirty="0" smtClean="0"/>
              <a:t>.</a:t>
            </a:r>
          </a:p>
          <a:p>
            <a:pPr marL="538163" indent="-358775" algn="just"/>
            <a:endParaRPr lang="es-MX" dirty="0" smtClean="0"/>
          </a:p>
          <a:p>
            <a:pPr marL="538163" indent="-358775" algn="just">
              <a:buBlip>
                <a:blip r:embed="rId3"/>
              </a:buBlip>
            </a:pP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r>
              <a:rPr lang="es-MX" dirty="0" smtClean="0"/>
              <a:t> </a:t>
            </a:r>
            <a:r>
              <a:rPr lang="es-MX" sz="1400" dirty="0"/>
              <a:t>principales:</a:t>
            </a:r>
          </a:p>
          <a:p>
            <a:pPr marL="995363" lvl="1" indent="-358775" algn="just">
              <a:buBlip>
                <a:blip r:embed="rId3"/>
              </a:buBlip>
            </a:pPr>
            <a:endParaRPr lang="es-MX" dirty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Fortalecer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intercambio de información </a:t>
            </a:r>
            <a:r>
              <a:rPr lang="es-MX" sz="1400" dirty="0"/>
              <a:t>entre </a:t>
            </a:r>
            <a:r>
              <a:rPr lang="es-MX" sz="1400" dirty="0" smtClean="0"/>
              <a:t>Países Miembro, </a:t>
            </a:r>
            <a:r>
              <a:rPr lang="es-MX" sz="1400" dirty="0"/>
              <a:t>en relación a las operaciones de comercio exterior </a:t>
            </a:r>
            <a:r>
              <a:rPr lang="es-MX" sz="1400" dirty="0" smtClean="0"/>
              <a:t>que </a:t>
            </a:r>
            <a:r>
              <a:rPr lang="es-MX" sz="1400" dirty="0"/>
              <a:t>pudieran representar un posible riesgo en materia de mercancías ilícitas. </a:t>
            </a:r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endParaRPr lang="es-MX" sz="1600" dirty="0" smtClean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Fortalecer la seguridad de la cadena logística</a:t>
            </a:r>
            <a:r>
              <a:rPr lang="es-MX" sz="1400" dirty="0"/>
              <a:t>, a través de la coordinación internacional en materia de detección y revisión.</a:t>
            </a:r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endParaRPr lang="es-MX" sz="1600" dirty="0" smtClean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sz="1400" dirty="0"/>
              <a:t>Aumentar y </a:t>
            </a:r>
            <a:r>
              <a:rPr lang="es-MX" sz="1400" dirty="0" smtClean="0"/>
              <a:t>agilizar </a:t>
            </a:r>
            <a:r>
              <a:rPr lang="es-MX" sz="1400" dirty="0"/>
              <a:t>la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cooperación y asistencia</a:t>
            </a:r>
            <a:r>
              <a:rPr lang="es-MX" sz="1600" dirty="0" smtClean="0"/>
              <a:t>.</a:t>
            </a:r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endParaRPr lang="es-MX" sz="1600" dirty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Institucionalizar y sistematizar la cooperación </a:t>
            </a:r>
            <a:r>
              <a:rPr lang="es-MX" sz="1400" dirty="0"/>
              <a:t>entre los países miembros.</a:t>
            </a:r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endParaRPr lang="es-MX" sz="1600" dirty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Incrementar la influencia y participación de Iberoamérica</a:t>
            </a:r>
            <a:r>
              <a:rPr lang="es-MX" sz="1600" dirty="0"/>
              <a:t> </a:t>
            </a:r>
            <a:r>
              <a:rPr lang="es-MX" sz="1400" dirty="0"/>
              <a:t>en foros y organismos internacionales.</a:t>
            </a:r>
          </a:p>
          <a:p>
            <a:pPr marL="538163" indent="-358775" algn="just">
              <a:buBlip>
                <a:blip r:embed="rId3"/>
              </a:buBlip>
            </a:pPr>
            <a:endParaRPr lang="es-MX" dirty="0"/>
          </a:p>
          <a:p>
            <a:pPr marL="538163" indent="358775">
              <a:buBlip>
                <a:blip r:embed="rId3"/>
              </a:buBlip>
            </a:pPr>
            <a:endParaRPr lang="es-MX" dirty="0" smtClean="0"/>
          </a:p>
          <a:p>
            <a:pPr>
              <a:buBlip>
                <a:blip r:embed="rId3"/>
              </a:buBlip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n 2" descr="Captura de pantalla 2012-01-31 a las 11.36.5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216400" y="101600"/>
            <a:ext cx="492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¿En qué consiste?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9400" y="1021970"/>
            <a:ext cx="85725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El Protocolo de Alertas</a:t>
            </a:r>
            <a:r>
              <a:rPr lang="es-MX" dirty="0" smtClean="0"/>
              <a:t>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</a:t>
            </a:r>
            <a:r>
              <a:rPr lang="es-MX" dirty="0" smtClean="0"/>
              <a:t> </a:t>
            </a:r>
            <a:r>
              <a:rPr lang="es-MX" sz="1400" dirty="0"/>
              <a:t>en:</a:t>
            </a:r>
          </a:p>
          <a:p>
            <a:pPr marL="538163" indent="-358775" algn="just">
              <a:buBlip>
                <a:blip r:embed="rId3"/>
              </a:buBlip>
            </a:pPr>
            <a:endParaRPr lang="es-MX" sz="1000" dirty="0"/>
          </a:p>
          <a:p>
            <a:pPr marL="538163" indent="-358775" algn="just">
              <a:buBlip>
                <a:blip r:embed="rId3"/>
              </a:buBlip>
            </a:pPr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Artículos: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290918" y="2079633"/>
            <a:ext cx="7180730" cy="295465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1400" dirty="0"/>
              <a:t>Obligación de adoptar medidas</a:t>
            </a:r>
          </a:p>
          <a:p>
            <a:pPr marL="342900" indent="-342900">
              <a:buAutoNum type="arabicPeriod"/>
            </a:pPr>
            <a:r>
              <a:rPr lang="es-MX" sz="1400" dirty="0"/>
              <a:t>Obligación de cumplir con las disposiciones de Derecho Interno </a:t>
            </a:r>
          </a:p>
          <a:p>
            <a:pPr marL="342900" indent="-342900">
              <a:buAutoNum type="arabicPeriod"/>
            </a:pPr>
            <a:r>
              <a:rPr lang="es-MX" sz="1400" dirty="0" smtClean="0"/>
              <a:t>Definición de Alertas </a:t>
            </a:r>
            <a:r>
              <a:rPr lang="es-MX" sz="1400" dirty="0"/>
              <a:t>internacionales</a:t>
            </a:r>
          </a:p>
          <a:p>
            <a:pPr marL="342900" indent="-342900">
              <a:buAutoNum type="arabicPeriod"/>
            </a:pPr>
            <a:r>
              <a:rPr lang="es-MX" sz="1400" dirty="0"/>
              <a:t>Tratamiento de la información</a:t>
            </a:r>
          </a:p>
          <a:p>
            <a:pPr marL="342900" indent="-342900">
              <a:buAutoNum type="arabicPeriod"/>
            </a:pPr>
            <a:r>
              <a:rPr lang="es-MX" sz="1400" dirty="0"/>
              <a:t>De la confidencialidad</a:t>
            </a:r>
          </a:p>
          <a:p>
            <a:pPr marL="342900" indent="-342900">
              <a:buAutoNum type="arabicPeriod"/>
            </a:pPr>
            <a:r>
              <a:rPr lang="es-MX" sz="1400" dirty="0"/>
              <a:t>Designación de contactos y suplentes</a:t>
            </a:r>
          </a:p>
          <a:p>
            <a:pPr marL="342900" indent="-342900">
              <a:buAutoNum type="arabicPeriod"/>
            </a:pPr>
            <a:r>
              <a:rPr lang="es-MX" sz="1400" dirty="0"/>
              <a:t>De la transmisión de información</a:t>
            </a:r>
          </a:p>
          <a:p>
            <a:pPr marL="342900" indent="-342900">
              <a:buAutoNum type="arabicPeriod"/>
            </a:pPr>
            <a:r>
              <a:rPr lang="es-MX" sz="1400" dirty="0"/>
              <a:t>De </a:t>
            </a:r>
            <a:r>
              <a:rPr lang="es-MX" sz="1400" dirty="0" smtClean="0"/>
              <a:t>la atención a las </a:t>
            </a:r>
            <a:r>
              <a:rPr lang="es-MX" sz="1400" dirty="0"/>
              <a:t>alertas</a:t>
            </a:r>
          </a:p>
          <a:p>
            <a:pPr marL="342900" indent="-342900">
              <a:buAutoNum type="arabicPeriod"/>
            </a:pPr>
            <a:r>
              <a:rPr lang="es-MX" sz="1400" dirty="0"/>
              <a:t>De la inspección</a:t>
            </a:r>
          </a:p>
          <a:p>
            <a:pPr marL="342900" indent="-342900">
              <a:buAutoNum type="arabicPeriod"/>
            </a:pPr>
            <a:r>
              <a:rPr lang="es-MX" sz="1400" dirty="0"/>
              <a:t>De la retroalimentación</a:t>
            </a:r>
          </a:p>
          <a:p>
            <a:pPr marL="342900" indent="-342900">
              <a:buAutoNum type="arabicPeriod"/>
            </a:pPr>
            <a:r>
              <a:rPr lang="es-MX" sz="1400" dirty="0"/>
              <a:t>Funciones de la Secretaría del Convenio</a:t>
            </a:r>
          </a:p>
          <a:p>
            <a:pPr marL="342900" indent="-342900">
              <a:buAutoNum type="arabicPeriod"/>
            </a:pPr>
            <a:r>
              <a:rPr lang="es-MX" sz="1400" dirty="0"/>
              <a:t>Información para Análisis de Riesgo</a:t>
            </a:r>
          </a:p>
          <a:p>
            <a:pPr marL="342900" indent="-342900"/>
            <a:r>
              <a:rPr lang="es-MX" sz="1400" dirty="0"/>
              <a:t>12 Bis. De la capacitación para el Análisis de Riesgo</a:t>
            </a:r>
          </a:p>
          <a:p>
            <a:pPr marL="342900" indent="-342900"/>
            <a:r>
              <a:rPr lang="es-MX" sz="1400" dirty="0"/>
              <a:t>13. Información de Alertas Exitosas</a:t>
            </a:r>
          </a:p>
          <a:p>
            <a:pPr marL="342900" indent="-342900"/>
            <a:r>
              <a:rPr lang="es-MX" sz="1400" dirty="0"/>
              <a:t>14. Firma</a:t>
            </a:r>
          </a:p>
          <a:p>
            <a:pPr marL="342900" indent="-342900"/>
            <a:r>
              <a:rPr lang="es-MX" sz="1400" dirty="0"/>
              <a:t>15. Entrada en vigor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62859" y="5245358"/>
            <a:ext cx="85725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buBlip>
                <a:blip r:embed="rId3"/>
              </a:buBlip>
            </a:pPr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Anexo:</a:t>
            </a:r>
          </a:p>
          <a:p>
            <a:pPr marL="538163" indent="-358775" algn="just">
              <a:buBlip>
                <a:blip r:embed="rId3"/>
              </a:buBlip>
            </a:pPr>
            <a:endParaRPr lang="es-MX" sz="1000" dirty="0" smtClean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sz="1400" dirty="0"/>
              <a:t>Contiene el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punto de contacto </a:t>
            </a:r>
            <a:r>
              <a:rPr lang="es-MX" sz="1400" dirty="0"/>
              <a:t>y el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s-MX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plente</a:t>
            </a:r>
            <a:r>
              <a:rPr lang="es-MX" sz="1400" dirty="0" smtClean="0"/>
              <a:t> </a:t>
            </a:r>
            <a:r>
              <a:rPr lang="es-MX" sz="1400" dirty="0"/>
              <a:t>de cada país.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n 2" descr="Captura de pantalla 2012-01-31 a las 11.36.5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216400" y="101600"/>
            <a:ext cx="492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Generalidades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9400" y="1461255"/>
            <a:ext cx="39370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Cada país establece un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punto de contacto y un suplente</a:t>
            </a:r>
            <a:r>
              <a:rPr lang="es-MX" sz="1400" dirty="0"/>
              <a:t>, que fungirán como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receptores/emisores</a:t>
            </a:r>
            <a:r>
              <a:rPr lang="es-MX" sz="1400" dirty="0"/>
              <a:t> tanto de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alertas</a:t>
            </a:r>
            <a:r>
              <a:rPr lang="es-MX" sz="1400" dirty="0"/>
              <a:t> como de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retroalimentaciones</a:t>
            </a:r>
            <a:r>
              <a:rPr lang="es-MX" sz="1400" dirty="0"/>
              <a:t>. </a:t>
            </a:r>
          </a:p>
          <a:p>
            <a:pPr marL="538163" indent="-358775" algn="just">
              <a:buBlip>
                <a:blip r:embed="rId3"/>
              </a:buBlip>
            </a:pPr>
            <a:endParaRPr lang="es-MX" sz="1100" dirty="0" smtClean="0"/>
          </a:p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Cada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alerta/retroalimentación</a:t>
            </a:r>
            <a:r>
              <a:rPr lang="es-MX" sz="1400" dirty="0"/>
              <a:t> se deberá emitir vía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correo electrónico</a:t>
            </a:r>
            <a:r>
              <a:rPr lang="es-MX" sz="1400" dirty="0"/>
              <a:t>, copiando a la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Secretaría del Convenio</a:t>
            </a:r>
            <a:r>
              <a:rPr lang="es-MX" sz="1400" dirty="0"/>
              <a:t>, con la finalidad de que ésta genere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estadísticas</a:t>
            </a:r>
            <a:r>
              <a:rPr lang="es-MX" sz="1400" dirty="0"/>
              <a:t> y lleve un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</a:t>
            </a:r>
            <a:r>
              <a:rPr lang="es-MX" sz="1400" dirty="0"/>
              <a:t> de cumplimiento.</a:t>
            </a:r>
          </a:p>
        </p:txBody>
      </p:sp>
      <p:pic>
        <p:nvPicPr>
          <p:cNvPr id="28674" name="Picture 2" descr="http://upload.wikimedia.org/wikipedia/commons/thumb/3/3b/Communication_sender-message-reciever.png/300px-Communication_sender-message-reciever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8107" y="2480444"/>
            <a:ext cx="3896477" cy="149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n 2" descr="Captura de pantalla 2012-01-31 a las 11.36.5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216400" y="101600"/>
            <a:ext cx="492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Generalidades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563031" y="753020"/>
            <a:ext cx="441810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La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</a:t>
            </a:r>
            <a:r>
              <a:rPr lang="es-MX" sz="1400" dirty="0"/>
              <a:t> deberá:</a:t>
            </a:r>
          </a:p>
          <a:p>
            <a:pPr marL="538163" indent="-358775" algn="just">
              <a:buBlip>
                <a:blip r:embed="rId3"/>
              </a:buBlip>
            </a:pPr>
            <a:endParaRPr lang="es-MX" sz="1400" dirty="0"/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sz="1400" dirty="0"/>
              <a:t>Ser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intercambiada</a:t>
            </a:r>
            <a:r>
              <a:rPr lang="es-MX" sz="1400" dirty="0"/>
              <a:t> de acuerdo a las disposiciones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legales nacionales vigentes</a:t>
            </a:r>
            <a:r>
              <a:rPr lang="es-MX" sz="1400" dirty="0"/>
              <a:t> y de conformidad con lo establecido en el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Convenio y su Protocolo</a:t>
            </a:r>
            <a:r>
              <a:rPr lang="es-MX" sz="1400" dirty="0"/>
              <a:t>.</a:t>
            </a:r>
          </a:p>
          <a:p>
            <a:pPr marL="995363" lvl="1" indent="-358775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es-MX" sz="1400" dirty="0"/>
              <a:t>Ser manejada de manera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confidencial</a:t>
            </a:r>
            <a:r>
              <a:rPr lang="es-MX" sz="1400" dirty="0"/>
              <a:t>.</a:t>
            </a:r>
          </a:p>
          <a:p>
            <a:pPr marL="538163" indent="-358775" algn="just">
              <a:buBlip>
                <a:blip r:embed="rId3"/>
              </a:buBlip>
            </a:pPr>
            <a:endParaRPr lang="es-MX" sz="1400" dirty="0"/>
          </a:p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Los países deberán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comprometerse</a:t>
            </a:r>
            <a:r>
              <a:rPr lang="es-MX" sz="1400" dirty="0"/>
              <a:t> 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atender</a:t>
            </a:r>
            <a:r>
              <a:rPr lang="es-MX" sz="1400" dirty="0"/>
              <a:t> las alertas que reciban y a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enviar</a:t>
            </a:r>
            <a:r>
              <a:rPr lang="es-MX" sz="1400" dirty="0"/>
              <a:t> las alertas que generen. </a:t>
            </a:r>
          </a:p>
          <a:p>
            <a:pPr marL="538163" indent="-358775" algn="just">
              <a:buBlip>
                <a:blip r:embed="rId3"/>
              </a:buBlip>
            </a:pPr>
            <a:endParaRPr lang="es-MX" sz="1400" dirty="0"/>
          </a:p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Tanto las alertas, como la retroalimentación de las mismas deberá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enviarse oportunamente </a:t>
            </a:r>
            <a:r>
              <a:rPr lang="es-MX" sz="1400" dirty="0"/>
              <a:t>(queda pendiente establecer criterios de temporalidad).</a:t>
            </a:r>
          </a:p>
          <a:p>
            <a:pPr marL="538163" indent="-358775" algn="just">
              <a:buBlip>
                <a:blip r:embed="rId3"/>
              </a:buBlip>
            </a:pPr>
            <a:endParaRPr lang="es-MX" sz="1400" dirty="0"/>
          </a:p>
          <a:p>
            <a:pPr marL="538163" indent="-358775" algn="just">
              <a:buBlip>
                <a:blip r:embed="rId3"/>
              </a:buBlip>
            </a:pPr>
            <a:r>
              <a:rPr lang="es-MX" sz="1400" dirty="0"/>
              <a:t>Este Protocolo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es de carácter obligatorio </a:t>
            </a:r>
            <a:r>
              <a:rPr lang="es-MX" sz="1400" dirty="0"/>
              <a:t>y es </a:t>
            </a:r>
            <a:r>
              <a:rPr lang="es-MX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vinculante</a:t>
            </a:r>
            <a:r>
              <a:rPr lang="es-MX" sz="1400" dirty="0"/>
              <a:t>.</a:t>
            </a:r>
          </a:p>
        </p:txBody>
      </p:sp>
      <p:pic>
        <p:nvPicPr>
          <p:cNvPr id="26626" name="Picture 2" descr="http://4.bp.blogspot.com/_mfxkGzxSmaw/TEMukrGUM3I/AAAAAAAAAA8/SV1ZWgJ07aM/s1600/estrategia2%5B1%5D.jpg"/>
          <p:cNvPicPr>
            <a:picLocks noChangeAspect="1" noChangeArrowheads="1"/>
          </p:cNvPicPr>
          <p:nvPr/>
        </p:nvPicPr>
        <p:blipFill>
          <a:blip r:embed="rId4">
            <a:lum bright="10000" contrast="-10000"/>
          </a:blip>
          <a:srcRect/>
          <a:stretch>
            <a:fillRect/>
          </a:stretch>
        </p:blipFill>
        <p:spPr bwMode="auto">
          <a:xfrm>
            <a:off x="212064" y="1400340"/>
            <a:ext cx="4333034" cy="3764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n 2" descr="Captura de pantalla 2012-01-31 a las 11.36.5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042524" y="2256317"/>
            <a:ext cx="553391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Gracias</a:t>
            </a:r>
            <a:endParaRPr lang="es-MX" sz="11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401</Words>
  <Application>Microsoft Office PowerPoint</Application>
  <PresentationFormat>Presentación en pantalla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ALTEC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Alejandro Salinas Externo</dc:creator>
  <cp:lastModifiedBy>GUFH63CV</cp:lastModifiedBy>
  <cp:revision>25</cp:revision>
  <cp:lastPrinted>2010-12-09T18:05:35Z</cp:lastPrinted>
  <dcterms:created xsi:type="dcterms:W3CDTF">2010-04-07T05:53:47Z</dcterms:created>
  <dcterms:modified xsi:type="dcterms:W3CDTF">2012-04-20T16:11:19Z</dcterms:modified>
</cp:coreProperties>
</file>