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harts/chart8.xml" ContentType="application/vnd.openxmlformats-officedocument.drawingml.chart+xml"/>
  <Default Extension="gif" ContentType="image/gif"/>
  <Override PartName="/ppt/charts/chart6.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66" r:id="rId3"/>
    <p:sldId id="267" r:id="rId4"/>
    <p:sldId id="268" r:id="rId5"/>
    <p:sldId id="305" r:id="rId6"/>
    <p:sldId id="306" r:id="rId7"/>
    <p:sldId id="307" r:id="rId8"/>
    <p:sldId id="334" r:id="rId9"/>
    <p:sldId id="269" r:id="rId10"/>
    <p:sldId id="333" r:id="rId11"/>
    <p:sldId id="304" r:id="rId12"/>
    <p:sldId id="270" r:id="rId13"/>
    <p:sldId id="298" r:id="rId14"/>
    <p:sldId id="299" r:id="rId15"/>
    <p:sldId id="301" r:id="rId16"/>
    <p:sldId id="302" r:id="rId17"/>
    <p:sldId id="309" r:id="rId18"/>
    <p:sldId id="314" r:id="rId19"/>
    <p:sldId id="315" r:id="rId20"/>
    <p:sldId id="316" r:id="rId21"/>
    <p:sldId id="317" r:id="rId22"/>
    <p:sldId id="318" r:id="rId23"/>
    <p:sldId id="320" r:id="rId24"/>
    <p:sldId id="321" r:id="rId25"/>
    <p:sldId id="323" r:id="rId26"/>
    <p:sldId id="335" r:id="rId27"/>
    <p:sldId id="337" r:id="rId28"/>
    <p:sldId id="338" r:id="rId29"/>
    <p:sldId id="339" r:id="rId30"/>
    <p:sldId id="340" r:id="rId31"/>
    <p:sldId id="329" r:id="rId32"/>
    <p:sldId id="330" r:id="rId33"/>
    <p:sldId id="331" r:id="rId34"/>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2580" y="-7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Hoja_de_c_lculo_d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Office_Excel2.xlsx"/></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Office_Excel3.xlsx"/></Relationships>
</file>

<file path=ppt/charts/_rels/chart5.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Office_Excel4.xlsx"/></Relationships>
</file>

<file path=ppt/charts/_rels/chart7.xml.rels><?xml version="1.0" encoding="UTF-8" standalone="yes"?>
<Relationships xmlns="http://schemas.openxmlformats.org/package/2006/relationships"><Relationship Id="rId1" Type="http://schemas.openxmlformats.org/officeDocument/2006/relationships/package" Target="../embeddings/Hoja_de_c_lculo_de_Microsoft_Office_Excel5.xlsx"/></Relationships>
</file>

<file path=ppt/charts/_rels/chart8.xml.rels><?xml version="1.0" encoding="UTF-8" standalone="yes"?>
<Relationships xmlns="http://schemas.openxmlformats.org/package/2006/relationships"><Relationship Id="rId1" Type="http://schemas.openxmlformats.org/officeDocument/2006/relationships/package" Target="../embeddings/Hoja_de_c_lculo_de_Microsoft_Office_Excel6.xlsx"/></Relationships>
</file>

<file path=ppt/charts/chart1.xml><?xml version="1.0" encoding="utf-8"?>
<c:chartSpace xmlns:c="http://schemas.openxmlformats.org/drawingml/2006/chart" xmlns:a="http://schemas.openxmlformats.org/drawingml/2006/main" xmlns:r="http://schemas.openxmlformats.org/officeDocument/2006/relationships">
  <c:lang val="es-MX"/>
  <c:chart>
    <c:autoTitleDeleted val="1"/>
    <c:view3D>
      <c:rotX val="30"/>
      <c:rotY val="216"/>
      <c:perspective val="30"/>
    </c:view3D>
    <c:plotArea>
      <c:layout/>
      <c:pie3DChart>
        <c:varyColors val="1"/>
        <c:ser>
          <c:idx val="0"/>
          <c:order val="0"/>
          <c:tx>
            <c:strRef>
              <c:f>Hoja1!$B$1</c:f>
              <c:strCache>
                <c:ptCount val="1"/>
                <c:pt idx="0">
                  <c:v>CONSULTAS</c:v>
                </c:pt>
              </c:strCache>
            </c:strRef>
          </c:tx>
          <c:explosion val="11"/>
          <c:dPt>
            <c:idx val="0"/>
            <c:spPr>
              <a:ln>
                <a:solidFill>
                  <a:srgbClr val="00B050"/>
                </a:solidFill>
              </a:ln>
            </c:spPr>
          </c:dPt>
          <c:dPt>
            <c:idx val="1"/>
            <c:spPr>
              <a:solidFill>
                <a:srgbClr val="FFC000"/>
              </a:solidFill>
            </c:spPr>
          </c:dPt>
          <c:dPt>
            <c:idx val="2"/>
            <c:spPr>
              <a:solidFill>
                <a:srgbClr val="FF3300"/>
              </a:solidFill>
            </c:spPr>
          </c:dPt>
          <c:dPt>
            <c:idx val="3"/>
            <c:spPr>
              <a:solidFill>
                <a:srgbClr val="009900"/>
              </a:solidFill>
            </c:spPr>
          </c:dPt>
          <c:dPt>
            <c:idx val="5"/>
            <c:spPr>
              <a:solidFill>
                <a:srgbClr val="00B0F0"/>
              </a:solidFill>
            </c:spPr>
          </c:dPt>
          <c:dPt>
            <c:idx val="8"/>
            <c:spPr>
              <a:solidFill>
                <a:srgbClr val="0070C0"/>
              </a:solidFill>
            </c:spPr>
          </c:dPt>
          <c:dPt>
            <c:idx val="11"/>
            <c:spPr>
              <a:solidFill>
                <a:srgbClr val="FFC000"/>
              </a:solidFill>
            </c:spPr>
          </c:dPt>
          <c:dPt>
            <c:idx val="12"/>
            <c:spPr>
              <a:solidFill>
                <a:srgbClr val="0070C0"/>
              </a:solidFill>
            </c:spPr>
          </c:dPt>
          <c:dPt>
            <c:idx val="13"/>
            <c:spPr>
              <a:solidFill>
                <a:srgbClr val="FFFF00"/>
              </a:solidFill>
            </c:spPr>
          </c:dPt>
          <c:dLbls>
            <c:showVal val="1"/>
            <c:showCatName val="1"/>
            <c:showLeaderLines val="1"/>
          </c:dLbls>
          <c:cat>
            <c:strRef>
              <c:f>Hoja1!$A$2:$A$16</c:f>
              <c:strCache>
                <c:ptCount val="14"/>
                <c:pt idx="0">
                  <c:v>Argentina</c:v>
                </c:pt>
                <c:pt idx="1">
                  <c:v>Bolivia</c:v>
                </c:pt>
                <c:pt idx="2">
                  <c:v>Brasil</c:v>
                </c:pt>
                <c:pt idx="3">
                  <c:v>Colombia</c:v>
                </c:pt>
                <c:pt idx="4">
                  <c:v>Costa Rica</c:v>
                </c:pt>
                <c:pt idx="5">
                  <c:v>Cuba</c:v>
                </c:pt>
                <c:pt idx="6">
                  <c:v>Chile</c:v>
                </c:pt>
                <c:pt idx="7">
                  <c:v>Ecuador</c:v>
                </c:pt>
                <c:pt idx="8">
                  <c:v>Honduras</c:v>
                </c:pt>
                <c:pt idx="9">
                  <c:v>México</c:v>
                </c:pt>
                <c:pt idx="10">
                  <c:v>Panamá</c:v>
                </c:pt>
                <c:pt idx="11">
                  <c:v>Perú</c:v>
                </c:pt>
                <c:pt idx="12">
                  <c:v>Portugal</c:v>
                </c:pt>
                <c:pt idx="13">
                  <c:v>Uruguay</c:v>
                </c:pt>
              </c:strCache>
            </c:strRef>
          </c:cat>
          <c:val>
            <c:numRef>
              <c:f>Hoja1!$B$2:$B$16</c:f>
              <c:numCache>
                <c:formatCode>General</c:formatCode>
                <c:ptCount val="15"/>
                <c:pt idx="0">
                  <c:v>104</c:v>
                </c:pt>
                <c:pt idx="1">
                  <c:v>1</c:v>
                </c:pt>
                <c:pt idx="2">
                  <c:v>1</c:v>
                </c:pt>
                <c:pt idx="3">
                  <c:v>16</c:v>
                </c:pt>
                <c:pt idx="4">
                  <c:v>3</c:v>
                </c:pt>
                <c:pt idx="5">
                  <c:v>3</c:v>
                </c:pt>
                <c:pt idx="6">
                  <c:v>11</c:v>
                </c:pt>
                <c:pt idx="7">
                  <c:v>2</c:v>
                </c:pt>
                <c:pt idx="8">
                  <c:v>2</c:v>
                </c:pt>
                <c:pt idx="9">
                  <c:v>20</c:v>
                </c:pt>
                <c:pt idx="10">
                  <c:v>3</c:v>
                </c:pt>
                <c:pt idx="11">
                  <c:v>17</c:v>
                </c:pt>
                <c:pt idx="12">
                  <c:v>12</c:v>
                </c:pt>
                <c:pt idx="13">
                  <c:v>1</c:v>
                </c:pt>
              </c:numCache>
            </c:numRef>
          </c:val>
        </c:ser>
        <c:dLbls>
          <c:showVal val="1"/>
          <c:showCatName val="1"/>
        </c:dLbls>
      </c:pie3DChart>
    </c:plotArea>
    <c:plotVisOnly val="1"/>
  </c:chart>
  <c:txPr>
    <a:bodyPr/>
    <a:lstStyle/>
    <a:p>
      <a:pPr>
        <a:defRPr sz="1800"/>
      </a:pPr>
      <a:endParaRPr lang="es-MX"/>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MX"/>
  <c:chart>
    <c:autoTitleDeleted val="1"/>
    <c:plotArea>
      <c:layout/>
      <c:barChart>
        <c:barDir val="col"/>
        <c:grouping val="clustered"/>
        <c:ser>
          <c:idx val="0"/>
          <c:order val="0"/>
          <c:tx>
            <c:strRef>
              <c:f>Hoja1!$B$1</c:f>
              <c:strCache>
                <c:ptCount val="1"/>
                <c:pt idx="0">
                  <c:v>Consultas Recibidas</c:v>
                </c:pt>
              </c:strCache>
            </c:strRef>
          </c:tx>
          <c:dPt>
            <c:idx val="2"/>
            <c:spPr>
              <a:solidFill>
                <a:srgbClr val="FFFF00"/>
              </a:solidFill>
            </c:spPr>
          </c:dPt>
          <c:cat>
            <c:strRef>
              <c:f>Hoja1!$A$2:$A$3</c:f>
              <c:strCache>
                <c:ptCount val="2"/>
                <c:pt idx="0">
                  <c:v>2010-2011</c:v>
                </c:pt>
                <c:pt idx="1">
                  <c:v>2011-2012</c:v>
                </c:pt>
              </c:strCache>
            </c:strRef>
          </c:cat>
          <c:val>
            <c:numRef>
              <c:f>Hoja1!$B$2:$B$3</c:f>
              <c:numCache>
                <c:formatCode>General</c:formatCode>
                <c:ptCount val="2"/>
                <c:pt idx="0">
                  <c:v>88</c:v>
                </c:pt>
                <c:pt idx="1">
                  <c:v>196</c:v>
                </c:pt>
              </c:numCache>
            </c:numRef>
          </c:val>
        </c:ser>
        <c:axId val="109986560"/>
        <c:axId val="109988096"/>
      </c:barChart>
      <c:catAx>
        <c:axId val="109986560"/>
        <c:scaling>
          <c:orientation val="minMax"/>
        </c:scaling>
        <c:axPos val="b"/>
        <c:tickLblPos val="nextTo"/>
        <c:crossAx val="109988096"/>
        <c:crosses val="autoZero"/>
        <c:auto val="1"/>
        <c:lblAlgn val="ctr"/>
        <c:lblOffset val="100"/>
      </c:catAx>
      <c:valAx>
        <c:axId val="109988096"/>
        <c:scaling>
          <c:orientation val="minMax"/>
        </c:scaling>
        <c:axPos val="l"/>
        <c:majorGridlines/>
        <c:numFmt formatCode="General" sourceLinked="1"/>
        <c:tickLblPos val="nextTo"/>
        <c:crossAx val="109986560"/>
        <c:crosses val="autoZero"/>
        <c:crossBetween val="between"/>
      </c:valAx>
    </c:plotArea>
    <c:legend>
      <c:legendPos val="r"/>
      <c:layout/>
    </c:legend>
    <c:plotVisOnly val="1"/>
  </c:chart>
  <c:txPr>
    <a:bodyPr/>
    <a:lstStyle/>
    <a:p>
      <a:pPr>
        <a:defRPr sz="1800"/>
      </a:pPr>
      <a:endParaRPr lang="es-MX"/>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MX"/>
  <c:chart>
    <c:autoTitleDeleted val="1"/>
    <c:view3D>
      <c:rotX val="30"/>
      <c:perspective val="30"/>
    </c:view3D>
    <c:plotArea>
      <c:layout/>
      <c:pie3DChart>
        <c:varyColors val="1"/>
        <c:dLbls>
          <c:showVal val="1"/>
          <c:showCatName val="1"/>
        </c:dLbls>
      </c:pie3DChart>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MX"/>
  <c:style val="18"/>
  <c:chart>
    <c:autoTitleDeleted val="1"/>
    <c:view3D>
      <c:rotX val="30"/>
      <c:perspective val="30"/>
    </c:view3D>
    <c:plotArea>
      <c:layout>
        <c:manualLayout>
          <c:layoutTarget val="inner"/>
          <c:xMode val="edge"/>
          <c:yMode val="edge"/>
          <c:x val="9.9186412480188557E-2"/>
          <c:y val="0.19702440469577473"/>
          <c:w val="0.83769111124405204"/>
          <c:h val="0.74348233607846392"/>
        </c:manualLayout>
      </c:layout>
      <c:pie3DChart>
        <c:varyColors val="1"/>
        <c:ser>
          <c:idx val="0"/>
          <c:order val="0"/>
          <c:tx>
            <c:strRef>
              <c:f>Hoja1!$B$1</c:f>
              <c:strCache>
                <c:ptCount val="1"/>
                <c:pt idx="0">
                  <c:v>Alertas 2011</c:v>
                </c:pt>
              </c:strCache>
            </c:strRef>
          </c:tx>
          <c:dPt>
            <c:idx val="1"/>
            <c:spPr>
              <a:solidFill>
                <a:srgbClr val="FFFF00"/>
              </a:solidFill>
            </c:spPr>
          </c:dPt>
          <c:dPt>
            <c:idx val="2"/>
            <c:spPr>
              <a:gradFill flip="none" rotWithShape="1">
                <a:gsLst>
                  <a:gs pos="0">
                    <a:srgbClr val="0066FF">
                      <a:shade val="30000"/>
                      <a:satMod val="115000"/>
                    </a:srgbClr>
                  </a:gs>
                  <a:gs pos="50000">
                    <a:srgbClr val="0066FF">
                      <a:shade val="67500"/>
                      <a:satMod val="115000"/>
                    </a:srgbClr>
                  </a:gs>
                  <a:gs pos="100000">
                    <a:srgbClr val="0066FF">
                      <a:shade val="100000"/>
                      <a:satMod val="115000"/>
                    </a:srgbClr>
                  </a:gs>
                </a:gsLst>
                <a:path path="circle">
                  <a:fillToRect l="50000" t="50000" r="50000" b="50000"/>
                </a:path>
                <a:tileRect/>
              </a:gradFill>
            </c:spPr>
          </c:dPt>
          <c:dPt>
            <c:idx val="3"/>
            <c:spPr>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l="50000" t="50000" r="50000" b="50000"/>
                </a:path>
                <a:tileRect/>
              </a:gradFill>
            </c:spPr>
          </c:dPt>
          <c:dPt>
            <c:idx val="4"/>
            <c:spPr>
              <a:solidFill>
                <a:srgbClr val="FFCC00"/>
              </a:solidFill>
            </c:spPr>
          </c:dPt>
          <c:dPt>
            <c:idx val="5"/>
            <c:spPr>
              <a:solidFill>
                <a:srgbClr val="00B0F0"/>
              </a:solidFill>
            </c:spPr>
          </c:dPt>
          <c:dPt>
            <c:idx val="6"/>
            <c:spPr>
              <a:solidFill>
                <a:srgbClr val="0066FF"/>
              </a:solidFill>
            </c:spPr>
          </c:dPt>
          <c:dPt>
            <c:idx val="7"/>
            <c:spPr>
              <a:solidFill>
                <a:srgbClr val="00B0F0"/>
              </a:solidFill>
            </c:spPr>
          </c:dPt>
          <c:dPt>
            <c:idx val="9"/>
            <c:spPr>
              <a:solidFill>
                <a:srgbClr val="00FFFF"/>
              </a:solidFill>
            </c:spPr>
          </c:dPt>
          <c:dLbls>
            <c:dLbl>
              <c:idx val="0"/>
              <c:layout/>
              <c:tx>
                <c:rich>
                  <a:bodyPr/>
                  <a:lstStyle/>
                  <a:p>
                    <a:pPr>
                      <a:defRPr sz="2000"/>
                    </a:pPr>
                    <a:r>
                      <a:rPr lang="en-US" sz="2000" smtClean="0"/>
                      <a:t>Chile 1</a:t>
                    </a:r>
                    <a:endParaRPr lang="en-US" sz="2000"/>
                  </a:p>
                </c:rich>
              </c:tx>
              <c:spPr/>
              <c:showCatName val="1"/>
            </c:dLbl>
            <c:dLbl>
              <c:idx val="1"/>
              <c:layout/>
              <c:tx>
                <c:rich>
                  <a:bodyPr/>
                  <a:lstStyle/>
                  <a:p>
                    <a:pPr>
                      <a:defRPr sz="2000"/>
                    </a:pPr>
                    <a:r>
                      <a:rPr lang="en-US" sz="2000" dirty="0" smtClean="0"/>
                      <a:t>Colombia 3</a:t>
                    </a:r>
                    <a:endParaRPr lang="en-US" sz="2000" dirty="0"/>
                  </a:p>
                </c:rich>
              </c:tx>
              <c:spPr/>
              <c:showCatName val="1"/>
            </c:dLbl>
            <c:dLbl>
              <c:idx val="2"/>
              <c:layout>
                <c:manualLayout>
                  <c:x val="-0.12579185101437534"/>
                  <c:y val="-0.11227992211391723"/>
                </c:manualLayout>
              </c:layout>
              <c:tx>
                <c:rich>
                  <a:bodyPr/>
                  <a:lstStyle/>
                  <a:p>
                    <a:pPr>
                      <a:defRPr sz="2000"/>
                    </a:pPr>
                    <a:r>
                      <a:rPr lang="en-US" sz="2000" dirty="0"/>
                      <a:t>Costa </a:t>
                    </a:r>
                    <a:r>
                      <a:rPr lang="en-US" sz="2000" dirty="0" smtClean="0"/>
                      <a:t>Rica 5</a:t>
                    </a:r>
                    <a:endParaRPr lang="en-US" sz="2000" dirty="0"/>
                  </a:p>
                </c:rich>
              </c:tx>
              <c:spPr/>
              <c:showCatName val="1"/>
            </c:dLbl>
            <c:dLbl>
              <c:idx val="3"/>
              <c:layout/>
              <c:tx>
                <c:rich>
                  <a:bodyPr/>
                  <a:lstStyle/>
                  <a:p>
                    <a:pPr>
                      <a:defRPr sz="2000"/>
                    </a:pPr>
                    <a:r>
                      <a:rPr lang="en-US" sz="2000"/>
                      <a:t>El </a:t>
                    </a:r>
                    <a:r>
                      <a:rPr lang="en-US" sz="2000" smtClean="0"/>
                      <a:t>salvador 3</a:t>
                    </a:r>
                    <a:endParaRPr lang="en-US" sz="2000" dirty="0"/>
                  </a:p>
                </c:rich>
              </c:tx>
              <c:spPr/>
              <c:showCatName val="1"/>
            </c:dLbl>
            <c:dLbl>
              <c:idx val="4"/>
              <c:layout/>
              <c:tx>
                <c:rich>
                  <a:bodyPr/>
                  <a:lstStyle/>
                  <a:p>
                    <a:pPr>
                      <a:defRPr sz="2000"/>
                    </a:pPr>
                    <a:r>
                      <a:rPr lang="en-US" sz="2000" smtClean="0"/>
                      <a:t>Guatemala 4</a:t>
                    </a:r>
                    <a:endParaRPr lang="en-US" sz="2000"/>
                  </a:p>
                </c:rich>
              </c:tx>
              <c:spPr/>
              <c:showCatName val="1"/>
            </c:dLbl>
            <c:dLbl>
              <c:idx val="5"/>
              <c:layout>
                <c:manualLayout>
                  <c:x val="1.2334248374653147E-3"/>
                  <c:y val="6.3968927199810248E-3"/>
                </c:manualLayout>
              </c:layout>
              <c:tx>
                <c:rich>
                  <a:bodyPr/>
                  <a:lstStyle/>
                  <a:p>
                    <a:pPr>
                      <a:defRPr sz="2000"/>
                    </a:pPr>
                    <a:r>
                      <a:rPr lang="en-US" sz="2000" smtClean="0"/>
                      <a:t>México 1</a:t>
                    </a:r>
                    <a:endParaRPr lang="en-US" sz="2000"/>
                  </a:p>
                </c:rich>
              </c:tx>
              <c:spPr/>
              <c:showCatName val="1"/>
            </c:dLbl>
            <c:dLbl>
              <c:idx val="6"/>
              <c:layout>
                <c:manualLayout>
                  <c:x val="7.4165458408981505E-4"/>
                  <c:y val="-0.12773117801725734"/>
                </c:manualLayout>
              </c:layout>
              <c:tx>
                <c:rich>
                  <a:bodyPr/>
                  <a:lstStyle/>
                  <a:p>
                    <a:pPr>
                      <a:defRPr sz="2000"/>
                    </a:pPr>
                    <a:r>
                      <a:rPr lang="en-US" sz="2000" dirty="0" smtClean="0"/>
                      <a:t>Nicaragua 1</a:t>
                    </a:r>
                    <a:endParaRPr lang="en-US" sz="2000" dirty="0"/>
                  </a:p>
                </c:rich>
              </c:tx>
              <c:spPr/>
              <c:showCatName val="1"/>
            </c:dLbl>
            <c:dLbl>
              <c:idx val="7"/>
              <c:layout>
                <c:manualLayout>
                  <c:x val="3.1624474917695477E-4"/>
                  <c:y val="-0.13755007613533141"/>
                </c:manualLayout>
              </c:layout>
              <c:tx>
                <c:rich>
                  <a:bodyPr/>
                  <a:lstStyle/>
                  <a:p>
                    <a:pPr>
                      <a:defRPr sz="2000"/>
                    </a:pPr>
                    <a:r>
                      <a:rPr lang="en-US" sz="2000" smtClean="0"/>
                      <a:t>Panamá 1</a:t>
                    </a:r>
                    <a:endParaRPr lang="en-US" sz="2000"/>
                  </a:p>
                </c:rich>
              </c:tx>
              <c:spPr/>
              <c:showCatName val="1"/>
            </c:dLbl>
            <c:dLbl>
              <c:idx val="8"/>
              <c:layout>
                <c:manualLayout>
                  <c:x val="-1.6747260149716184E-2"/>
                  <c:y val="-2.5117851829099602E-2"/>
                </c:manualLayout>
              </c:layout>
              <c:tx>
                <c:rich>
                  <a:bodyPr/>
                  <a:lstStyle/>
                  <a:p>
                    <a:pPr>
                      <a:defRPr sz="2000"/>
                    </a:pPr>
                    <a:r>
                      <a:rPr lang="en-US" sz="2000" smtClean="0"/>
                      <a:t>Perú 1</a:t>
                    </a:r>
                    <a:endParaRPr lang="en-US" sz="2000"/>
                  </a:p>
                </c:rich>
              </c:tx>
              <c:spPr/>
              <c:showCatName val="1"/>
            </c:dLbl>
            <c:dLbl>
              <c:idx val="9"/>
              <c:layout>
                <c:manualLayout>
                  <c:x val="1.48742263517837E-2"/>
                  <c:y val="-0.13695210336106481"/>
                </c:manualLayout>
              </c:layout>
              <c:tx>
                <c:rich>
                  <a:bodyPr/>
                  <a:lstStyle/>
                  <a:p>
                    <a:pPr>
                      <a:defRPr sz="2000"/>
                    </a:pPr>
                    <a:r>
                      <a:rPr lang="en-US" sz="2000" dirty="0" err="1"/>
                      <a:t>República</a:t>
                    </a:r>
                    <a:r>
                      <a:rPr lang="en-US" sz="2000" dirty="0"/>
                      <a:t> </a:t>
                    </a:r>
                    <a:r>
                      <a:rPr lang="en-US" sz="2000" b="0" dirty="0" err="1" smtClean="0"/>
                      <a:t>Dominicana</a:t>
                    </a:r>
                    <a:r>
                      <a:rPr lang="en-US" sz="2000" dirty="0" smtClean="0"/>
                      <a:t> 1</a:t>
                    </a:r>
                    <a:endParaRPr lang="en-US" sz="2000" dirty="0"/>
                  </a:p>
                </c:rich>
              </c:tx>
              <c:spPr/>
              <c:showCatName val="1"/>
            </c:dLbl>
            <c:dLbl>
              <c:idx val="10"/>
              <c:layout/>
              <c:tx>
                <c:rich>
                  <a:bodyPr/>
                  <a:lstStyle/>
                  <a:p>
                    <a:pPr>
                      <a:defRPr sz="2000"/>
                    </a:pPr>
                    <a:r>
                      <a:rPr lang="en-US" sz="2000" smtClean="0"/>
                      <a:t>Venezuela 4</a:t>
                    </a:r>
                    <a:endParaRPr lang="en-US" sz="2000"/>
                  </a:p>
                </c:rich>
              </c:tx>
              <c:spPr/>
              <c:showCatName val="1"/>
            </c:dLbl>
            <c:txPr>
              <a:bodyPr/>
              <a:lstStyle/>
              <a:p>
                <a:pPr>
                  <a:defRPr sz="1800"/>
                </a:pPr>
                <a:endParaRPr lang="es-MX"/>
              </a:p>
            </c:txPr>
            <c:showCatName val="1"/>
            <c:showLeaderLines val="1"/>
          </c:dLbls>
          <c:cat>
            <c:strRef>
              <c:f>Hoja1!$A$2:$A$12</c:f>
              <c:strCache>
                <c:ptCount val="11"/>
                <c:pt idx="0">
                  <c:v>Chile</c:v>
                </c:pt>
                <c:pt idx="1">
                  <c:v>Colombia</c:v>
                </c:pt>
                <c:pt idx="2">
                  <c:v>Costa Rica</c:v>
                </c:pt>
                <c:pt idx="3">
                  <c:v>El salvador</c:v>
                </c:pt>
                <c:pt idx="4">
                  <c:v>Guatemala</c:v>
                </c:pt>
                <c:pt idx="5">
                  <c:v>México</c:v>
                </c:pt>
                <c:pt idx="6">
                  <c:v>Nicaragua</c:v>
                </c:pt>
                <c:pt idx="7">
                  <c:v>Panamá</c:v>
                </c:pt>
                <c:pt idx="8">
                  <c:v>Perú</c:v>
                </c:pt>
                <c:pt idx="9">
                  <c:v>República Dominicana</c:v>
                </c:pt>
                <c:pt idx="10">
                  <c:v>Venezuela</c:v>
                </c:pt>
              </c:strCache>
            </c:strRef>
          </c:cat>
          <c:val>
            <c:numRef>
              <c:f>Hoja1!$B$2:$B$12</c:f>
              <c:numCache>
                <c:formatCode>General</c:formatCode>
                <c:ptCount val="11"/>
                <c:pt idx="0">
                  <c:v>1</c:v>
                </c:pt>
                <c:pt idx="1">
                  <c:v>3</c:v>
                </c:pt>
                <c:pt idx="2">
                  <c:v>5</c:v>
                </c:pt>
                <c:pt idx="3">
                  <c:v>3</c:v>
                </c:pt>
                <c:pt idx="4">
                  <c:v>4</c:v>
                </c:pt>
                <c:pt idx="5">
                  <c:v>1</c:v>
                </c:pt>
                <c:pt idx="6">
                  <c:v>1</c:v>
                </c:pt>
                <c:pt idx="7">
                  <c:v>1</c:v>
                </c:pt>
                <c:pt idx="8">
                  <c:v>1</c:v>
                </c:pt>
                <c:pt idx="9">
                  <c:v>1</c:v>
                </c:pt>
                <c:pt idx="10">
                  <c:v>4</c:v>
                </c:pt>
              </c:numCache>
            </c:numRef>
          </c:val>
        </c:ser>
        <c:ser>
          <c:idx val="1"/>
          <c:order val="1"/>
          <c:tx>
            <c:strRef>
              <c:f>Hoja1!$C$1</c:f>
              <c:strCache>
                <c:ptCount val="1"/>
                <c:pt idx="0">
                  <c:v>Alertas 2012</c:v>
                </c:pt>
              </c:strCache>
            </c:strRef>
          </c:tx>
          <c:dLbls>
            <c:showCatName val="1"/>
            <c:showLeaderLines val="1"/>
          </c:dLbls>
          <c:cat>
            <c:strRef>
              <c:f>Hoja1!$A$2:$A$12</c:f>
              <c:strCache>
                <c:ptCount val="11"/>
                <c:pt idx="0">
                  <c:v>Chile</c:v>
                </c:pt>
                <c:pt idx="1">
                  <c:v>Colombia</c:v>
                </c:pt>
                <c:pt idx="2">
                  <c:v>Costa Rica</c:v>
                </c:pt>
                <c:pt idx="3">
                  <c:v>El salvador</c:v>
                </c:pt>
                <c:pt idx="4">
                  <c:v>Guatemala</c:v>
                </c:pt>
                <c:pt idx="5">
                  <c:v>México</c:v>
                </c:pt>
                <c:pt idx="6">
                  <c:v>Nicaragua</c:v>
                </c:pt>
                <c:pt idx="7">
                  <c:v>Panamá</c:v>
                </c:pt>
                <c:pt idx="8">
                  <c:v>Perú</c:v>
                </c:pt>
                <c:pt idx="9">
                  <c:v>República Dominicana</c:v>
                </c:pt>
                <c:pt idx="10">
                  <c:v>Venezuela</c:v>
                </c:pt>
              </c:strCache>
            </c:strRef>
          </c:cat>
          <c:val>
            <c:numRef>
              <c:f>Hoja1!$C$2:$C$12</c:f>
              <c:numCache>
                <c:formatCode>General</c:formatCode>
                <c:ptCount val="11"/>
              </c:numCache>
            </c:numRef>
          </c:val>
        </c:ser>
        <c:dLbls>
          <c:showCatName val="1"/>
        </c:dLbls>
      </c:pie3DChart>
    </c:plotArea>
    <c:plotVisOnly val="1"/>
  </c:chart>
  <c:txPr>
    <a:bodyPr/>
    <a:lstStyle/>
    <a:p>
      <a:pPr>
        <a:defRPr sz="1800"/>
      </a:pPr>
      <a:endParaRPr lang="es-MX"/>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MX"/>
  <c:chart>
    <c:autoTitleDeleted val="1"/>
    <c:view3D>
      <c:rotX val="30"/>
      <c:perspective val="30"/>
    </c:view3D>
    <c:plotArea>
      <c:layout/>
      <c:pie3DChart>
        <c:varyColors val="1"/>
        <c:dLbls>
          <c:showVal val="1"/>
          <c:showCatName val="1"/>
        </c:dLbls>
      </c:pie3DChart>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MX"/>
  <c:style val="18"/>
  <c:chart>
    <c:view3D>
      <c:rotX val="30"/>
      <c:perspective val="30"/>
    </c:view3D>
    <c:plotArea>
      <c:layout>
        <c:manualLayout>
          <c:layoutTarget val="inner"/>
          <c:xMode val="edge"/>
          <c:yMode val="edge"/>
          <c:x val="9.4721313016502565E-2"/>
          <c:y val="0.19702427429816088"/>
          <c:w val="0.83769111124405238"/>
          <c:h val="0.74348233607846392"/>
        </c:manualLayout>
      </c:layout>
      <c:pie3DChart>
        <c:varyColors val="1"/>
        <c:dLbls>
          <c:showCatName val="1"/>
        </c:dLbls>
      </c:pie3DChart>
    </c:plotArea>
    <c:plotVisOnly val="1"/>
  </c:chart>
  <c:txPr>
    <a:bodyPr/>
    <a:lstStyle/>
    <a:p>
      <a:pPr>
        <a:defRPr sz="1800"/>
      </a:pPr>
      <a:endParaRPr lang="es-MX"/>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MX"/>
  <c:chart>
    <c:autoTitleDeleted val="1"/>
    <c:view3D>
      <c:rotX val="30"/>
      <c:rotY val="20"/>
      <c:perspective val="30"/>
    </c:view3D>
    <c:plotArea>
      <c:layout>
        <c:manualLayout>
          <c:layoutTarget val="inner"/>
          <c:xMode val="edge"/>
          <c:yMode val="edge"/>
          <c:x val="8.7975564443456972E-2"/>
          <c:y val="8.4546161537607037E-2"/>
          <c:w val="0.83188750632645769"/>
          <c:h val="0.7941640743621079"/>
        </c:manualLayout>
      </c:layout>
      <c:pie3DChart>
        <c:varyColors val="1"/>
        <c:ser>
          <c:idx val="0"/>
          <c:order val="0"/>
          <c:tx>
            <c:strRef>
              <c:f>Hoja1!$B$1</c:f>
              <c:strCache>
                <c:ptCount val="1"/>
                <c:pt idx="0">
                  <c:v>Alertas</c:v>
                </c:pt>
              </c:strCache>
            </c:strRef>
          </c:tx>
          <c:explosion val="17"/>
          <c:dPt>
            <c:idx val="0"/>
            <c:spPr>
              <a:solidFill>
                <a:srgbClr val="00B050"/>
              </a:solidFill>
            </c:spPr>
          </c:dPt>
          <c:dPt>
            <c:idx val="1"/>
            <c:spPr>
              <a:solidFill>
                <a:srgbClr val="FFC000"/>
              </a:solidFill>
            </c:spPr>
          </c:dPt>
          <c:dPt>
            <c:idx val="2"/>
            <c:spPr>
              <a:solidFill>
                <a:srgbClr val="FF0000"/>
              </a:solidFill>
            </c:spPr>
          </c:dPt>
          <c:dPt>
            <c:idx val="3"/>
            <c:spPr>
              <a:solidFill>
                <a:schemeClr val="tx2">
                  <a:lumMod val="60000"/>
                  <a:lumOff val="40000"/>
                </a:schemeClr>
              </a:solidFill>
            </c:spPr>
          </c:dPt>
          <c:dPt>
            <c:idx val="5"/>
            <c:spPr>
              <a:solidFill>
                <a:srgbClr val="00B0F0"/>
              </a:solidFill>
            </c:spPr>
          </c:dPt>
          <c:dLbls>
            <c:dLbl>
              <c:idx val="0"/>
              <c:layout>
                <c:manualLayout>
                  <c:x val="-0.12033215445197457"/>
                  <c:y val="-1.0722477595082045E-2"/>
                </c:manualLayout>
              </c:layout>
              <c:showVal val="1"/>
              <c:showCatName val="1"/>
            </c:dLbl>
            <c:dLbl>
              <c:idx val="2"/>
              <c:layout>
                <c:manualLayout>
                  <c:x val="0.10380405263612691"/>
                  <c:y val="-1.0851514183609228E-2"/>
                </c:manualLayout>
              </c:layout>
              <c:showVal val="1"/>
              <c:showCatName val="1"/>
            </c:dLbl>
            <c:dLbl>
              <c:idx val="3"/>
              <c:layout>
                <c:manualLayout>
                  <c:x val="3.2657405350022845E-2"/>
                  <c:y val="8.3517340665852105E-2"/>
                </c:manualLayout>
              </c:layout>
              <c:showVal val="1"/>
              <c:showCatName val="1"/>
            </c:dLbl>
            <c:dLbl>
              <c:idx val="4"/>
              <c:layout>
                <c:manualLayout>
                  <c:x val="5.5151819550914097E-2"/>
                  <c:y val="0.25966761794985788"/>
                </c:manualLayout>
              </c:layout>
              <c:showVal val="1"/>
              <c:showCatName val="1"/>
            </c:dLbl>
            <c:dLbl>
              <c:idx val="5"/>
              <c:layout>
                <c:manualLayout>
                  <c:x val="0.21912835302250377"/>
                  <c:y val="-0.34283372449357474"/>
                </c:manualLayout>
              </c:layout>
              <c:showVal val="1"/>
              <c:showCatName val="1"/>
            </c:dLbl>
            <c:dLbl>
              <c:idx val="6"/>
              <c:layout>
                <c:manualLayout>
                  <c:x val="-0.30096393610586503"/>
                  <c:y val="1.1632966707402879E-2"/>
                </c:manualLayout>
              </c:layout>
              <c:showVal val="1"/>
              <c:showCatName val="1"/>
            </c:dLbl>
            <c:showVal val="1"/>
            <c:showCatName val="1"/>
            <c:showLeaderLines val="1"/>
          </c:dLbls>
          <c:cat>
            <c:strRef>
              <c:f>Hoja1!$A$2:$A$8</c:f>
              <c:strCache>
                <c:ptCount val="7"/>
                <c:pt idx="0">
                  <c:v>Brasil</c:v>
                </c:pt>
                <c:pt idx="1">
                  <c:v>Chile</c:v>
                </c:pt>
                <c:pt idx="2">
                  <c:v>Costa Rica</c:v>
                </c:pt>
                <c:pt idx="3">
                  <c:v>El salvador</c:v>
                </c:pt>
                <c:pt idx="4">
                  <c:v>Guatemala</c:v>
                </c:pt>
                <c:pt idx="5">
                  <c:v>Uruguay</c:v>
                </c:pt>
                <c:pt idx="6">
                  <c:v>Venezuela</c:v>
                </c:pt>
              </c:strCache>
            </c:strRef>
          </c:cat>
          <c:val>
            <c:numRef>
              <c:f>Hoja1!$B$2:$B$8</c:f>
              <c:numCache>
                <c:formatCode>General</c:formatCode>
                <c:ptCount val="7"/>
                <c:pt idx="0">
                  <c:v>1</c:v>
                </c:pt>
                <c:pt idx="1">
                  <c:v>2</c:v>
                </c:pt>
                <c:pt idx="2">
                  <c:v>2</c:v>
                </c:pt>
                <c:pt idx="3">
                  <c:v>3</c:v>
                </c:pt>
                <c:pt idx="4">
                  <c:v>1</c:v>
                </c:pt>
                <c:pt idx="5">
                  <c:v>90</c:v>
                </c:pt>
                <c:pt idx="6">
                  <c:v>1</c:v>
                </c:pt>
              </c:numCache>
            </c:numRef>
          </c:val>
        </c:ser>
        <c:dLbls>
          <c:showVal val="1"/>
          <c:showCatName val="1"/>
        </c:dLbls>
      </c:pie3DChart>
    </c:plotArea>
    <c:plotVisOnly val="1"/>
  </c:chart>
  <c:txPr>
    <a:bodyPr/>
    <a:lstStyle/>
    <a:p>
      <a:pPr>
        <a:defRPr sz="1800"/>
      </a:pPr>
      <a:endParaRPr lang="es-MX"/>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MX"/>
  <c:chart>
    <c:autoTitleDeleted val="1"/>
    <c:plotArea>
      <c:layout/>
      <c:barChart>
        <c:barDir val="col"/>
        <c:grouping val="clustered"/>
        <c:ser>
          <c:idx val="0"/>
          <c:order val="0"/>
          <c:tx>
            <c:strRef>
              <c:f>Hoja1!$B$1</c:f>
              <c:strCache>
                <c:ptCount val="1"/>
                <c:pt idx="0">
                  <c:v>Consultas Recibidas</c:v>
                </c:pt>
              </c:strCache>
            </c:strRef>
          </c:tx>
          <c:dPt>
            <c:idx val="2"/>
            <c:spPr>
              <a:solidFill>
                <a:srgbClr val="FFFF00"/>
              </a:solidFill>
            </c:spPr>
          </c:dPt>
          <c:cat>
            <c:strRef>
              <c:f>Hoja1!$A$2:$A$3</c:f>
              <c:strCache>
                <c:ptCount val="2"/>
                <c:pt idx="0">
                  <c:v>2010-2011</c:v>
                </c:pt>
                <c:pt idx="1">
                  <c:v>2011-2012</c:v>
                </c:pt>
              </c:strCache>
            </c:strRef>
          </c:cat>
          <c:val>
            <c:numRef>
              <c:f>Hoja1!$B$2:$B$3</c:f>
              <c:numCache>
                <c:formatCode>General</c:formatCode>
                <c:ptCount val="2"/>
                <c:pt idx="0">
                  <c:v>88</c:v>
                </c:pt>
                <c:pt idx="1">
                  <c:v>196</c:v>
                </c:pt>
              </c:numCache>
            </c:numRef>
          </c:val>
        </c:ser>
        <c:axId val="110033536"/>
        <c:axId val="109838720"/>
      </c:barChart>
      <c:catAx>
        <c:axId val="110033536"/>
        <c:scaling>
          <c:orientation val="minMax"/>
        </c:scaling>
        <c:axPos val="b"/>
        <c:tickLblPos val="nextTo"/>
        <c:crossAx val="109838720"/>
        <c:crosses val="autoZero"/>
        <c:auto val="1"/>
        <c:lblAlgn val="ctr"/>
        <c:lblOffset val="100"/>
      </c:catAx>
      <c:valAx>
        <c:axId val="109838720"/>
        <c:scaling>
          <c:orientation val="minMax"/>
        </c:scaling>
        <c:axPos val="l"/>
        <c:majorGridlines/>
        <c:numFmt formatCode="General" sourceLinked="1"/>
        <c:tickLblPos val="nextTo"/>
        <c:crossAx val="110033536"/>
        <c:crosses val="autoZero"/>
        <c:crossBetween val="between"/>
      </c:valAx>
    </c:plotArea>
    <c:legend>
      <c:legendPos val="r"/>
      <c:layout/>
    </c:legend>
    <c:plotVisOnly val="1"/>
  </c:chart>
  <c:txPr>
    <a:bodyPr/>
    <a:lstStyle/>
    <a:p>
      <a:pPr>
        <a:defRPr sz="1800"/>
      </a:pPr>
      <a:endParaRPr lang="es-MX"/>
    </a:p>
  </c:txPr>
  <c:externalData r:id="rId1"/>
</c:chartSpace>
</file>

<file path=ppt/drawings/drawing1.xml><?xml version="1.0" encoding="utf-8"?>
<c:userShapes xmlns:c="http://schemas.openxmlformats.org/drawingml/2006/chart">
  <cdr:relSizeAnchor xmlns:cdr="http://schemas.openxmlformats.org/drawingml/2006/chartDrawing">
    <cdr:from>
      <cdr:x>0</cdr:x>
      <cdr:y>0</cdr:y>
    </cdr:from>
    <cdr:to>
      <cdr:x>0.36667</cdr:x>
      <cdr:y>0.08222</cdr:y>
    </cdr:to>
    <cdr:sp macro="" textlink="">
      <cdr:nvSpPr>
        <cdr:cNvPr id="2" name="1 CuadroTexto"/>
        <cdr:cNvSpPr txBox="1"/>
      </cdr:nvSpPr>
      <cdr:spPr>
        <a:xfrm xmlns:a="http://schemas.openxmlformats.org/drawingml/2006/main">
          <a:off x="0" y="0"/>
          <a:ext cx="2376264" cy="34338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MX" sz="1200" b="1" dirty="0"/>
            <a:t>Total de </a:t>
          </a:r>
          <a:r>
            <a:rPr lang="es-MX" sz="1200" b="1" dirty="0" smtClean="0"/>
            <a:t>consultas recibidas 196 </a:t>
          </a:r>
          <a:endParaRPr lang="es-MX" sz="12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89C48E34-2A21-45AC-9710-CF3C1529998E}" type="datetime1">
              <a:rPr lang="es-ES_tradnl"/>
              <a:pPr/>
              <a:t>20/04/2012</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_tradnl" noProof="0" smtClean="0"/>
          </a:p>
        </p:txBody>
      </p:sp>
      <p:sp>
        <p:nvSpPr>
          <p:cNvPr id="5" name="Marcador de nota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C775224-057B-4F85-925A-F86126082F48}" type="slidenum">
              <a:rPr lang="es-ES_tradnl"/>
              <a:pPr/>
              <a:t>‹Nº›</a:t>
            </a:fld>
            <a:endParaRPr lang="es-ES_tradnl"/>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ED4D9647-59F2-43B9-801C-4269B19E6723}" type="datetime1">
              <a:rPr lang="es-MX"/>
              <a:pPr/>
              <a:t>20/04/2012</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65A63F80-ACB2-4E20-B04E-1DF77A5D660D}" type="slidenum">
              <a:rPr lang="es-MX"/>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658744AB-ADD0-4530-94CA-279A00D46B78}" type="datetime1">
              <a:rPr lang="es-MX"/>
              <a:pPr/>
              <a:t>20/04/2012</a:t>
            </a:fld>
            <a:endParaRPr lang="es-MX"/>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6EE8100D-7AE3-47CD-948B-41A6BA05CA43}" type="slidenum">
              <a:rPr lang="es-MX"/>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a:xfrm>
            <a:off x="457200" y="6356350"/>
            <a:ext cx="2133600" cy="365125"/>
          </a:xfrm>
          <a:prstGeom prst="rect">
            <a:avLst/>
          </a:prstGeom>
        </p:spPr>
        <p:txBody>
          <a:bodyPr/>
          <a:lstStyle>
            <a:lvl1pPr>
              <a:defRPr/>
            </a:lvl1pPr>
          </a:lstStyle>
          <a:p>
            <a:pPr>
              <a:defRPr/>
            </a:pPr>
            <a:fld id="{34DADA7F-C619-408E-9A79-D5189E484CFB}" type="datetimeFigureOut">
              <a:rPr lang="es-MX"/>
              <a:pPr>
                <a:defRPr/>
              </a:pPr>
              <a:t>20/04/2012</a:t>
            </a:fld>
            <a:endParaRPr lang="es-MX"/>
          </a:p>
        </p:txBody>
      </p:sp>
      <p:sp>
        <p:nvSpPr>
          <p:cNvPr id="3" name="4 Marcador de pie de página"/>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B51336E-6DFE-4083-8F96-717ABA4F9CAF}" type="slidenum">
              <a:rPr lang="es-MX"/>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jpe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5.jpeg"/><Relationship Id="rId1" Type="http://schemas.openxmlformats.org/officeDocument/2006/relationships/slideLayout" Target="../slideLayouts/slideLayout3.xml"/><Relationship Id="rId6" Type="http://schemas.openxmlformats.org/officeDocument/2006/relationships/image" Target="../media/image16.gif"/><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20.jpe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3.jpe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4.jpe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5.jpe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26.jpe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27.jpe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8.jpe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4" Type="http://schemas.openxmlformats.org/officeDocument/2006/relationships/chart" Target="../charts/chart1.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chart" Target="../charts/chart4.xml"/><Relationship Id="rId4" Type="http://schemas.openxmlformats.org/officeDocument/2006/relationships/chart" Target="../charts/chart3.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jpe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4 CuadroTexto"/>
          <p:cNvSpPr txBox="1">
            <a:spLocks noChangeArrowheads="1"/>
          </p:cNvSpPr>
          <p:nvPr/>
        </p:nvSpPr>
        <p:spPr bwMode="auto">
          <a:xfrm>
            <a:off x="6215063" y="1500188"/>
            <a:ext cx="2928937" cy="1661993"/>
          </a:xfrm>
          <a:prstGeom prst="rect">
            <a:avLst/>
          </a:prstGeom>
          <a:noFill/>
          <a:ln w="9525">
            <a:noFill/>
            <a:miter lim="800000"/>
            <a:headEnd/>
            <a:tailEnd/>
          </a:ln>
        </p:spPr>
        <p:txBody>
          <a:bodyPr>
            <a:spAutoFit/>
          </a:bodyPr>
          <a:lstStyle/>
          <a:p>
            <a:r>
              <a:rPr lang="es-MX" sz="3400" b="1" dirty="0" smtClean="0">
                <a:solidFill>
                  <a:srgbClr val="404040"/>
                </a:solidFill>
                <a:cs typeface="Arial" pitchFamily="34" charset="0"/>
              </a:rPr>
              <a:t>Informe Anual del COMALEP</a:t>
            </a:r>
            <a:endParaRPr lang="es-MX" sz="3400" b="1" dirty="0">
              <a:solidFill>
                <a:srgbClr val="404040"/>
              </a:solidFill>
              <a:cs typeface="Arial" pitchFamily="34" charset="0"/>
            </a:endParaRPr>
          </a:p>
        </p:txBody>
      </p:sp>
      <p:sp>
        <p:nvSpPr>
          <p:cNvPr id="5123" name="5 CuadroTexto"/>
          <p:cNvSpPr txBox="1">
            <a:spLocks noChangeArrowheads="1"/>
          </p:cNvSpPr>
          <p:nvPr/>
        </p:nvSpPr>
        <p:spPr bwMode="auto">
          <a:xfrm>
            <a:off x="6235700" y="5054600"/>
            <a:ext cx="2714625" cy="400110"/>
          </a:xfrm>
          <a:prstGeom prst="rect">
            <a:avLst/>
          </a:prstGeom>
          <a:noFill/>
          <a:ln w="9525">
            <a:noFill/>
            <a:miter lim="800000"/>
            <a:headEnd/>
            <a:tailEnd/>
          </a:ln>
        </p:spPr>
        <p:txBody>
          <a:bodyPr>
            <a:spAutoFit/>
          </a:bodyPr>
          <a:lstStyle/>
          <a:p>
            <a:r>
              <a:rPr lang="es-MX" sz="2000" b="1" dirty="0" smtClean="0">
                <a:solidFill>
                  <a:srgbClr val="404040"/>
                </a:solidFill>
                <a:cs typeface="Arial" pitchFamily="34" charset="0"/>
              </a:rPr>
              <a:t>26 de abril de 2012</a:t>
            </a:r>
            <a:endParaRPr lang="es-MX" sz="2000" b="1" dirty="0">
              <a:solidFill>
                <a:srgbClr val="404040"/>
              </a:solidFill>
              <a:cs typeface="Arial" pitchFamily="34" charset="0"/>
            </a:endParaRPr>
          </a:p>
        </p:txBody>
      </p:sp>
      <p:sp>
        <p:nvSpPr>
          <p:cNvPr id="5124" name="CuadroTexto 7"/>
          <p:cNvSpPr txBox="1">
            <a:spLocks noChangeArrowheads="1"/>
          </p:cNvSpPr>
          <p:nvPr/>
        </p:nvSpPr>
        <p:spPr bwMode="auto">
          <a:xfrm>
            <a:off x="2624138" y="508000"/>
            <a:ext cx="185737" cy="369888"/>
          </a:xfrm>
          <a:prstGeom prst="rect">
            <a:avLst/>
          </a:prstGeom>
          <a:noFill/>
          <a:ln w="9525">
            <a:noFill/>
            <a:miter lim="800000"/>
            <a:headEnd/>
            <a:tailEnd/>
          </a:ln>
        </p:spPr>
        <p:txBody>
          <a:bodyPr wrap="none">
            <a:spAutoFit/>
          </a:bodyPr>
          <a:lstStyle/>
          <a:p>
            <a:endParaRPr lang="es-ES_tradnl"/>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p.life123.com/bm.pix/remove-firewall.s600x600.jpg"/>
          <p:cNvPicPr>
            <a:picLocks noChangeAspect="1" noChangeArrowheads="1"/>
          </p:cNvPicPr>
          <p:nvPr/>
        </p:nvPicPr>
        <p:blipFill>
          <a:blip r:embed="rId2" cstate="print"/>
          <a:srcRect/>
          <a:stretch>
            <a:fillRect/>
          </a:stretch>
        </p:blipFill>
        <p:spPr bwMode="auto">
          <a:xfrm rot="21054960">
            <a:off x="1143251" y="769197"/>
            <a:ext cx="3461343" cy="5185901"/>
          </a:xfrm>
          <a:prstGeom prst="rect">
            <a:avLst/>
          </a:prstGeom>
          <a:noFill/>
        </p:spPr>
      </p:pic>
      <p:pic>
        <p:nvPicPr>
          <p:cNvPr id="11266"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1270"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Portal </a:t>
            </a:r>
            <a:r>
              <a:rPr lang="es-MX" sz="2000" b="1" dirty="0">
                <a:effectLst>
                  <a:outerShdw blurRad="38100" dist="38100" dir="2700000" algn="tl">
                    <a:srgbClr val="000000">
                      <a:alpha val="43137"/>
                    </a:srgbClr>
                  </a:outerShdw>
                </a:effectLst>
              </a:rPr>
              <a:t>Web del COMALEP</a:t>
            </a:r>
          </a:p>
        </p:txBody>
      </p:sp>
      <p:sp>
        <p:nvSpPr>
          <p:cNvPr id="11272" name="4 CuadroTexto"/>
          <p:cNvSpPr txBox="1">
            <a:spLocks noChangeArrowheads="1"/>
          </p:cNvSpPr>
          <p:nvPr/>
        </p:nvSpPr>
        <p:spPr bwMode="auto">
          <a:xfrm>
            <a:off x="4499992" y="1196752"/>
            <a:ext cx="4320480" cy="2585323"/>
          </a:xfrm>
          <a:prstGeom prst="rect">
            <a:avLst/>
          </a:prstGeom>
          <a:noFill/>
          <a:ln w="9525">
            <a:noFill/>
            <a:miter lim="800000"/>
            <a:headEnd/>
            <a:tailEnd/>
          </a:ln>
        </p:spPr>
        <p:txBody>
          <a:bodyPr wrap="square">
            <a:spAutoFit/>
          </a:bodyPr>
          <a:lstStyle/>
          <a:p>
            <a:pPr marL="723900" lvl="1" indent="-544513" algn="just" defTabSz="358775"/>
            <a:endParaRPr lang="es-ES_tradnl" dirty="0"/>
          </a:p>
          <a:p>
            <a:pPr marL="723900" lvl="1" indent="-546100" algn="just" defTabSz="358775">
              <a:buFontTx/>
              <a:buBlip>
                <a:blip r:embed="rId5"/>
              </a:buBlip>
            </a:pPr>
            <a:r>
              <a:rPr lang="es-ES_tradnl" dirty="0" smtClean="0"/>
              <a:t>El intercambio del “Web Privado” deberá ser seguro y blindado, ya que la información que se transmita cada vez será más sensible;</a:t>
            </a:r>
          </a:p>
          <a:p>
            <a:pPr marL="723900" lvl="1" indent="-546100" algn="just" defTabSz="358775">
              <a:buFontTx/>
              <a:buBlip>
                <a:blip r:embed="rId5"/>
              </a:buBlip>
            </a:pPr>
            <a:endParaRPr lang="es-ES_tradnl" dirty="0" smtClean="0"/>
          </a:p>
          <a:p>
            <a:pPr marL="723900" lvl="1" indent="-546100" algn="just" defTabSz="358775">
              <a:buFontTx/>
              <a:buBlip>
                <a:blip r:embed="rId5"/>
              </a:buBlip>
            </a:pPr>
            <a:r>
              <a:rPr lang="es-ES_tradnl" dirty="0" smtClean="0"/>
              <a:t>También tendrá un apartado público con información general</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7" name="3 CuadroTexto"/>
          <p:cNvSpPr txBox="1">
            <a:spLocks noChangeArrowheads="1"/>
          </p:cNvSpPr>
          <p:nvPr/>
        </p:nvSpPr>
        <p:spPr bwMode="auto">
          <a:xfrm>
            <a:off x="1866900" y="116632"/>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Asistencia entre países miembro y Estado del Convenio</a:t>
            </a:r>
            <a:endParaRPr lang="es-MX" sz="2000" b="1" dirty="0">
              <a:effectLst>
                <a:outerShdw blurRad="38100" dist="38100" dir="2700000" algn="tl">
                  <a:srgbClr val="000000">
                    <a:alpha val="43137"/>
                  </a:srgbClr>
                </a:outerShdw>
              </a:effectLst>
            </a:endParaRPr>
          </a:p>
        </p:txBody>
      </p:sp>
      <p:sp>
        <p:nvSpPr>
          <p:cNvPr id="9" name="4 CuadroTexto"/>
          <p:cNvSpPr txBox="1">
            <a:spLocks noChangeArrowheads="1"/>
          </p:cNvSpPr>
          <p:nvPr/>
        </p:nvSpPr>
        <p:spPr bwMode="auto">
          <a:xfrm>
            <a:off x="4644008" y="3717032"/>
            <a:ext cx="4220517" cy="2031325"/>
          </a:xfrm>
          <a:prstGeom prst="rect">
            <a:avLst/>
          </a:prstGeom>
          <a:noFill/>
          <a:ln w="9525">
            <a:noFill/>
            <a:miter lim="800000"/>
            <a:headEnd/>
            <a:tailEnd/>
          </a:ln>
        </p:spPr>
        <p:txBody>
          <a:bodyPr wrap="square">
            <a:spAutoFit/>
          </a:bodyPr>
          <a:lstStyle/>
          <a:p>
            <a:pPr marL="723900" lvl="1" indent="-546100" algn="just" defTabSz="358775">
              <a:buFontTx/>
              <a:buBlip>
                <a:blip r:embed="rId4"/>
              </a:buBlip>
            </a:pPr>
            <a:r>
              <a:rPr lang="es-MX" dirty="0" smtClean="0"/>
              <a:t>Con la intención de dar </a:t>
            </a:r>
            <a:r>
              <a:rPr lang="es-MX" dirty="0"/>
              <a:t>cumplimiento del Acuerdo 13, se llevaron a cabo las gestiones correspondientes para informar la actualización de los países que han ratificado el Protocolo de Modificación del COMALEP. </a:t>
            </a:r>
          </a:p>
        </p:txBody>
      </p:sp>
      <p:sp>
        <p:nvSpPr>
          <p:cNvPr id="10" name="4 CuadroTexto"/>
          <p:cNvSpPr txBox="1">
            <a:spLocks noChangeArrowheads="1"/>
          </p:cNvSpPr>
          <p:nvPr/>
        </p:nvSpPr>
        <p:spPr bwMode="auto">
          <a:xfrm>
            <a:off x="783531" y="692696"/>
            <a:ext cx="4220517" cy="2585323"/>
          </a:xfrm>
          <a:prstGeom prst="rect">
            <a:avLst/>
          </a:prstGeom>
          <a:noFill/>
          <a:ln w="9525">
            <a:noFill/>
            <a:miter lim="800000"/>
            <a:headEnd/>
            <a:tailEnd/>
          </a:ln>
        </p:spPr>
        <p:txBody>
          <a:bodyPr wrap="square">
            <a:spAutoFit/>
          </a:bodyPr>
          <a:lstStyle/>
          <a:p>
            <a:pPr marL="723900" lvl="1" indent="-546100" algn="just" defTabSz="358775">
              <a:buFontTx/>
              <a:buBlip>
                <a:blip r:embed="rId4"/>
              </a:buBlip>
            </a:pPr>
            <a:r>
              <a:rPr lang="es-MX" dirty="0" smtClean="0"/>
              <a:t>En relación al Acuerdo 6, la Secretaría solicitó a los miembros que le informaran sobre las acciones de asistencia y cooperación  llevadas a cabo en la Región, esta retroalimentación hace que el comercio entre nuestros países sea más seguro y expedito.</a:t>
            </a:r>
            <a:endParaRPr lang="es-MX" dirty="0"/>
          </a:p>
        </p:txBody>
      </p:sp>
      <p:pic>
        <p:nvPicPr>
          <p:cNvPr id="68610" name="Picture 2" descr="http://data.freelancer.com/logo/1730143/idea.jpg"/>
          <p:cNvPicPr>
            <a:picLocks noChangeAspect="1" noChangeArrowheads="1"/>
          </p:cNvPicPr>
          <p:nvPr/>
        </p:nvPicPr>
        <p:blipFill>
          <a:blip r:embed="rId5" cstate="print">
            <a:lum bright="10000"/>
          </a:blip>
          <a:srcRect/>
          <a:stretch>
            <a:fillRect/>
          </a:stretch>
        </p:blipFill>
        <p:spPr bwMode="auto">
          <a:xfrm>
            <a:off x="5148064" y="571500"/>
            <a:ext cx="3810000" cy="2857500"/>
          </a:xfrm>
          <a:prstGeom prst="rect">
            <a:avLst/>
          </a:prstGeom>
          <a:noFill/>
        </p:spPr>
      </p:pic>
      <p:pic>
        <p:nvPicPr>
          <p:cNvPr id="68612" name="Picture 4" descr="http://upload.wikimedia.org/wikipedia/commons/1/1f/1328101911_Symbol-Check.png"/>
          <p:cNvPicPr>
            <a:picLocks noChangeAspect="1" noChangeArrowheads="1"/>
          </p:cNvPicPr>
          <p:nvPr/>
        </p:nvPicPr>
        <p:blipFill>
          <a:blip r:embed="rId6" cstate="print"/>
          <a:srcRect/>
          <a:stretch>
            <a:fillRect/>
          </a:stretch>
        </p:blipFill>
        <p:spPr bwMode="auto">
          <a:xfrm>
            <a:off x="1845568" y="3356992"/>
            <a:ext cx="2438400" cy="24384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ttp://t2.gstatic.com/images?q=tbn:ANd9GcQ_k7zoopryOPTw3W9QJ9dlyNgYOk7olUBeTcOzc7UR4WwVItfX"/>
          <p:cNvPicPr>
            <a:picLocks noChangeAspect="1" noChangeArrowheads="1"/>
          </p:cNvPicPr>
          <p:nvPr/>
        </p:nvPicPr>
        <p:blipFill>
          <a:blip r:embed="rId2" cstate="print"/>
          <a:srcRect/>
          <a:stretch>
            <a:fillRect/>
          </a:stretch>
        </p:blipFill>
        <p:spPr bwMode="auto">
          <a:xfrm>
            <a:off x="1619672" y="3429000"/>
            <a:ext cx="2431157" cy="2431157"/>
          </a:xfrm>
          <a:prstGeom prst="rect">
            <a:avLst/>
          </a:prstGeom>
          <a:noFill/>
        </p:spPr>
      </p:pic>
      <p:pic>
        <p:nvPicPr>
          <p:cNvPr id="5122"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5127" name="4 CuadroTexto"/>
          <p:cNvSpPr txBox="1">
            <a:spLocks noChangeArrowheads="1"/>
          </p:cNvSpPr>
          <p:nvPr/>
        </p:nvSpPr>
        <p:spPr bwMode="auto">
          <a:xfrm>
            <a:off x="755576" y="156696"/>
            <a:ext cx="4248472" cy="3416320"/>
          </a:xfrm>
          <a:prstGeom prst="rect">
            <a:avLst/>
          </a:prstGeom>
          <a:noFill/>
          <a:ln w="9525">
            <a:noFill/>
            <a:miter lim="800000"/>
            <a:headEnd/>
            <a:tailEnd/>
          </a:ln>
        </p:spPr>
        <p:txBody>
          <a:bodyPr wrap="square">
            <a:spAutoFit/>
          </a:bodyPr>
          <a:lstStyle/>
          <a:p>
            <a:pPr marL="723900" lvl="1" indent="-546100" algn="just" defTabSz="358775">
              <a:buBlip>
                <a:blip r:embed="rId5"/>
              </a:buBlip>
            </a:pPr>
            <a:endParaRPr lang="es-ES_tradnl" dirty="0" smtClean="0"/>
          </a:p>
          <a:p>
            <a:pPr marL="723900" lvl="1" indent="-546100" algn="just" defTabSz="358775">
              <a:buBlip>
                <a:blip r:embed="rId5"/>
              </a:buBlip>
            </a:pPr>
            <a:r>
              <a:rPr lang="es-MX" dirty="0"/>
              <a:t>Conforme a lo dispuesto en el Acuerdo número 7 de la pasada reunión, la Secretaría generó el Protocolo Iberoamericano de Alertas </a:t>
            </a:r>
            <a:r>
              <a:rPr lang="es-MX" dirty="0" smtClean="0"/>
              <a:t>(mismo que se someterá a su consideración </a:t>
            </a:r>
            <a:r>
              <a:rPr lang="es-MX" dirty="0"/>
              <a:t>durante la presente reunión), a través del cual se busca institucionalizar y sistematizar el intercambio de alertas entre los miembros</a:t>
            </a:r>
            <a:r>
              <a:rPr lang="es-MX" dirty="0" smtClean="0"/>
              <a:t>.</a:t>
            </a:r>
          </a:p>
          <a:p>
            <a:pPr marL="723900" lvl="1" indent="-546100" algn="just" defTabSz="358775"/>
            <a:endParaRPr lang="es-MX" dirty="0"/>
          </a:p>
        </p:txBody>
      </p:sp>
      <p:sp>
        <p:nvSpPr>
          <p:cNvPr id="8"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Protocolo de Alertas y Donantes</a:t>
            </a:r>
            <a:endParaRPr lang="es-MX" sz="2000" b="1" dirty="0">
              <a:effectLst>
                <a:outerShdw blurRad="38100" dist="38100" dir="2700000" algn="tl">
                  <a:srgbClr val="000000">
                    <a:alpha val="43137"/>
                  </a:srgbClr>
                </a:outerShdw>
              </a:effectLst>
            </a:endParaRPr>
          </a:p>
        </p:txBody>
      </p:sp>
      <p:sp>
        <p:nvSpPr>
          <p:cNvPr id="9" name="4 CuadroTexto"/>
          <p:cNvSpPr txBox="1">
            <a:spLocks noChangeArrowheads="1"/>
          </p:cNvSpPr>
          <p:nvPr/>
        </p:nvSpPr>
        <p:spPr bwMode="auto">
          <a:xfrm>
            <a:off x="4211960" y="2996952"/>
            <a:ext cx="4796581" cy="3139321"/>
          </a:xfrm>
          <a:prstGeom prst="rect">
            <a:avLst/>
          </a:prstGeom>
          <a:noFill/>
          <a:ln w="9525">
            <a:noFill/>
            <a:miter lim="800000"/>
            <a:headEnd/>
            <a:tailEnd/>
          </a:ln>
        </p:spPr>
        <p:txBody>
          <a:bodyPr wrap="square">
            <a:spAutoFit/>
          </a:bodyPr>
          <a:lstStyle/>
          <a:p>
            <a:pPr marL="723900" lvl="1" indent="-546100" algn="just" defTabSz="358775">
              <a:buBlip>
                <a:blip r:embed="rId5"/>
              </a:buBlip>
            </a:pPr>
            <a:r>
              <a:rPr lang="es-MX" dirty="0" smtClean="0"/>
              <a:t>La Secretaría, en atención al Acuerdo 8, ha venido participando conjuntamente con la ORFC de las Américas y el Caribe (reunión regional y la 3ª conferencia de donantes) para identificar y gestionar apoyos de donantes con miras a cubrir los proyectos prioritarios de las Aduanas de la Región, mismos que fueron circulados por común acuerdo a través de la OMA. </a:t>
            </a:r>
          </a:p>
        </p:txBody>
      </p:sp>
      <p:pic>
        <p:nvPicPr>
          <p:cNvPr id="57352" name="Picture 8" descr="http://papiblogger.com/wp-content/uploads/2010/05/haz-general-warning.gif"/>
          <p:cNvPicPr>
            <a:picLocks noChangeAspect="1" noChangeArrowheads="1"/>
          </p:cNvPicPr>
          <p:nvPr/>
        </p:nvPicPr>
        <p:blipFill>
          <a:blip r:embed="rId6" cstate="print"/>
          <a:srcRect/>
          <a:stretch>
            <a:fillRect/>
          </a:stretch>
        </p:blipFill>
        <p:spPr bwMode="auto">
          <a:xfrm>
            <a:off x="5796136" y="620688"/>
            <a:ext cx="2557665" cy="223224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5127" name="4 CuadroTexto"/>
          <p:cNvSpPr txBox="1">
            <a:spLocks noChangeArrowheads="1"/>
          </p:cNvSpPr>
          <p:nvPr/>
        </p:nvSpPr>
        <p:spPr bwMode="auto">
          <a:xfrm>
            <a:off x="4427983" y="1208941"/>
            <a:ext cx="4536505" cy="4801314"/>
          </a:xfrm>
          <a:prstGeom prst="rect">
            <a:avLst/>
          </a:prstGeom>
          <a:noFill/>
          <a:ln w="9525">
            <a:noFill/>
            <a:miter lim="800000"/>
            <a:headEnd/>
            <a:tailEnd/>
          </a:ln>
        </p:spPr>
        <p:txBody>
          <a:bodyPr wrap="square">
            <a:spAutoFit/>
          </a:bodyPr>
          <a:lstStyle/>
          <a:p>
            <a:pPr marL="723900" lvl="1" indent="-546100" algn="just" defTabSz="358775">
              <a:buBlip>
                <a:blip r:embed="rId4"/>
              </a:buBlip>
            </a:pPr>
            <a:r>
              <a:rPr lang="es-MX" dirty="0"/>
              <a:t>Para los efectos del Acuerdo 9, la Secretaría ha </a:t>
            </a:r>
            <a:r>
              <a:rPr lang="es-MX" dirty="0" smtClean="0"/>
              <a:t>brindando </a:t>
            </a:r>
            <a:r>
              <a:rPr lang="es-MX" dirty="0"/>
              <a:t>asistencia a diversos países miembro en la resolución de consultas relativas a la implementación de </a:t>
            </a:r>
            <a:r>
              <a:rPr lang="es-MX" dirty="0" smtClean="0"/>
              <a:t>sistemas de análisis de gestión </a:t>
            </a:r>
            <a:r>
              <a:rPr lang="es-MX" dirty="0"/>
              <a:t>de riesgos. De igual forma, </a:t>
            </a:r>
            <a:r>
              <a:rPr lang="es-MX" dirty="0" smtClean="0"/>
              <a:t>estamos trabajando </a:t>
            </a:r>
            <a:r>
              <a:rPr lang="es-MX" dirty="0"/>
              <a:t>con la Oficina Regional de la OMA y el BID en la generación de talleres que permitan desarrollar expertos en la materia. </a:t>
            </a:r>
            <a:r>
              <a:rPr lang="es-MX" dirty="0" smtClean="0"/>
              <a:t>Durante el segundo semestre de </a:t>
            </a:r>
            <a:r>
              <a:rPr lang="es-MX" dirty="0"/>
              <a:t>2012, se tiene previsto crear un instrumento de mejores prácticas para el análisis de riesgo. </a:t>
            </a:r>
          </a:p>
          <a:p>
            <a:pPr marL="723900" lvl="1" indent="-546100" algn="just" defTabSz="358775"/>
            <a:r>
              <a:rPr lang="es-ES_tradnl" dirty="0" smtClean="0"/>
              <a:t> </a:t>
            </a:r>
            <a:endParaRPr lang="es-MX" dirty="0" smtClean="0"/>
          </a:p>
          <a:p>
            <a:pPr marL="444500" lvl="1" indent="-265113" algn="just" defTabSz="358775">
              <a:buFontTx/>
              <a:buBlip>
                <a:blip r:embed="rId4"/>
              </a:buBlip>
            </a:pPr>
            <a:endParaRPr lang="es-MX" dirty="0"/>
          </a:p>
        </p:txBody>
      </p:sp>
      <p:sp>
        <p:nvSpPr>
          <p:cNvPr id="8"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Gestión de Riesgo</a:t>
            </a:r>
            <a:endParaRPr lang="es-MX" sz="2000" b="1" dirty="0">
              <a:effectLst>
                <a:outerShdw blurRad="38100" dist="38100" dir="2700000" algn="tl">
                  <a:srgbClr val="000000">
                    <a:alpha val="43137"/>
                  </a:srgbClr>
                </a:outerShdw>
              </a:effectLst>
            </a:endParaRPr>
          </a:p>
        </p:txBody>
      </p:sp>
      <p:pic>
        <p:nvPicPr>
          <p:cNvPr id="63492" name="Picture 4" descr="http://farm4.static.flickr.com/3501/3915513486_54c777f504.jpg"/>
          <p:cNvPicPr>
            <a:picLocks noChangeAspect="1" noChangeArrowheads="1"/>
          </p:cNvPicPr>
          <p:nvPr/>
        </p:nvPicPr>
        <p:blipFill>
          <a:blip r:embed="rId5" cstate="print"/>
          <a:srcRect/>
          <a:stretch>
            <a:fillRect/>
          </a:stretch>
        </p:blipFill>
        <p:spPr bwMode="auto">
          <a:xfrm>
            <a:off x="1115616" y="764704"/>
            <a:ext cx="3571875" cy="47625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5127" name="4 CuadroTexto"/>
          <p:cNvSpPr txBox="1">
            <a:spLocks noChangeArrowheads="1"/>
          </p:cNvSpPr>
          <p:nvPr/>
        </p:nvSpPr>
        <p:spPr bwMode="auto">
          <a:xfrm>
            <a:off x="755576" y="692696"/>
            <a:ext cx="4824537" cy="4801314"/>
          </a:xfrm>
          <a:prstGeom prst="rect">
            <a:avLst/>
          </a:prstGeom>
          <a:noFill/>
          <a:ln w="9525">
            <a:noFill/>
            <a:miter lim="800000"/>
            <a:headEnd/>
            <a:tailEnd/>
          </a:ln>
        </p:spPr>
        <p:txBody>
          <a:bodyPr wrap="square">
            <a:spAutoFit/>
          </a:bodyPr>
          <a:lstStyle/>
          <a:p>
            <a:pPr marL="723900" lvl="1" indent="-546100" algn="just" defTabSz="358775">
              <a:buBlip>
                <a:blip r:embed="rId4"/>
              </a:buBlip>
            </a:pPr>
            <a:r>
              <a:rPr lang="es-MX" dirty="0" smtClean="0"/>
              <a:t>Conforme a lo dispuesto por el </a:t>
            </a:r>
            <a:r>
              <a:rPr lang="es-MX" dirty="0"/>
              <a:t>Acuerdo </a:t>
            </a:r>
            <a:r>
              <a:rPr lang="es-MX" dirty="0" smtClean="0"/>
              <a:t>10, </a:t>
            </a:r>
            <a:r>
              <a:rPr lang="es-MX" dirty="0"/>
              <a:t>la </a:t>
            </a:r>
            <a:r>
              <a:rPr lang="es-MX" dirty="0" smtClean="0"/>
              <a:t>Secretaría ha gestionado la participación de funcionarios en diversos foros relativos a las Tecnologías de la Información. De igual forma, se ha intercambiado información entre los miembros, con la finalidad de identificar esquemas de ventanilla única, procesos de implementación y posibilidad de homologación. </a:t>
            </a:r>
          </a:p>
          <a:p>
            <a:pPr marL="723900" lvl="1" indent="-546100" algn="just" defTabSz="358775">
              <a:buBlip>
                <a:blip r:embed="rId4"/>
              </a:buBlip>
            </a:pPr>
            <a:endParaRPr lang="es-MX" dirty="0" smtClean="0"/>
          </a:p>
          <a:p>
            <a:pPr marL="723900" lvl="1" indent="-546100" algn="just" defTabSz="358775">
              <a:buBlip>
                <a:blip r:embed="rId4"/>
              </a:buBlip>
            </a:pPr>
            <a:r>
              <a:rPr lang="es-MX" dirty="0" smtClean="0"/>
              <a:t>En el segundo semestre de 2012, dará inicio el proyecto para identificar áreas de oportunidad que existen en la región en esta materia.</a:t>
            </a:r>
          </a:p>
          <a:p>
            <a:pPr marL="444500" lvl="1" indent="-265113" algn="just" defTabSz="358775">
              <a:buFontTx/>
              <a:buBlip>
                <a:blip r:embed="rId4"/>
              </a:buBlip>
            </a:pPr>
            <a:endParaRPr lang="es-MX" dirty="0"/>
          </a:p>
        </p:txBody>
      </p:sp>
      <p:sp>
        <p:nvSpPr>
          <p:cNvPr id="8"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Ventanilla Única</a:t>
            </a:r>
            <a:endParaRPr lang="es-MX" sz="2000" b="1" dirty="0">
              <a:effectLst>
                <a:outerShdw blurRad="38100" dist="38100" dir="2700000" algn="tl">
                  <a:srgbClr val="000000">
                    <a:alpha val="43137"/>
                  </a:srgbClr>
                </a:outerShdw>
              </a:effectLst>
            </a:endParaRPr>
          </a:p>
        </p:txBody>
      </p:sp>
      <p:pic>
        <p:nvPicPr>
          <p:cNvPr id="9" name="Picture 2" descr="http://4.bp.blogspot.com/_EZFhU2PtH-E/TEqC7HmXsuI/AAAAAAAAACs/gbydkKpBEIM/s320/007%5B1%5D.png"/>
          <p:cNvPicPr>
            <a:picLocks noChangeAspect="1" noChangeArrowheads="1"/>
          </p:cNvPicPr>
          <p:nvPr/>
        </p:nvPicPr>
        <p:blipFill>
          <a:blip r:embed="rId5" cstate="print"/>
          <a:srcRect l="3390" r="6780"/>
          <a:stretch>
            <a:fillRect/>
          </a:stretch>
        </p:blipFill>
        <p:spPr bwMode="auto">
          <a:xfrm>
            <a:off x="5580112" y="1196752"/>
            <a:ext cx="3428313" cy="381642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5127" name="4 CuadroTexto"/>
          <p:cNvSpPr txBox="1">
            <a:spLocks noChangeArrowheads="1"/>
          </p:cNvSpPr>
          <p:nvPr/>
        </p:nvSpPr>
        <p:spPr bwMode="auto">
          <a:xfrm>
            <a:off x="5076056" y="836712"/>
            <a:ext cx="3888431" cy="5078313"/>
          </a:xfrm>
          <a:prstGeom prst="rect">
            <a:avLst/>
          </a:prstGeom>
          <a:noFill/>
          <a:ln w="9525">
            <a:noFill/>
            <a:miter lim="800000"/>
            <a:headEnd/>
            <a:tailEnd/>
          </a:ln>
        </p:spPr>
        <p:txBody>
          <a:bodyPr wrap="square">
            <a:spAutoFit/>
          </a:bodyPr>
          <a:lstStyle/>
          <a:p>
            <a:pPr marL="723900" lvl="1" indent="-546100" algn="just" defTabSz="358775">
              <a:buBlip>
                <a:blip r:embed="rId4"/>
              </a:buBlip>
            </a:pPr>
            <a:r>
              <a:rPr lang="es-MX" dirty="0" smtClean="0"/>
              <a:t>En </a:t>
            </a:r>
            <a:r>
              <a:rPr lang="es-MX" dirty="0"/>
              <a:t>relación al Acuerdo 11 de la reunión pasada, a través de la Secretaría del COMALEP se </a:t>
            </a:r>
            <a:r>
              <a:rPr lang="es-MX" dirty="0" smtClean="0"/>
              <a:t>participó de manera coordinada con el BID en </a:t>
            </a:r>
            <a:r>
              <a:rPr lang="es-MX" dirty="0"/>
              <a:t>el diseño de los proyectos de la Oficina Regional de la OMA para </a:t>
            </a:r>
            <a:r>
              <a:rPr lang="es-MX" dirty="0" smtClean="0"/>
              <a:t>obtener apoyo financiero de instituciones donantes</a:t>
            </a:r>
            <a:r>
              <a:rPr lang="es-MX" dirty="0"/>
              <a:t>. Asimismo, se ha gestionado la participación de funcionarios aduaneros de la región en diversos foros, como </a:t>
            </a:r>
            <a:r>
              <a:rPr lang="es-MX" dirty="0" smtClean="0"/>
              <a:t>son: Programa </a:t>
            </a:r>
            <a:r>
              <a:rPr lang="es-MX" dirty="0"/>
              <a:t>de Capacitación de OEA y la Conferencia Global de la OMA sobre OEA. </a:t>
            </a:r>
          </a:p>
        </p:txBody>
      </p:sp>
      <p:sp>
        <p:nvSpPr>
          <p:cNvPr id="8"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Operador Económico Autorizado - Donantes</a:t>
            </a:r>
            <a:endParaRPr lang="es-MX" sz="2000" b="1" dirty="0">
              <a:effectLst>
                <a:outerShdw blurRad="38100" dist="38100" dir="2700000" algn="tl">
                  <a:srgbClr val="000000">
                    <a:alpha val="43137"/>
                  </a:srgbClr>
                </a:outerShdw>
              </a:effectLst>
            </a:endParaRPr>
          </a:p>
        </p:txBody>
      </p:sp>
      <p:pic>
        <p:nvPicPr>
          <p:cNvPr id="64515" name="Picture 3"/>
          <p:cNvPicPr>
            <a:picLocks noChangeAspect="1" noChangeArrowheads="1"/>
          </p:cNvPicPr>
          <p:nvPr/>
        </p:nvPicPr>
        <p:blipFill>
          <a:blip r:embed="rId5" cstate="print"/>
          <a:srcRect/>
          <a:stretch>
            <a:fillRect/>
          </a:stretch>
        </p:blipFill>
        <p:spPr bwMode="auto">
          <a:xfrm>
            <a:off x="1043608" y="908720"/>
            <a:ext cx="4231159" cy="478416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5127" name="4 CuadroTexto"/>
          <p:cNvSpPr txBox="1">
            <a:spLocks noChangeArrowheads="1"/>
          </p:cNvSpPr>
          <p:nvPr/>
        </p:nvSpPr>
        <p:spPr bwMode="auto">
          <a:xfrm>
            <a:off x="755576" y="764704"/>
            <a:ext cx="5040560" cy="5632311"/>
          </a:xfrm>
          <a:prstGeom prst="rect">
            <a:avLst/>
          </a:prstGeom>
          <a:noFill/>
          <a:ln w="9525">
            <a:noFill/>
            <a:miter lim="800000"/>
            <a:headEnd/>
            <a:tailEnd/>
          </a:ln>
        </p:spPr>
        <p:txBody>
          <a:bodyPr wrap="square">
            <a:spAutoFit/>
          </a:bodyPr>
          <a:lstStyle/>
          <a:p>
            <a:pPr marL="723900" lvl="1" indent="-546100" algn="just" defTabSz="358775">
              <a:buBlip>
                <a:blip r:embed="rId4"/>
              </a:buBlip>
            </a:pPr>
            <a:r>
              <a:rPr lang="es-MX" dirty="0" smtClean="0"/>
              <a:t>En </a:t>
            </a:r>
            <a:r>
              <a:rPr lang="es-MX" dirty="0"/>
              <a:t>seguimiento al Acuerdo 12, la </a:t>
            </a:r>
            <a:r>
              <a:rPr lang="es-MX" dirty="0" smtClean="0"/>
              <a:t>Secretaría, </a:t>
            </a:r>
            <a:r>
              <a:rPr lang="es-MX" dirty="0"/>
              <a:t>en coordinación </a:t>
            </a:r>
            <a:r>
              <a:rPr lang="es-MX" dirty="0" smtClean="0"/>
              <a:t>con el BID, la </a:t>
            </a:r>
            <a:r>
              <a:rPr lang="es-MX" dirty="0"/>
              <a:t>OMA y la </a:t>
            </a:r>
            <a:r>
              <a:rPr lang="es-MX" dirty="0" smtClean="0"/>
              <a:t>ORFC, ha dado seguimiento al diseño y negociación de un proyecto de acuerdo interinstitucional, de alcance regional, en primera instancia para Centroamérica y El Caribe, a través del cual se proporcionará </a:t>
            </a:r>
            <a:r>
              <a:rPr lang="es-MX" dirty="0"/>
              <a:t>asistencia y soporte a la región </a:t>
            </a:r>
            <a:r>
              <a:rPr lang="es-MX" dirty="0" smtClean="0"/>
              <a:t>en </a:t>
            </a:r>
            <a:r>
              <a:rPr lang="es-MX" dirty="0"/>
              <a:t>la implementación de </a:t>
            </a:r>
            <a:r>
              <a:rPr lang="es-MX" dirty="0" smtClean="0"/>
              <a:t>los Programas OEA</a:t>
            </a:r>
            <a:r>
              <a:rPr lang="es-MX" dirty="0"/>
              <a:t>, con miras a generar </a:t>
            </a:r>
            <a:r>
              <a:rPr lang="es-MX" dirty="0" smtClean="0"/>
              <a:t>un programa </a:t>
            </a:r>
            <a:r>
              <a:rPr lang="es-MX" dirty="0"/>
              <a:t>piloto de reconocimiento mutuo</a:t>
            </a:r>
            <a:r>
              <a:rPr lang="es-MX" dirty="0" smtClean="0"/>
              <a:t>.</a:t>
            </a:r>
          </a:p>
          <a:p>
            <a:pPr marL="723900" lvl="1" indent="-546100" algn="just" defTabSz="358775"/>
            <a:r>
              <a:rPr lang="es-MX" dirty="0" smtClean="0"/>
              <a:t> </a:t>
            </a:r>
          </a:p>
          <a:p>
            <a:pPr marL="723900" lvl="1" indent="-546100" algn="just" defTabSz="358775">
              <a:buBlip>
                <a:blip r:embed="rId4"/>
              </a:buBlip>
            </a:pPr>
            <a:r>
              <a:rPr lang="es-MX" dirty="0" smtClean="0"/>
              <a:t>De igual forma, se está trabajando con el BID para el diseño de un Acuerdo marco para la formalización del reconocimiento mutuo entre los países de la región.</a:t>
            </a:r>
            <a:endParaRPr lang="es-MX" dirty="0"/>
          </a:p>
          <a:p>
            <a:pPr marL="723900" lvl="1" indent="-546100" algn="just" defTabSz="358775">
              <a:buBlip>
                <a:blip r:embed="rId4"/>
              </a:buBlip>
            </a:pPr>
            <a:endParaRPr lang="es-MX" dirty="0" smtClean="0"/>
          </a:p>
          <a:p>
            <a:pPr marL="444500" lvl="1" indent="-265113" algn="just" defTabSz="358775">
              <a:buFontTx/>
              <a:buBlip>
                <a:blip r:embed="rId4"/>
              </a:buBlip>
            </a:pPr>
            <a:endParaRPr lang="es-MX" dirty="0"/>
          </a:p>
        </p:txBody>
      </p:sp>
      <p:pic>
        <p:nvPicPr>
          <p:cNvPr id="10" name="Picture 2" descr="http://www.nwelaw.co.uk/sitewideimages/compromise-agreement.jpg"/>
          <p:cNvPicPr>
            <a:picLocks noChangeAspect="1" noChangeArrowheads="1"/>
          </p:cNvPicPr>
          <p:nvPr/>
        </p:nvPicPr>
        <p:blipFill>
          <a:blip r:embed="rId5" cstate="print"/>
          <a:srcRect/>
          <a:stretch>
            <a:fillRect/>
          </a:stretch>
        </p:blipFill>
        <p:spPr bwMode="auto">
          <a:xfrm>
            <a:off x="5763732" y="1196752"/>
            <a:ext cx="3128748" cy="3960440"/>
          </a:xfrm>
          <a:prstGeom prst="rect">
            <a:avLst/>
          </a:prstGeom>
          <a:noFill/>
        </p:spPr>
      </p:pic>
      <p:sp>
        <p:nvSpPr>
          <p:cNvPr id="11" name="3 CuadroTexto"/>
          <p:cNvSpPr txBox="1">
            <a:spLocks noChangeArrowheads="1"/>
          </p:cNvSpPr>
          <p:nvPr/>
        </p:nvSpPr>
        <p:spPr bwMode="auto">
          <a:xfrm>
            <a:off x="1866900" y="116632"/>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Operador Económico Autorizado – Reconocimiento Mutuo</a:t>
            </a:r>
            <a:endParaRPr lang="es-MX" sz="2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9222"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Cumplimiento de Acuerdos</a:t>
            </a:r>
          </a:p>
        </p:txBody>
      </p:sp>
      <p:sp>
        <p:nvSpPr>
          <p:cNvPr id="9224" name="4 CuadroTexto"/>
          <p:cNvSpPr txBox="1">
            <a:spLocks noChangeArrowheads="1"/>
          </p:cNvSpPr>
          <p:nvPr/>
        </p:nvSpPr>
        <p:spPr bwMode="auto">
          <a:xfrm>
            <a:off x="4427984" y="1052736"/>
            <a:ext cx="4364533" cy="5355312"/>
          </a:xfrm>
          <a:prstGeom prst="rect">
            <a:avLst/>
          </a:prstGeom>
          <a:noFill/>
          <a:ln w="9525">
            <a:noFill/>
            <a:miter lim="800000"/>
            <a:headEnd/>
            <a:tailEnd/>
          </a:ln>
        </p:spPr>
        <p:txBody>
          <a:bodyPr wrap="square">
            <a:spAutoFit/>
          </a:bodyPr>
          <a:lstStyle/>
          <a:p>
            <a:pPr marL="723900" lvl="1" indent="-544513" algn="just" defTabSz="358775">
              <a:buFontTx/>
              <a:buBlip>
                <a:blip r:embed="rId4"/>
              </a:buBlip>
            </a:pPr>
            <a:r>
              <a:rPr lang="es-ES_tradnl" dirty="0" smtClean="0"/>
              <a:t>La Secretaría se mantuvo en contacto con el Secretariado de la OMA, así como con los organismos privados donantes para la continuación del Programa de Compañerismo de la OMA en español;</a:t>
            </a:r>
          </a:p>
          <a:p>
            <a:pPr marL="723900" lvl="1" indent="-544513" algn="just" defTabSz="358775">
              <a:buFontTx/>
              <a:buBlip>
                <a:blip r:embed="rId4"/>
              </a:buBlip>
            </a:pPr>
            <a:endParaRPr lang="es-ES_tradnl" dirty="0" smtClean="0"/>
          </a:p>
          <a:p>
            <a:pPr marL="723900" lvl="1" indent="-544513" algn="just" defTabSz="358775">
              <a:buFontTx/>
              <a:buBlip>
                <a:blip r:embed="rId4"/>
              </a:buBlip>
            </a:pPr>
            <a:r>
              <a:rPr lang="es-ES_tradnl" dirty="0" smtClean="0"/>
              <a:t>El Primer Programa de Compañerismo en español de la OMA, se llevó al cabo en el mes de noviembre de 2010 y en él participaron 10 oficiales de la región;</a:t>
            </a:r>
          </a:p>
          <a:p>
            <a:pPr marL="723900" lvl="1" indent="-544513" algn="just" defTabSz="358775">
              <a:buFontTx/>
              <a:buBlip>
                <a:blip r:embed="rId4"/>
              </a:buBlip>
            </a:pPr>
            <a:endParaRPr lang="es-ES_tradnl" dirty="0" smtClean="0"/>
          </a:p>
          <a:p>
            <a:pPr marL="723900" lvl="1" indent="-544513" algn="just" defTabSz="358775">
              <a:buFontTx/>
              <a:buBlip>
                <a:blip r:embed="rId4"/>
              </a:buBlip>
            </a:pPr>
            <a:r>
              <a:rPr lang="es-ES_tradnl" dirty="0" smtClean="0"/>
              <a:t>El segundo programa tendrá verificativo del 7 de mayo al 15 de junio.</a:t>
            </a:r>
          </a:p>
          <a:p>
            <a:pPr marL="444500" lvl="1" indent="-265113" algn="just" defTabSz="358775">
              <a:buFontTx/>
              <a:buBlip>
                <a:blip r:embed="rId4"/>
              </a:buBlip>
            </a:pPr>
            <a:endParaRPr lang="es-ES_tradnl" dirty="0" smtClean="0"/>
          </a:p>
        </p:txBody>
      </p:sp>
      <p:pic>
        <p:nvPicPr>
          <p:cNvPr id="9" name="Picture 2"/>
          <p:cNvPicPr>
            <a:picLocks noChangeAspect="1" noChangeArrowheads="1"/>
          </p:cNvPicPr>
          <p:nvPr/>
        </p:nvPicPr>
        <p:blipFill>
          <a:blip r:embed="rId5" cstate="print"/>
          <a:srcRect/>
          <a:stretch>
            <a:fillRect/>
          </a:stretch>
        </p:blipFill>
        <p:spPr bwMode="auto">
          <a:xfrm>
            <a:off x="1580271" y="908720"/>
            <a:ext cx="2376264" cy="2439128"/>
          </a:xfrm>
          <a:prstGeom prst="rect">
            <a:avLst/>
          </a:prstGeom>
          <a:noFill/>
          <a:ln w="9525">
            <a:noFill/>
            <a:miter lim="800000"/>
            <a:headEnd/>
            <a:tailEnd/>
          </a:ln>
        </p:spPr>
      </p:pic>
      <p:pic>
        <p:nvPicPr>
          <p:cNvPr id="11" name="Picture 3"/>
          <p:cNvPicPr>
            <a:picLocks noChangeAspect="1" noChangeArrowheads="1"/>
          </p:cNvPicPr>
          <p:nvPr/>
        </p:nvPicPr>
        <p:blipFill>
          <a:blip r:embed="rId6" cstate="print"/>
          <a:srcRect/>
          <a:stretch>
            <a:fillRect/>
          </a:stretch>
        </p:blipFill>
        <p:spPr bwMode="auto">
          <a:xfrm>
            <a:off x="1547664" y="3501008"/>
            <a:ext cx="2624895" cy="15121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www.agesic.gub.uy/innovaportal/file/1167/1/Servicio.jpg"/>
          <p:cNvPicPr>
            <a:picLocks noChangeAspect="1" noChangeArrowheads="1"/>
          </p:cNvPicPr>
          <p:nvPr/>
        </p:nvPicPr>
        <p:blipFill>
          <a:blip r:embed="rId2" cstate="print"/>
          <a:srcRect/>
          <a:stretch>
            <a:fillRect/>
          </a:stretch>
        </p:blipFill>
        <p:spPr bwMode="auto">
          <a:xfrm>
            <a:off x="5724128" y="1700808"/>
            <a:ext cx="3312368" cy="2952328"/>
          </a:xfrm>
          <a:prstGeom prst="rect">
            <a:avLst/>
          </a:prstGeom>
          <a:noFill/>
        </p:spPr>
      </p:pic>
      <p:pic>
        <p:nvPicPr>
          <p:cNvPr id="16386"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6390"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Intercambio de Información</a:t>
            </a:r>
            <a:endParaRPr lang="es-MX" sz="2000" b="1" dirty="0">
              <a:effectLst>
                <a:outerShdw blurRad="38100" dist="38100" dir="2700000" algn="tl">
                  <a:srgbClr val="000000">
                    <a:alpha val="43137"/>
                  </a:srgbClr>
                </a:outerShdw>
              </a:effectLst>
            </a:endParaRPr>
          </a:p>
        </p:txBody>
      </p:sp>
      <p:sp>
        <p:nvSpPr>
          <p:cNvPr id="16392" name="4 CuadroTexto"/>
          <p:cNvSpPr txBox="1">
            <a:spLocks noChangeArrowheads="1"/>
          </p:cNvSpPr>
          <p:nvPr/>
        </p:nvSpPr>
        <p:spPr bwMode="auto">
          <a:xfrm>
            <a:off x="783531" y="654943"/>
            <a:ext cx="4940597" cy="4801314"/>
          </a:xfrm>
          <a:prstGeom prst="rect">
            <a:avLst/>
          </a:prstGeom>
          <a:noFill/>
          <a:ln w="9525">
            <a:noFill/>
            <a:miter lim="800000"/>
            <a:headEnd/>
            <a:tailEnd/>
          </a:ln>
        </p:spPr>
        <p:txBody>
          <a:bodyPr wrap="square">
            <a:spAutoFit/>
          </a:bodyPr>
          <a:lstStyle/>
          <a:p>
            <a:pPr marL="717550" lvl="1" indent="-539750" algn="just" defTabSz="358775">
              <a:buFontTx/>
              <a:buBlip>
                <a:blip r:embed="rId5"/>
              </a:buBlip>
            </a:pPr>
            <a:r>
              <a:rPr lang="es-MX" dirty="0" smtClean="0"/>
              <a:t>En </a:t>
            </a:r>
            <a:r>
              <a:rPr lang="es-MX" dirty="0"/>
              <a:t>virtud de que el COMALEP busca incrementar la cooperación de la región mediante el intercambio de asistencia técnica y el intercambio de información en materia fiscal y de seguridad, con miras a desarrollar y facilitar el comercio entre las Partes, así como combatir los ilícitos en materia aduanera, se </a:t>
            </a:r>
            <a:r>
              <a:rPr lang="es-MX" dirty="0" smtClean="0"/>
              <a:t>propuso implementar </a:t>
            </a:r>
            <a:r>
              <a:rPr lang="es-MX" dirty="0"/>
              <a:t>un sistema de intercambio de información sobre las operaciones comerciales entre las Direcciones de Aduanas de los países </a:t>
            </a:r>
            <a:r>
              <a:rPr lang="es-MX" dirty="0" smtClean="0"/>
              <a:t>Miembro;</a:t>
            </a:r>
            <a:endParaRPr lang="es-MX" dirty="0"/>
          </a:p>
          <a:p>
            <a:pPr marL="717550" lvl="1" indent="-539750" algn="just" defTabSz="358775"/>
            <a:endParaRPr lang="es-MX" dirty="0"/>
          </a:p>
          <a:p>
            <a:pPr marL="717550" lvl="1" indent="-539750" algn="just" defTabSz="358775">
              <a:buBlip>
                <a:blip r:embed="rId5"/>
              </a:buBlip>
            </a:pPr>
            <a:r>
              <a:rPr lang="es-MX" dirty="0" smtClean="0"/>
              <a:t>Se comenzó a estudiar la viabilidad de incluir a México al esquema de intercambio del MERCOSUR “INDIRA”;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4" descr="http://www.mantenimientoinformaticoredes.es/uploads/instalacion_redes_01.jpg"/>
          <p:cNvPicPr>
            <a:picLocks noChangeAspect="1" noChangeArrowheads="1"/>
          </p:cNvPicPr>
          <p:nvPr/>
        </p:nvPicPr>
        <p:blipFill>
          <a:blip r:embed="rId2" cstate="print"/>
          <a:srcRect/>
          <a:stretch>
            <a:fillRect/>
          </a:stretch>
        </p:blipFill>
        <p:spPr bwMode="auto">
          <a:xfrm>
            <a:off x="2483768" y="2852936"/>
            <a:ext cx="5400600" cy="3353190"/>
          </a:xfrm>
          <a:prstGeom prst="rect">
            <a:avLst/>
          </a:prstGeom>
          <a:noFill/>
        </p:spPr>
      </p:pic>
      <p:pic>
        <p:nvPicPr>
          <p:cNvPr id="16386"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6390"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Intercambio de Información</a:t>
            </a:r>
            <a:endParaRPr lang="es-MX" sz="2000" b="1" dirty="0">
              <a:effectLst>
                <a:outerShdw blurRad="38100" dist="38100" dir="2700000" algn="tl">
                  <a:srgbClr val="000000">
                    <a:alpha val="43137"/>
                  </a:srgbClr>
                </a:outerShdw>
              </a:effectLst>
            </a:endParaRPr>
          </a:p>
        </p:txBody>
      </p:sp>
      <p:sp>
        <p:nvSpPr>
          <p:cNvPr id="16392" name="4 CuadroTexto"/>
          <p:cNvSpPr txBox="1">
            <a:spLocks noChangeArrowheads="1"/>
          </p:cNvSpPr>
          <p:nvPr/>
        </p:nvSpPr>
        <p:spPr bwMode="auto">
          <a:xfrm>
            <a:off x="1071563" y="714375"/>
            <a:ext cx="7683500" cy="2308324"/>
          </a:xfrm>
          <a:prstGeom prst="rect">
            <a:avLst/>
          </a:prstGeom>
          <a:noFill/>
          <a:ln w="9525">
            <a:noFill/>
            <a:miter lim="800000"/>
            <a:headEnd/>
            <a:tailEnd/>
          </a:ln>
        </p:spPr>
        <p:txBody>
          <a:bodyPr>
            <a:spAutoFit/>
          </a:bodyPr>
          <a:lstStyle/>
          <a:p>
            <a:pPr marL="717550" lvl="1" indent="-539750" algn="just" defTabSz="358775"/>
            <a:endParaRPr lang="es-MX" dirty="0"/>
          </a:p>
          <a:p>
            <a:pPr marL="717550" lvl="1" indent="-539750" algn="just" defTabSz="358775">
              <a:buBlip>
                <a:blip r:embed="rId5"/>
              </a:buBlip>
            </a:pPr>
            <a:r>
              <a:rPr lang="es-MX" dirty="0" smtClean="0"/>
              <a:t>Derivado </a:t>
            </a:r>
            <a:r>
              <a:rPr lang="es-MX" dirty="0"/>
              <a:t>del desarrollo </a:t>
            </a:r>
            <a:r>
              <a:rPr lang="es-MX" dirty="0" smtClean="0"/>
              <a:t>informático implícito </a:t>
            </a:r>
            <a:r>
              <a:rPr lang="es-MX" dirty="0"/>
              <a:t>y diferencias en el contenido del intercambio, se decidió </a:t>
            </a:r>
            <a:r>
              <a:rPr lang="es-MX" dirty="0" smtClean="0"/>
              <a:t>iniciar durante 2011 </a:t>
            </a:r>
            <a:r>
              <a:rPr lang="es-MX" dirty="0"/>
              <a:t>un programa piloto entre México y Argentina, </a:t>
            </a:r>
            <a:r>
              <a:rPr lang="es-MX" dirty="0" smtClean="0"/>
              <a:t>mismo que ya reporta un envío y se están perfeccionando los detalles para el segundo que se espera sea la semana entrante.</a:t>
            </a:r>
          </a:p>
          <a:p>
            <a:pPr marL="717550" lvl="1" indent="-539750" algn="just" defTabSz="358775">
              <a:buBlip>
                <a:blip r:embed="rId5"/>
              </a:buBlip>
            </a:pPr>
            <a:endParaRPr lang="es-MX" dirty="0" smtClean="0"/>
          </a:p>
          <a:p>
            <a:pPr marL="717550" lvl="1" indent="-539750" algn="just" defTabSz="358775">
              <a:buBlip>
                <a:blip r:embed="rId5"/>
              </a:buBlip>
            </a:pPr>
            <a:r>
              <a:rPr lang="es-MX" dirty="0" smtClean="0"/>
              <a:t>La Delegación de Argentina profundizará en el tema;</a:t>
            </a:r>
            <a:endParaRPr lang="es-ES_trad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a:off x="539552" y="1124744"/>
            <a:ext cx="4312473" cy="4460329"/>
          </a:xfrm>
          <a:prstGeom prst="rect">
            <a:avLst/>
          </a:prstGeom>
          <a:noFill/>
          <a:ln w="9525">
            <a:noFill/>
            <a:miter lim="800000"/>
            <a:headEnd/>
            <a:tailEnd/>
          </a:ln>
        </p:spPr>
      </p:pic>
      <p:pic>
        <p:nvPicPr>
          <p:cNvPr id="3074"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3078"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Antecedentes</a:t>
            </a:r>
          </a:p>
        </p:txBody>
      </p:sp>
      <p:sp>
        <p:nvSpPr>
          <p:cNvPr id="3080" name="4 CuadroTexto"/>
          <p:cNvSpPr txBox="1">
            <a:spLocks noChangeArrowheads="1"/>
          </p:cNvSpPr>
          <p:nvPr/>
        </p:nvSpPr>
        <p:spPr bwMode="auto">
          <a:xfrm>
            <a:off x="4311923" y="605001"/>
            <a:ext cx="4580557" cy="5909310"/>
          </a:xfrm>
          <a:prstGeom prst="rect">
            <a:avLst/>
          </a:prstGeom>
          <a:noFill/>
          <a:ln w="9525">
            <a:noFill/>
            <a:miter lim="800000"/>
            <a:headEnd/>
            <a:tailEnd/>
          </a:ln>
        </p:spPr>
        <p:txBody>
          <a:bodyPr wrap="square">
            <a:spAutoFit/>
          </a:bodyPr>
          <a:lstStyle/>
          <a:p>
            <a:pPr marL="266700" indent="-266700" algn="just">
              <a:buFontTx/>
              <a:buBlip>
                <a:blip r:embed="rId5"/>
              </a:buBlip>
            </a:pPr>
            <a:r>
              <a:rPr lang="es-MX" dirty="0"/>
              <a:t>   Convenio Multilateral</a:t>
            </a:r>
            <a:r>
              <a:rPr lang="es-MX" dirty="0" smtClean="0"/>
              <a:t>:</a:t>
            </a:r>
          </a:p>
          <a:p>
            <a:pPr marL="266700" indent="-266700" algn="just"/>
            <a:endParaRPr lang="es-MX" dirty="0"/>
          </a:p>
          <a:p>
            <a:pPr marL="627063" lvl="2" indent="-271463" algn="just" defTabSz="723900">
              <a:buBlip>
                <a:blip r:embed="rId6"/>
              </a:buBlip>
            </a:pPr>
            <a:r>
              <a:rPr lang="es-MX" dirty="0" smtClean="0"/>
              <a:t>Se </a:t>
            </a:r>
            <a:r>
              <a:rPr lang="es-MX" dirty="0"/>
              <a:t>firmó en </a:t>
            </a:r>
            <a:r>
              <a:rPr lang="es-MX" dirty="0" smtClean="0"/>
              <a:t>1981. Entró </a:t>
            </a:r>
            <a:r>
              <a:rPr lang="es-MX" dirty="0"/>
              <a:t>en </a:t>
            </a:r>
            <a:r>
              <a:rPr lang="es-MX" dirty="0" smtClean="0"/>
              <a:t>vigor, para seis países, en 1983;</a:t>
            </a:r>
          </a:p>
          <a:p>
            <a:pPr marL="627063" lvl="2" indent="-271463" algn="just" defTabSz="723900"/>
            <a:endParaRPr lang="es-MX" dirty="0" smtClean="0"/>
          </a:p>
          <a:p>
            <a:pPr marL="627063" lvl="2" indent="-271463" algn="just" defTabSz="723900">
              <a:buFontTx/>
              <a:buBlip>
                <a:blip r:embed="rId6"/>
              </a:buBlip>
            </a:pPr>
            <a:r>
              <a:rPr lang="es-MX" dirty="0" smtClean="0"/>
              <a:t>Actualmente</a:t>
            </a:r>
            <a:r>
              <a:rPr lang="es-MX" dirty="0"/>
              <a:t>, cuenta con veintiún miembros;</a:t>
            </a:r>
          </a:p>
          <a:p>
            <a:pPr marL="627063" lvl="1" indent="-271463" algn="just" defTabSz="723900"/>
            <a:endParaRPr lang="es-MX" dirty="0"/>
          </a:p>
          <a:p>
            <a:pPr marL="627063" lvl="2" indent="-271463" algn="just" defTabSz="723900">
              <a:buFontTx/>
              <a:buBlip>
                <a:blip r:embed="rId6"/>
              </a:buBlip>
            </a:pPr>
            <a:r>
              <a:rPr lang="es-MX" dirty="0"/>
              <a:t>En 1999 se </a:t>
            </a:r>
            <a:r>
              <a:rPr lang="es-MX" dirty="0" smtClean="0"/>
              <a:t>diseñó, revisó y aprobó </a:t>
            </a:r>
            <a:r>
              <a:rPr lang="es-MX" dirty="0"/>
              <a:t>el Protocolo de Modificación del Convenio, mismo que ha sido ratificado por </a:t>
            </a:r>
            <a:r>
              <a:rPr lang="es-MX" dirty="0" smtClean="0"/>
              <a:t>10 </a:t>
            </a:r>
            <a:r>
              <a:rPr lang="es-MX" dirty="0"/>
              <a:t>países</a:t>
            </a:r>
            <a:r>
              <a:rPr lang="es-MX" dirty="0" smtClean="0"/>
              <a:t>;</a:t>
            </a:r>
          </a:p>
          <a:p>
            <a:pPr marL="627063" lvl="2" indent="-271463" algn="just" defTabSz="723900">
              <a:buFontTx/>
              <a:buBlip>
                <a:blip r:embed="rId6"/>
              </a:buBlip>
            </a:pPr>
            <a:endParaRPr lang="es-MX" dirty="0" smtClean="0"/>
          </a:p>
          <a:p>
            <a:pPr marL="627063" lvl="2" indent="-271463" algn="just" defTabSz="723900">
              <a:buBlip>
                <a:blip r:embed="rId6"/>
              </a:buBlip>
            </a:pPr>
            <a:r>
              <a:rPr lang="es-MX" dirty="0" smtClean="0"/>
              <a:t>Última ratificación: Paraguay, quien depositó el instrumento de adhesión en la Secretaría a través de Nota Diplomática del 23 de junio de 2011, entrando en vigor el 23 de septiembre de 2011;</a:t>
            </a:r>
          </a:p>
          <a:p>
            <a:pPr marL="627063" lvl="2" indent="-271463" algn="just" defTabSz="723900"/>
            <a:endParaRPr lang="es-MX" dirty="0"/>
          </a:p>
          <a:p>
            <a:pPr marL="723900" lvl="1" indent="-266700" algn="just">
              <a:buFontTx/>
              <a:buBlip>
                <a:blip r:embed="rId6"/>
              </a:buBlip>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cphi-online.com/Upload/news/2010_08/Nimg_10083010188013.jpg"/>
          <p:cNvPicPr>
            <a:picLocks noChangeAspect="1" noChangeArrowheads="1"/>
          </p:cNvPicPr>
          <p:nvPr/>
        </p:nvPicPr>
        <p:blipFill>
          <a:blip r:embed="rId2" cstate="print"/>
          <a:srcRect/>
          <a:stretch>
            <a:fillRect/>
          </a:stretch>
        </p:blipFill>
        <p:spPr bwMode="auto">
          <a:xfrm rot="1191344">
            <a:off x="816495" y="1606251"/>
            <a:ext cx="3566703" cy="3103033"/>
          </a:xfrm>
          <a:prstGeom prst="rect">
            <a:avLst/>
          </a:prstGeom>
          <a:noFill/>
        </p:spPr>
      </p:pic>
      <p:pic>
        <p:nvPicPr>
          <p:cNvPr id="10242"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0246"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Cumplimiento de Acuerdos</a:t>
            </a:r>
          </a:p>
        </p:txBody>
      </p:sp>
      <p:sp>
        <p:nvSpPr>
          <p:cNvPr id="10248" name="4 CuadroTexto"/>
          <p:cNvSpPr txBox="1">
            <a:spLocks noChangeArrowheads="1"/>
          </p:cNvSpPr>
          <p:nvPr/>
        </p:nvSpPr>
        <p:spPr bwMode="auto">
          <a:xfrm>
            <a:off x="4211960" y="714375"/>
            <a:ext cx="4543103" cy="5355312"/>
          </a:xfrm>
          <a:prstGeom prst="rect">
            <a:avLst/>
          </a:prstGeom>
          <a:noFill/>
          <a:ln w="9525">
            <a:noFill/>
            <a:miter lim="800000"/>
            <a:headEnd/>
            <a:tailEnd/>
          </a:ln>
        </p:spPr>
        <p:txBody>
          <a:bodyPr wrap="square">
            <a:spAutoFit/>
          </a:bodyPr>
          <a:lstStyle/>
          <a:p>
            <a:pPr marL="723900" lvl="1" indent="-544513" algn="just" defTabSz="358775">
              <a:buFontTx/>
              <a:buBlip>
                <a:blip r:embed="rId5"/>
              </a:buBlip>
            </a:pPr>
            <a:r>
              <a:rPr lang="es-MX" dirty="0" smtClean="0"/>
              <a:t>Derivado de la preocupación regional manifestada durante la </a:t>
            </a:r>
            <a:r>
              <a:rPr lang="es-MX" dirty="0" smtClean="0"/>
              <a:t>XXXII </a:t>
            </a:r>
            <a:r>
              <a:rPr lang="es-MX" dirty="0" smtClean="0"/>
              <a:t>reunión, la Secretaría realizó diferentes gestiones para asegurar la inclusión en la Agenda de la Reunión, el tema relativo a la falsificación de medicamentos;</a:t>
            </a:r>
          </a:p>
          <a:p>
            <a:pPr marL="723900" lvl="1" indent="-544513" algn="just" defTabSz="358775">
              <a:buFontTx/>
              <a:buBlip>
                <a:blip r:embed="rId5"/>
              </a:buBlip>
            </a:pPr>
            <a:endParaRPr lang="es-MX" dirty="0" smtClean="0"/>
          </a:p>
          <a:p>
            <a:pPr marL="723900" lvl="1" indent="-544513" algn="just" defTabSz="358775">
              <a:buFontTx/>
              <a:buBlip>
                <a:blip r:embed="rId5"/>
              </a:buBlip>
            </a:pPr>
            <a:r>
              <a:rPr lang="es-MX" dirty="0" smtClean="0"/>
              <a:t>Como resultado de las gestiones, se logró concretar la asistencia del Director para América del Instituto de Seguridad Farmacéutica, quien presentó una ponencia sobre la falsificación de medicamentos en el panel “Alianza Aduana-Sector Privado para la erradicación del comercio ilícito de piratería y falsificación” del Foro Conjunto 2012;</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024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Cumplimiento de Acuerdos</a:t>
            </a:r>
          </a:p>
        </p:txBody>
      </p:sp>
      <p:sp>
        <p:nvSpPr>
          <p:cNvPr id="10248" name="4 CuadroTexto"/>
          <p:cNvSpPr txBox="1">
            <a:spLocks noChangeArrowheads="1"/>
          </p:cNvSpPr>
          <p:nvPr/>
        </p:nvSpPr>
        <p:spPr bwMode="auto">
          <a:xfrm>
            <a:off x="855539" y="714375"/>
            <a:ext cx="4148509" cy="4801314"/>
          </a:xfrm>
          <a:prstGeom prst="rect">
            <a:avLst/>
          </a:prstGeom>
          <a:noFill/>
          <a:ln w="9525">
            <a:noFill/>
            <a:miter lim="800000"/>
            <a:headEnd/>
            <a:tailEnd/>
          </a:ln>
        </p:spPr>
        <p:txBody>
          <a:bodyPr wrap="square">
            <a:spAutoFit/>
          </a:bodyPr>
          <a:lstStyle/>
          <a:p>
            <a:pPr marL="723900" lvl="1" indent="-544513" algn="just" defTabSz="358775"/>
            <a:endParaRPr lang="es-MX" dirty="0" smtClean="0"/>
          </a:p>
          <a:p>
            <a:pPr marL="804863" lvl="1" indent="-625475" algn="just" defTabSz="358775">
              <a:buFontTx/>
              <a:buBlip>
                <a:blip r:embed="rId4"/>
              </a:buBlip>
            </a:pPr>
            <a:r>
              <a:rPr lang="es-ES_tradnl" dirty="0" smtClean="0"/>
              <a:t>Durante la pasada reunión  se encomendó a la Secretaría y al Comité Ejecutivo que incluyeran temas relativos a esquemas de cooperación para controlar la Subvaloración o la Subfacturación;</a:t>
            </a:r>
          </a:p>
          <a:p>
            <a:pPr marL="804863" lvl="1" indent="-625475" algn="just" defTabSz="358775">
              <a:buFontTx/>
              <a:buBlip>
                <a:blip r:embed="rId4"/>
              </a:buBlip>
            </a:pPr>
            <a:endParaRPr lang="es-ES_tradnl" dirty="0" smtClean="0"/>
          </a:p>
          <a:p>
            <a:pPr marL="804863" lvl="1" indent="-625475" algn="just" defTabSz="358775">
              <a:buFontTx/>
              <a:buBlip>
                <a:blip r:embed="rId4"/>
              </a:buBlip>
            </a:pPr>
            <a:r>
              <a:rPr lang="es-ES_tradnl" dirty="0" smtClean="0"/>
              <a:t>Para dar cumplimiento a este mandato, el Comité Ejecutivo decidió incluir la mesa de trabajo “Evaluación e Identificación de Subvaluación: Mejores Prácticas en el Combate al Fraude Aduanero”.</a:t>
            </a:r>
          </a:p>
        </p:txBody>
      </p:sp>
      <p:pic>
        <p:nvPicPr>
          <p:cNvPr id="49154" name="Picture 2" descr="http://www.finanzzas.com/wp-content/uploads/comerciointernacional-262x300.jpg"/>
          <p:cNvPicPr>
            <a:picLocks noChangeAspect="1" noChangeArrowheads="1"/>
          </p:cNvPicPr>
          <p:nvPr/>
        </p:nvPicPr>
        <p:blipFill>
          <a:blip r:embed="rId5" cstate="print"/>
          <a:srcRect/>
          <a:stretch>
            <a:fillRect/>
          </a:stretch>
        </p:blipFill>
        <p:spPr bwMode="auto">
          <a:xfrm>
            <a:off x="5364088" y="1196752"/>
            <a:ext cx="3456384" cy="395769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024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Cumplimiento de Acuerdos</a:t>
            </a:r>
          </a:p>
        </p:txBody>
      </p:sp>
      <p:sp>
        <p:nvSpPr>
          <p:cNvPr id="10248" name="4 CuadroTexto"/>
          <p:cNvSpPr txBox="1">
            <a:spLocks noChangeArrowheads="1"/>
          </p:cNvSpPr>
          <p:nvPr/>
        </p:nvSpPr>
        <p:spPr bwMode="auto">
          <a:xfrm>
            <a:off x="827584" y="787926"/>
            <a:ext cx="3860477" cy="4524315"/>
          </a:xfrm>
          <a:prstGeom prst="rect">
            <a:avLst/>
          </a:prstGeom>
          <a:noFill/>
          <a:ln w="9525">
            <a:noFill/>
            <a:miter lim="800000"/>
            <a:headEnd/>
            <a:tailEnd/>
          </a:ln>
        </p:spPr>
        <p:txBody>
          <a:bodyPr wrap="square">
            <a:spAutoFit/>
          </a:bodyPr>
          <a:lstStyle/>
          <a:p>
            <a:pPr marL="723900" lvl="1" indent="-544513" algn="just" defTabSz="358775">
              <a:buFontTx/>
              <a:buBlip>
                <a:blip r:embed="rId4"/>
              </a:buBlip>
            </a:pPr>
            <a:r>
              <a:rPr lang="es-MX" dirty="0" smtClean="0"/>
              <a:t>De conformidad con los parámetros y requisitos que fueron aprobados en la reunión anterior, la Secretaría solicitó a los miembros que propongan candidatos para recibir el Reconocimiento anual del COMALEP;</a:t>
            </a:r>
          </a:p>
          <a:p>
            <a:pPr marL="723900" lvl="1" indent="-544513" algn="just" defTabSz="358775">
              <a:buFontTx/>
              <a:buBlip>
                <a:blip r:embed="rId4"/>
              </a:buBlip>
            </a:pPr>
            <a:endParaRPr lang="es-MX" dirty="0" smtClean="0"/>
          </a:p>
          <a:p>
            <a:pPr marL="723900" lvl="1" indent="-544513" algn="just" defTabSz="358775">
              <a:buFontTx/>
              <a:buBlip>
                <a:blip r:embed="rId4"/>
              </a:buBlip>
            </a:pPr>
            <a:r>
              <a:rPr lang="es-MX" dirty="0" smtClean="0"/>
              <a:t>Se recibieron candidaturas de 7 países, 6 de ellas individuales y 2 </a:t>
            </a:r>
            <a:r>
              <a:rPr lang="es-MX" dirty="0" smtClean="0"/>
              <a:t>grupales, </a:t>
            </a:r>
            <a:r>
              <a:rPr lang="es-MX" dirty="0" smtClean="0"/>
              <a:t>el total de aspirantes al reconocimiento , asciende a 20 funcionarios;</a:t>
            </a:r>
          </a:p>
        </p:txBody>
      </p:sp>
      <p:pic>
        <p:nvPicPr>
          <p:cNvPr id="8194" name="Picture 2" descr="http://simei.org/images/contest.jpg"/>
          <p:cNvPicPr>
            <a:picLocks noChangeAspect="1" noChangeArrowheads="1"/>
          </p:cNvPicPr>
          <p:nvPr/>
        </p:nvPicPr>
        <p:blipFill>
          <a:blip r:embed="rId5" cstate="print"/>
          <a:srcRect/>
          <a:stretch>
            <a:fillRect/>
          </a:stretch>
        </p:blipFill>
        <p:spPr bwMode="auto">
          <a:xfrm>
            <a:off x="4716016" y="836712"/>
            <a:ext cx="4265170" cy="2830067"/>
          </a:xfrm>
          <a:prstGeom prst="rect">
            <a:avLst/>
          </a:prstGeom>
          <a:noFill/>
          <a:effectLst>
            <a:reflection blurRad="6350" stA="50000" endA="300" endPos="90000" dist="50800" dir="5400000" sy="-100000" algn="bl" rotWithShape="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fiafin.org/images/imagebank/reuniones.jpg"/>
          <p:cNvPicPr>
            <a:picLocks noChangeAspect="1" noChangeArrowheads="1"/>
          </p:cNvPicPr>
          <p:nvPr/>
        </p:nvPicPr>
        <p:blipFill>
          <a:blip r:embed="rId2" cstate="print"/>
          <a:srcRect l="8560" r="11142"/>
          <a:stretch>
            <a:fillRect/>
          </a:stretch>
        </p:blipFill>
        <p:spPr bwMode="auto">
          <a:xfrm>
            <a:off x="4694603" y="1340768"/>
            <a:ext cx="4056982" cy="3888432"/>
          </a:xfrm>
          <a:prstGeom prst="rect">
            <a:avLst/>
          </a:prstGeom>
          <a:noFill/>
        </p:spPr>
      </p:pic>
      <p:pic>
        <p:nvPicPr>
          <p:cNvPr id="12290"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2294"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Informe Anual</a:t>
            </a:r>
          </a:p>
        </p:txBody>
      </p:sp>
      <p:sp>
        <p:nvSpPr>
          <p:cNvPr id="12296" name="4 CuadroTexto"/>
          <p:cNvSpPr txBox="1">
            <a:spLocks noChangeArrowheads="1"/>
          </p:cNvSpPr>
          <p:nvPr/>
        </p:nvSpPr>
        <p:spPr bwMode="auto">
          <a:xfrm>
            <a:off x="755577" y="1268760"/>
            <a:ext cx="3744416" cy="3970318"/>
          </a:xfrm>
          <a:prstGeom prst="rect">
            <a:avLst/>
          </a:prstGeom>
          <a:noFill/>
          <a:ln w="9525">
            <a:noFill/>
            <a:miter lim="800000"/>
            <a:headEnd/>
            <a:tailEnd/>
          </a:ln>
        </p:spPr>
        <p:txBody>
          <a:bodyPr wrap="square">
            <a:spAutoFit/>
          </a:bodyPr>
          <a:lstStyle/>
          <a:p>
            <a:pPr marL="723900" lvl="1" indent="-544513" algn="just" defTabSz="358775">
              <a:buFontTx/>
              <a:buBlip>
                <a:blip r:embed="rId5"/>
              </a:buBlip>
            </a:pPr>
            <a:r>
              <a:rPr lang="es-MX" dirty="0" smtClean="0"/>
              <a:t>La Secretaría participó en la Reunión Anual de la ASAPRA, contribuyendo en el tema relativo a la mejora continua en las aduanas, facilitación y seguridad;</a:t>
            </a:r>
          </a:p>
          <a:p>
            <a:pPr marL="723900" lvl="1" indent="-544513" algn="just" defTabSz="358775">
              <a:buFontTx/>
              <a:buBlip>
                <a:blip r:embed="rId5"/>
              </a:buBlip>
            </a:pPr>
            <a:endParaRPr lang="es-MX" dirty="0" smtClean="0"/>
          </a:p>
          <a:p>
            <a:pPr marL="723900" lvl="1" indent="-544513" algn="just" defTabSz="358775">
              <a:buFontTx/>
              <a:buBlip>
                <a:blip r:embed="rId5"/>
              </a:buBlip>
            </a:pPr>
            <a:r>
              <a:rPr lang="es-MX" dirty="0" smtClean="0"/>
              <a:t>De igual manera estuvimos presentes en la Reunión Anual de CLADEC, participando en el Panel relativo a la Cooperación entre las Aduanas y la Empresa;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apuntesgestion.com/wp-content/uploads/empresa/emprender/ayuda.jpg"/>
          <p:cNvPicPr>
            <a:picLocks noChangeAspect="1" noChangeArrowheads="1"/>
          </p:cNvPicPr>
          <p:nvPr/>
        </p:nvPicPr>
        <p:blipFill>
          <a:blip r:embed="rId2" cstate="print"/>
          <a:srcRect/>
          <a:stretch>
            <a:fillRect/>
          </a:stretch>
        </p:blipFill>
        <p:spPr bwMode="auto">
          <a:xfrm rot="605359">
            <a:off x="1000089" y="1354789"/>
            <a:ext cx="3454518" cy="3454518"/>
          </a:xfrm>
          <a:prstGeom prst="rect">
            <a:avLst/>
          </a:prstGeom>
          <a:noFill/>
        </p:spPr>
      </p:pic>
      <p:pic>
        <p:nvPicPr>
          <p:cNvPr id="12290"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2294"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Informe Anual</a:t>
            </a:r>
          </a:p>
        </p:txBody>
      </p:sp>
      <p:sp>
        <p:nvSpPr>
          <p:cNvPr id="12296" name="4 CuadroTexto"/>
          <p:cNvSpPr txBox="1">
            <a:spLocks noChangeArrowheads="1"/>
          </p:cNvSpPr>
          <p:nvPr/>
        </p:nvSpPr>
        <p:spPr bwMode="auto">
          <a:xfrm>
            <a:off x="4067944" y="1452840"/>
            <a:ext cx="4824536" cy="3416320"/>
          </a:xfrm>
          <a:prstGeom prst="rect">
            <a:avLst/>
          </a:prstGeom>
          <a:noFill/>
          <a:ln w="9525">
            <a:noFill/>
            <a:miter lim="800000"/>
            <a:headEnd/>
            <a:tailEnd/>
          </a:ln>
        </p:spPr>
        <p:txBody>
          <a:bodyPr wrap="square">
            <a:spAutoFit/>
          </a:bodyPr>
          <a:lstStyle/>
          <a:p>
            <a:pPr marL="723900" lvl="1" indent="-544513" algn="just" defTabSz="358775"/>
            <a:endParaRPr lang="es-MX" dirty="0" smtClean="0"/>
          </a:p>
          <a:p>
            <a:pPr marL="723900" lvl="1" indent="-544513" algn="just" defTabSz="358775">
              <a:buFontTx/>
              <a:buBlip>
                <a:blip r:embed="rId5"/>
              </a:buBlip>
            </a:pPr>
            <a:r>
              <a:rPr lang="es-MX" dirty="0" smtClean="0"/>
              <a:t>Asistimos a la Reunión convocada por la Oficina Regional de Fortalecimiento de Capacidades, con el objeto de diseñar el Mapa de Capacitación Regional, mismo que fue reportado en la Conferencia Regional y que será presentado en la Comisión de Política de la OMA y en sus Sesiones Generales;</a:t>
            </a:r>
          </a:p>
          <a:p>
            <a:pPr marL="723900" lvl="1" indent="-544513" algn="just" defTabSz="358775">
              <a:buFontTx/>
              <a:buBlip>
                <a:blip r:embed="rId5"/>
              </a:buBlip>
            </a:pPr>
            <a:endParaRPr lang="es-MX" dirty="0" smtClean="0"/>
          </a:p>
          <a:p>
            <a:pPr marL="723900" lvl="1" indent="-544513" algn="just" defTabSz="358775"/>
            <a:endParaRPr lang="es-MX"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style.rotation</p:attrName>
                                        </p:attrNameLst>
                                      </p:cBhvr>
                                      <p:tavLst>
                                        <p:tav tm="0">
                                          <p:val>
                                            <p:fltVal val="720"/>
                                          </p:val>
                                        </p:tav>
                                        <p:tav tm="100000">
                                          <p:val>
                                            <p:fltVal val="0"/>
                                          </p:val>
                                        </p:tav>
                                      </p:tavLst>
                                    </p:anim>
                                    <p:anim calcmode="lin" valueType="num">
                                      <p:cBhvr>
                                        <p:cTn id="9" dur="2000" fill="hold"/>
                                        <p:tgtEl>
                                          <p:spTgt spid="7"/>
                                        </p:tgtEl>
                                        <p:attrNameLst>
                                          <p:attrName>ppt_h</p:attrName>
                                        </p:attrNameLst>
                                      </p:cBhvr>
                                      <p:tavLst>
                                        <p:tav tm="0">
                                          <p:val>
                                            <p:fltVal val="0"/>
                                          </p:val>
                                        </p:tav>
                                        <p:tav tm="100000">
                                          <p:val>
                                            <p:strVal val="#ppt_h"/>
                                          </p:val>
                                        </p:tav>
                                      </p:tavLst>
                                    </p:anim>
                                    <p:anim calcmode="lin" valueType="num">
                                      <p:cBhvr>
                                        <p:cTn id="10" dur="2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2294"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Informe Anual</a:t>
            </a:r>
          </a:p>
        </p:txBody>
      </p:sp>
      <p:sp>
        <p:nvSpPr>
          <p:cNvPr id="12296" name="4 CuadroTexto"/>
          <p:cNvSpPr txBox="1">
            <a:spLocks noChangeArrowheads="1"/>
          </p:cNvSpPr>
          <p:nvPr/>
        </p:nvSpPr>
        <p:spPr bwMode="auto">
          <a:xfrm>
            <a:off x="4716016" y="848901"/>
            <a:ext cx="4111055" cy="5078313"/>
          </a:xfrm>
          <a:prstGeom prst="rect">
            <a:avLst/>
          </a:prstGeom>
          <a:noFill/>
          <a:ln w="9525">
            <a:noFill/>
            <a:miter lim="800000"/>
            <a:headEnd/>
            <a:tailEnd/>
          </a:ln>
        </p:spPr>
        <p:txBody>
          <a:bodyPr wrap="square">
            <a:spAutoFit/>
          </a:bodyPr>
          <a:lstStyle/>
          <a:p>
            <a:pPr marL="723900" lvl="1" indent="-544513" algn="just" defTabSz="358775"/>
            <a:endParaRPr lang="es-MX" dirty="0" smtClean="0"/>
          </a:p>
          <a:p>
            <a:pPr marL="723900" lvl="1" indent="-544513" algn="just" defTabSz="358775">
              <a:buFontTx/>
              <a:buBlip>
                <a:blip r:embed="rId4"/>
              </a:buBlip>
            </a:pPr>
            <a:r>
              <a:rPr lang="es-MX" dirty="0" smtClean="0"/>
              <a:t>En el Acuerdo 6 d</a:t>
            </a:r>
            <a:r>
              <a:rPr lang="es-ES_tradnl" dirty="0" smtClean="0"/>
              <a:t>e </a:t>
            </a:r>
            <a:r>
              <a:rPr lang="es-ES_tradnl" dirty="0"/>
              <a:t>la pasada Reunión, se decidió que </a:t>
            </a:r>
            <a:r>
              <a:rPr lang="es-ES_tradnl" dirty="0" smtClean="0"/>
              <a:t>la </a:t>
            </a:r>
            <a:r>
              <a:rPr lang="es-ES_tradnl" dirty="0"/>
              <a:t>Secretaría solicitaría a los miembros que informen sobre las </a:t>
            </a:r>
            <a:r>
              <a:rPr lang="es-ES_tradnl" dirty="0" smtClean="0"/>
              <a:t>acciones </a:t>
            </a:r>
            <a:r>
              <a:rPr lang="es-ES_tradnl" dirty="0"/>
              <a:t>de cooperación y asistencia, así como sobre los tiempos </a:t>
            </a:r>
            <a:r>
              <a:rPr lang="es-ES_tradnl" dirty="0" smtClean="0"/>
              <a:t>de </a:t>
            </a:r>
            <a:r>
              <a:rPr lang="es-ES_tradnl" dirty="0"/>
              <a:t>respuesta</a:t>
            </a:r>
            <a:r>
              <a:rPr lang="es-ES_tradnl" dirty="0" smtClean="0"/>
              <a:t>;</a:t>
            </a:r>
          </a:p>
          <a:p>
            <a:pPr marL="723900" lvl="1" indent="-544513" algn="just" defTabSz="358775">
              <a:buFontTx/>
              <a:buBlip>
                <a:blip r:embed="rId4"/>
              </a:buBlip>
            </a:pPr>
            <a:endParaRPr lang="es-ES_tradnl" dirty="0" smtClean="0"/>
          </a:p>
          <a:p>
            <a:pPr marL="723900" lvl="1" indent="-544513" algn="just" defTabSz="358775">
              <a:buFontTx/>
              <a:buBlip>
                <a:blip r:embed="rId4"/>
              </a:buBlip>
            </a:pPr>
            <a:r>
              <a:rPr lang="es-ES_tradnl" dirty="0" smtClean="0"/>
              <a:t>Se recibió respuesta por parte de Uruguay y de España;</a:t>
            </a:r>
            <a:endParaRPr lang="es-ES_tradnl" dirty="0"/>
          </a:p>
          <a:p>
            <a:pPr marL="444500" lvl="1" indent="-265113" algn="just" defTabSz="358775">
              <a:buFontTx/>
              <a:buBlip>
                <a:blip r:embed="rId4"/>
              </a:buBlip>
            </a:pPr>
            <a:endParaRPr lang="es-ES_tradnl" dirty="0"/>
          </a:p>
          <a:p>
            <a:pPr marL="728663" lvl="1" indent="-555625" algn="just" defTabSz="358775">
              <a:buFontTx/>
              <a:buBlip>
                <a:blip r:embed="rId4"/>
              </a:buBlip>
            </a:pPr>
            <a:r>
              <a:rPr lang="es-ES_tradnl" dirty="0" smtClean="0"/>
              <a:t>De </a:t>
            </a:r>
            <a:r>
              <a:rPr lang="es-ES_tradnl" dirty="0"/>
              <a:t>la información recibida se concluye que la utilización </a:t>
            </a:r>
            <a:r>
              <a:rPr lang="es-ES_tradnl" dirty="0" smtClean="0"/>
              <a:t>del Convenio sigue aumentando. A </a:t>
            </a:r>
            <a:r>
              <a:rPr lang="es-ES_tradnl" dirty="0"/>
              <a:t>continuación se detallan </a:t>
            </a:r>
            <a:r>
              <a:rPr lang="es-ES_tradnl" dirty="0" smtClean="0"/>
              <a:t>dichos avances</a:t>
            </a:r>
            <a:r>
              <a:rPr lang="es-ES_tradnl" dirty="0"/>
              <a:t>:</a:t>
            </a:r>
          </a:p>
          <a:p>
            <a:pPr marL="444500" lvl="1" indent="-265113" algn="just" defTabSz="358775">
              <a:buFontTx/>
              <a:buBlip>
                <a:blip r:embed="rId4"/>
              </a:buBlip>
            </a:pPr>
            <a:endParaRPr lang="es-ES_tradnl" dirty="0"/>
          </a:p>
        </p:txBody>
      </p:sp>
      <p:pic>
        <p:nvPicPr>
          <p:cNvPr id="52226" name="Picture 2" descr="http://www.ujaen.es/serv/vicint/home/images/web/cooperacion.png"/>
          <p:cNvPicPr>
            <a:picLocks noChangeAspect="1" noChangeArrowheads="1"/>
          </p:cNvPicPr>
          <p:nvPr/>
        </p:nvPicPr>
        <p:blipFill>
          <a:blip r:embed="rId5" cstate="print"/>
          <a:srcRect/>
          <a:stretch>
            <a:fillRect/>
          </a:stretch>
        </p:blipFill>
        <p:spPr bwMode="auto">
          <a:xfrm>
            <a:off x="1205483" y="1281285"/>
            <a:ext cx="3438525" cy="3371851"/>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3319"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Informe Anual</a:t>
            </a:r>
            <a:endParaRPr lang="es-MX" sz="2000" b="1" dirty="0">
              <a:effectLst>
                <a:outerShdw blurRad="38100" dist="38100" dir="2700000" algn="tl">
                  <a:srgbClr val="000000">
                    <a:alpha val="43137"/>
                  </a:srgbClr>
                </a:outerShdw>
              </a:effectLst>
            </a:endParaRPr>
          </a:p>
        </p:txBody>
      </p:sp>
      <p:sp>
        <p:nvSpPr>
          <p:cNvPr id="9" name="8 CuadroTexto"/>
          <p:cNvSpPr txBox="1"/>
          <p:nvPr/>
        </p:nvSpPr>
        <p:spPr>
          <a:xfrm>
            <a:off x="2745073" y="1043444"/>
            <a:ext cx="4923271" cy="369332"/>
          </a:xfrm>
          <a:prstGeom prst="rect">
            <a:avLst/>
          </a:prstGeom>
          <a:noFill/>
        </p:spPr>
        <p:txBody>
          <a:bodyPr wrap="none" rtlCol="0">
            <a:spAutoFit/>
          </a:bodyPr>
          <a:lstStyle/>
          <a:p>
            <a:r>
              <a:rPr lang="es-MX" b="1" dirty="0" smtClean="0">
                <a:effectLst>
                  <a:outerShdw blurRad="38100" dist="38100" dir="2700000" algn="tl">
                    <a:srgbClr val="000000">
                      <a:alpha val="43137"/>
                    </a:srgbClr>
                  </a:outerShdw>
                </a:effectLst>
                <a:latin typeface="+mn-lt"/>
              </a:rPr>
              <a:t>Consultas de 2011 al primer cuatrimestre de 2012</a:t>
            </a:r>
            <a:endParaRPr lang="es-MX" b="1" dirty="0">
              <a:effectLst>
                <a:outerShdw blurRad="38100" dist="38100" dir="2700000" algn="tl">
                  <a:srgbClr val="000000">
                    <a:alpha val="43137"/>
                  </a:srgbClr>
                </a:outerShdw>
              </a:effectLst>
              <a:latin typeface="+mn-lt"/>
            </a:endParaRPr>
          </a:p>
        </p:txBody>
      </p:sp>
      <p:graphicFrame>
        <p:nvGraphicFramePr>
          <p:cNvPr id="11" name="10 Gráfico"/>
          <p:cNvGraphicFramePr/>
          <p:nvPr/>
        </p:nvGraphicFramePr>
        <p:xfrm>
          <a:off x="1763688" y="1556792"/>
          <a:ext cx="6480720" cy="403244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3319"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8" name="7 CuadroTexto"/>
          <p:cNvSpPr txBox="1"/>
          <p:nvPr/>
        </p:nvSpPr>
        <p:spPr>
          <a:xfrm>
            <a:off x="2859903" y="1043444"/>
            <a:ext cx="5063887" cy="369332"/>
          </a:xfrm>
          <a:prstGeom prst="rect">
            <a:avLst/>
          </a:prstGeom>
          <a:noFill/>
        </p:spPr>
        <p:txBody>
          <a:bodyPr wrap="none" rtlCol="0">
            <a:spAutoFit/>
          </a:bodyPr>
          <a:lstStyle/>
          <a:p>
            <a:r>
              <a:rPr lang="es-MX" b="1" dirty="0" smtClean="0">
                <a:effectLst>
                  <a:outerShdw blurRad="38100" dist="38100" dir="2700000" algn="tl">
                    <a:srgbClr val="000000">
                      <a:alpha val="43137"/>
                    </a:srgbClr>
                  </a:outerShdw>
                </a:effectLst>
                <a:latin typeface="+mn-lt"/>
              </a:rPr>
              <a:t>Comparativo de Consultas  2010-2011 y 2011-2012 </a:t>
            </a:r>
            <a:endParaRPr lang="es-MX" b="1" dirty="0">
              <a:effectLst>
                <a:outerShdw blurRad="38100" dist="38100" dir="2700000" algn="tl">
                  <a:srgbClr val="000000">
                    <a:alpha val="43137"/>
                  </a:srgbClr>
                </a:outerShdw>
              </a:effectLst>
              <a:latin typeface="+mn-lt"/>
            </a:endParaRPr>
          </a:p>
        </p:txBody>
      </p:sp>
      <p:sp>
        <p:nvSpPr>
          <p:cNvPr id="9"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Informe Anual</a:t>
            </a:r>
            <a:endParaRPr lang="es-MX" sz="2000" b="1" dirty="0">
              <a:effectLst>
                <a:outerShdw blurRad="38100" dist="38100" dir="2700000" algn="tl">
                  <a:srgbClr val="000000">
                    <a:alpha val="43137"/>
                  </a:srgbClr>
                </a:outerShdw>
              </a:effectLst>
            </a:endParaRPr>
          </a:p>
        </p:txBody>
      </p:sp>
      <p:graphicFrame>
        <p:nvGraphicFramePr>
          <p:cNvPr id="13" name="12 Gráfico"/>
          <p:cNvGraphicFramePr/>
          <p:nvPr/>
        </p:nvGraphicFramePr>
        <p:xfrm>
          <a:off x="1524000" y="1397000"/>
          <a:ext cx="4920208" cy="4048224"/>
        </p:xfrm>
        <a:graphic>
          <a:graphicData uri="http://schemas.openxmlformats.org/drawingml/2006/chart">
            <c:chart xmlns:c="http://schemas.openxmlformats.org/drawingml/2006/chart" xmlns:r="http://schemas.openxmlformats.org/officeDocument/2006/relationships" r:id="rId4"/>
          </a:graphicData>
        </a:graphic>
      </p:graphicFrame>
      <p:sp>
        <p:nvSpPr>
          <p:cNvPr id="14" name="13 CuadroTexto"/>
          <p:cNvSpPr txBox="1"/>
          <p:nvPr/>
        </p:nvSpPr>
        <p:spPr>
          <a:xfrm>
            <a:off x="6444208" y="3068960"/>
            <a:ext cx="2448272" cy="369332"/>
          </a:xfrm>
          <a:prstGeom prst="rect">
            <a:avLst/>
          </a:prstGeom>
          <a:noFill/>
        </p:spPr>
        <p:txBody>
          <a:bodyPr wrap="square" rtlCol="0">
            <a:spAutoFit/>
          </a:bodyPr>
          <a:lstStyle/>
          <a:p>
            <a:r>
              <a:rPr lang="es-MX" dirty="0" smtClean="0"/>
              <a:t>88</a:t>
            </a:r>
            <a:endParaRPr lang="es-MX" dirty="0"/>
          </a:p>
        </p:txBody>
      </p:sp>
      <p:sp>
        <p:nvSpPr>
          <p:cNvPr id="15" name="14 CuadroTexto"/>
          <p:cNvSpPr txBox="1"/>
          <p:nvPr/>
        </p:nvSpPr>
        <p:spPr>
          <a:xfrm>
            <a:off x="6372200" y="3429000"/>
            <a:ext cx="2448272" cy="369332"/>
          </a:xfrm>
          <a:prstGeom prst="rect">
            <a:avLst/>
          </a:prstGeom>
          <a:noFill/>
        </p:spPr>
        <p:txBody>
          <a:bodyPr wrap="square" rtlCol="0">
            <a:spAutoFit/>
          </a:bodyPr>
          <a:lstStyle/>
          <a:p>
            <a:r>
              <a:rPr lang="es-MX" dirty="0" smtClean="0"/>
              <a:t>196</a:t>
            </a:r>
            <a:endParaRPr lang="es-MX" dirty="0"/>
          </a:p>
        </p:txBody>
      </p:sp>
      <p:sp>
        <p:nvSpPr>
          <p:cNvPr id="16" name="15 CuadroTexto"/>
          <p:cNvSpPr txBox="1"/>
          <p:nvPr/>
        </p:nvSpPr>
        <p:spPr>
          <a:xfrm>
            <a:off x="5436096" y="4725144"/>
            <a:ext cx="2448272" cy="369332"/>
          </a:xfrm>
          <a:prstGeom prst="rect">
            <a:avLst/>
          </a:prstGeom>
          <a:noFill/>
        </p:spPr>
        <p:txBody>
          <a:bodyPr wrap="square" rtlCol="0">
            <a:spAutoFit/>
          </a:bodyPr>
          <a:lstStyle/>
          <a:p>
            <a:r>
              <a:rPr lang="es-MX" dirty="0" smtClean="0"/>
              <a:t>Incremento del </a:t>
            </a:r>
            <a:r>
              <a:rPr lang="es-MX" b="1" dirty="0" smtClean="0">
                <a:solidFill>
                  <a:schemeClr val="tx2"/>
                </a:solidFill>
                <a:effectLst>
                  <a:outerShdw blurRad="38100" dist="38100" dir="2700000" algn="tl">
                    <a:srgbClr val="000000">
                      <a:alpha val="43137"/>
                    </a:srgbClr>
                  </a:outerShdw>
                </a:effectLst>
              </a:rPr>
              <a:t>223%</a:t>
            </a:r>
            <a:endParaRPr lang="es-MX" b="1" dirty="0">
              <a:solidFill>
                <a:schemeClr val="tx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536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Informe </a:t>
            </a:r>
            <a:r>
              <a:rPr lang="es-MX" sz="2000" b="1" dirty="0">
                <a:effectLst>
                  <a:outerShdw blurRad="38100" dist="38100" dir="2700000" algn="tl">
                    <a:srgbClr val="000000">
                      <a:alpha val="43137"/>
                    </a:srgbClr>
                  </a:outerShdw>
                </a:effectLst>
              </a:rPr>
              <a:t>Anual</a:t>
            </a:r>
          </a:p>
        </p:txBody>
      </p:sp>
      <p:sp>
        <p:nvSpPr>
          <p:cNvPr id="15368" name="4 CuadroTexto"/>
          <p:cNvSpPr txBox="1">
            <a:spLocks noChangeArrowheads="1"/>
          </p:cNvSpPr>
          <p:nvPr/>
        </p:nvSpPr>
        <p:spPr bwMode="auto">
          <a:xfrm>
            <a:off x="1071563" y="714375"/>
            <a:ext cx="7683500" cy="369888"/>
          </a:xfrm>
          <a:prstGeom prst="rect">
            <a:avLst/>
          </a:prstGeom>
          <a:noFill/>
          <a:ln w="9525">
            <a:noFill/>
            <a:miter lim="800000"/>
            <a:headEnd/>
            <a:tailEnd/>
          </a:ln>
        </p:spPr>
        <p:txBody>
          <a:bodyPr>
            <a:spAutoFit/>
          </a:bodyPr>
          <a:lstStyle/>
          <a:p>
            <a:pPr marL="444500" lvl="1" indent="-265113" algn="just" defTabSz="358775"/>
            <a:endParaRPr lang="es-ES_tradnl"/>
          </a:p>
        </p:txBody>
      </p:sp>
      <p:graphicFrame>
        <p:nvGraphicFramePr>
          <p:cNvPr id="9" name="1 Gráfico"/>
          <p:cNvGraphicFramePr/>
          <p:nvPr/>
        </p:nvGraphicFramePr>
        <p:xfrm>
          <a:off x="1475656" y="1412776"/>
          <a:ext cx="6120680" cy="4104455"/>
        </p:xfrm>
        <a:graphic>
          <a:graphicData uri="http://schemas.openxmlformats.org/drawingml/2006/chart">
            <c:chart xmlns:c="http://schemas.openxmlformats.org/drawingml/2006/chart" xmlns:r="http://schemas.openxmlformats.org/officeDocument/2006/relationships" r:id="rId4"/>
          </a:graphicData>
        </a:graphic>
      </p:graphicFrame>
      <p:sp>
        <p:nvSpPr>
          <p:cNvPr id="11" name="10 CuadroTexto"/>
          <p:cNvSpPr txBox="1"/>
          <p:nvPr/>
        </p:nvSpPr>
        <p:spPr>
          <a:xfrm>
            <a:off x="2511415" y="980728"/>
            <a:ext cx="4514634" cy="369332"/>
          </a:xfrm>
          <a:prstGeom prst="rect">
            <a:avLst/>
          </a:prstGeom>
          <a:noFill/>
        </p:spPr>
        <p:txBody>
          <a:bodyPr wrap="none" rtlCol="0">
            <a:spAutoFit/>
          </a:bodyPr>
          <a:lstStyle/>
          <a:p>
            <a:r>
              <a:rPr lang="es-MX" b="1" dirty="0" smtClean="0">
                <a:effectLst>
                  <a:outerShdw blurRad="38100" dist="38100" dir="2700000" algn="tl">
                    <a:srgbClr val="000000">
                      <a:alpha val="43137"/>
                    </a:srgbClr>
                  </a:outerShdw>
                </a:effectLst>
                <a:latin typeface="+mn-lt"/>
              </a:rPr>
              <a:t>Alertas realizadas en 2011. Puerto de Destino</a:t>
            </a:r>
            <a:endParaRPr lang="es-MX" b="1" dirty="0">
              <a:effectLst>
                <a:outerShdw blurRad="38100" dist="38100" dir="2700000" algn="tl">
                  <a:srgbClr val="000000">
                    <a:alpha val="43137"/>
                  </a:srgbClr>
                </a:outerShdw>
              </a:effectLst>
              <a:latin typeface="+mn-lt"/>
            </a:endParaRPr>
          </a:p>
        </p:txBody>
      </p:sp>
      <p:sp>
        <p:nvSpPr>
          <p:cNvPr id="12" name="11 CuadroTexto"/>
          <p:cNvSpPr txBox="1"/>
          <p:nvPr/>
        </p:nvSpPr>
        <p:spPr>
          <a:xfrm>
            <a:off x="6326450" y="5301208"/>
            <a:ext cx="1699055" cy="523220"/>
          </a:xfrm>
          <a:prstGeom prst="rect">
            <a:avLst/>
          </a:prstGeom>
          <a:noFill/>
        </p:spPr>
        <p:txBody>
          <a:bodyPr wrap="none" rtlCol="0">
            <a:spAutoFit/>
          </a:bodyPr>
          <a:lstStyle/>
          <a:p>
            <a:endParaRPr lang="es-MX" sz="1400" i="1" dirty="0" smtClean="0"/>
          </a:p>
          <a:p>
            <a:r>
              <a:rPr lang="es-MX" sz="1400" i="1" dirty="0" smtClean="0"/>
              <a:t>Total de alertas: 25</a:t>
            </a:r>
            <a:endParaRPr lang="es-MX" sz="1400" i="1" dirty="0"/>
          </a:p>
        </p:txBody>
      </p:sp>
      <p:graphicFrame>
        <p:nvGraphicFramePr>
          <p:cNvPr id="14" name="13 Gráfico"/>
          <p:cNvGraphicFramePr/>
          <p:nvPr/>
        </p:nvGraphicFramePr>
        <p:xfrm>
          <a:off x="1763688" y="1484784"/>
          <a:ext cx="6624736" cy="3816424"/>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536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Informe </a:t>
            </a:r>
            <a:r>
              <a:rPr lang="es-MX" sz="2000" b="1" dirty="0">
                <a:effectLst>
                  <a:outerShdw blurRad="38100" dist="38100" dir="2700000" algn="tl">
                    <a:srgbClr val="000000">
                      <a:alpha val="43137"/>
                    </a:srgbClr>
                  </a:outerShdw>
                </a:effectLst>
              </a:rPr>
              <a:t>Anual</a:t>
            </a:r>
          </a:p>
        </p:txBody>
      </p:sp>
      <p:sp>
        <p:nvSpPr>
          <p:cNvPr id="15368" name="4 CuadroTexto"/>
          <p:cNvSpPr txBox="1">
            <a:spLocks noChangeArrowheads="1"/>
          </p:cNvSpPr>
          <p:nvPr/>
        </p:nvSpPr>
        <p:spPr bwMode="auto">
          <a:xfrm>
            <a:off x="1071563" y="714375"/>
            <a:ext cx="7683500" cy="369888"/>
          </a:xfrm>
          <a:prstGeom prst="rect">
            <a:avLst/>
          </a:prstGeom>
          <a:noFill/>
          <a:ln w="9525">
            <a:noFill/>
            <a:miter lim="800000"/>
            <a:headEnd/>
            <a:tailEnd/>
          </a:ln>
        </p:spPr>
        <p:txBody>
          <a:bodyPr>
            <a:spAutoFit/>
          </a:bodyPr>
          <a:lstStyle/>
          <a:p>
            <a:pPr marL="444500" lvl="1" indent="-265113" algn="just" defTabSz="358775"/>
            <a:endParaRPr lang="es-ES_tradnl"/>
          </a:p>
        </p:txBody>
      </p:sp>
      <p:graphicFrame>
        <p:nvGraphicFramePr>
          <p:cNvPr id="9" name="1 Gráfico"/>
          <p:cNvGraphicFramePr/>
          <p:nvPr/>
        </p:nvGraphicFramePr>
        <p:xfrm>
          <a:off x="1907704" y="1412776"/>
          <a:ext cx="5760640" cy="3384375"/>
        </p:xfrm>
        <a:graphic>
          <a:graphicData uri="http://schemas.openxmlformats.org/drawingml/2006/chart">
            <c:chart xmlns:c="http://schemas.openxmlformats.org/drawingml/2006/chart" xmlns:r="http://schemas.openxmlformats.org/officeDocument/2006/relationships" r:id="rId4"/>
          </a:graphicData>
        </a:graphic>
      </p:graphicFrame>
      <p:sp>
        <p:nvSpPr>
          <p:cNvPr id="11" name="10 CuadroTexto"/>
          <p:cNvSpPr txBox="1"/>
          <p:nvPr/>
        </p:nvSpPr>
        <p:spPr>
          <a:xfrm>
            <a:off x="2511415" y="980728"/>
            <a:ext cx="5420202" cy="369332"/>
          </a:xfrm>
          <a:prstGeom prst="rect">
            <a:avLst/>
          </a:prstGeom>
          <a:noFill/>
        </p:spPr>
        <p:txBody>
          <a:bodyPr wrap="none" rtlCol="0">
            <a:spAutoFit/>
          </a:bodyPr>
          <a:lstStyle/>
          <a:p>
            <a:r>
              <a:rPr lang="es-MX" b="1" dirty="0" smtClean="0">
                <a:effectLst>
                  <a:outerShdw blurRad="38100" dist="38100" dir="2700000" algn="tl">
                    <a:srgbClr val="000000">
                      <a:alpha val="43137"/>
                    </a:srgbClr>
                  </a:outerShdw>
                </a:effectLst>
                <a:latin typeface="+mn-lt"/>
              </a:rPr>
              <a:t>Alertas del primer cuatrimestre 2012 Puerto de Destino</a:t>
            </a:r>
            <a:endParaRPr lang="es-MX" b="1" dirty="0">
              <a:effectLst>
                <a:outerShdw blurRad="38100" dist="38100" dir="2700000" algn="tl">
                  <a:srgbClr val="000000">
                    <a:alpha val="43137"/>
                  </a:srgbClr>
                </a:outerShdw>
              </a:effectLst>
              <a:latin typeface="+mn-lt"/>
            </a:endParaRPr>
          </a:p>
        </p:txBody>
      </p:sp>
      <p:sp>
        <p:nvSpPr>
          <p:cNvPr id="12" name="11 CuadroTexto"/>
          <p:cNvSpPr txBox="1"/>
          <p:nvPr/>
        </p:nvSpPr>
        <p:spPr>
          <a:xfrm>
            <a:off x="4067944" y="5301208"/>
            <a:ext cx="4545350" cy="523220"/>
          </a:xfrm>
          <a:prstGeom prst="rect">
            <a:avLst/>
          </a:prstGeom>
          <a:noFill/>
        </p:spPr>
        <p:txBody>
          <a:bodyPr wrap="square" rtlCol="0">
            <a:spAutoFit/>
          </a:bodyPr>
          <a:lstStyle/>
          <a:p>
            <a:endParaRPr lang="es-MX" sz="1400" i="1" dirty="0" smtClean="0"/>
          </a:p>
          <a:p>
            <a:r>
              <a:rPr lang="es-MX" sz="1400" i="1" dirty="0" smtClean="0"/>
              <a:t>Total de alertas: 2011,25 + 2012, 100 = 125</a:t>
            </a:r>
            <a:endParaRPr lang="es-MX" sz="1400" i="1" dirty="0"/>
          </a:p>
        </p:txBody>
      </p:sp>
      <p:graphicFrame>
        <p:nvGraphicFramePr>
          <p:cNvPr id="14" name="13 Gráfico"/>
          <p:cNvGraphicFramePr/>
          <p:nvPr/>
        </p:nvGraphicFramePr>
        <p:xfrm>
          <a:off x="2555776" y="1556792"/>
          <a:ext cx="4536504" cy="280831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 name="14 Gráfico"/>
          <p:cNvGraphicFramePr/>
          <p:nvPr/>
        </p:nvGraphicFramePr>
        <p:xfrm>
          <a:off x="1691680" y="1772816"/>
          <a:ext cx="6480720" cy="3456384"/>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rot="21410376">
            <a:off x="5148064" y="1052736"/>
            <a:ext cx="3771106" cy="4260860"/>
          </a:xfrm>
          <a:prstGeom prst="rect">
            <a:avLst/>
          </a:prstGeom>
          <a:noFill/>
          <a:ln w="9525">
            <a:noFill/>
            <a:miter lim="800000"/>
            <a:headEnd/>
            <a:tailEnd/>
          </a:ln>
        </p:spPr>
      </p:pic>
      <p:pic>
        <p:nvPicPr>
          <p:cNvPr id="3074"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3078"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Antecedentes</a:t>
            </a:r>
          </a:p>
        </p:txBody>
      </p:sp>
      <p:sp>
        <p:nvSpPr>
          <p:cNvPr id="3080" name="4 CuadroTexto"/>
          <p:cNvSpPr txBox="1">
            <a:spLocks noChangeArrowheads="1"/>
          </p:cNvSpPr>
          <p:nvPr/>
        </p:nvSpPr>
        <p:spPr bwMode="auto">
          <a:xfrm>
            <a:off x="783531" y="476672"/>
            <a:ext cx="4652565" cy="5355312"/>
          </a:xfrm>
          <a:prstGeom prst="rect">
            <a:avLst/>
          </a:prstGeom>
          <a:noFill/>
          <a:ln w="9525">
            <a:noFill/>
            <a:miter lim="800000"/>
            <a:headEnd/>
            <a:tailEnd/>
          </a:ln>
        </p:spPr>
        <p:txBody>
          <a:bodyPr wrap="square">
            <a:spAutoFit/>
          </a:bodyPr>
          <a:lstStyle/>
          <a:p>
            <a:pPr marL="723900" lvl="1" indent="-266700" algn="just"/>
            <a:endParaRPr lang="es-MX" dirty="0"/>
          </a:p>
          <a:p>
            <a:pPr marL="900113" lvl="2" indent="-273050" algn="just">
              <a:buFontTx/>
              <a:buBlip>
                <a:blip r:embed="rId5"/>
              </a:buBlip>
            </a:pPr>
            <a:r>
              <a:rPr lang="es-MX" dirty="0"/>
              <a:t>Se invita a </a:t>
            </a:r>
            <a:r>
              <a:rPr lang="es-MX" dirty="0" smtClean="0"/>
              <a:t>aquellos </a:t>
            </a:r>
            <a:r>
              <a:rPr lang="es-MX" dirty="0"/>
              <a:t>miembros </a:t>
            </a:r>
            <a:r>
              <a:rPr lang="es-MX" dirty="0" smtClean="0"/>
              <a:t>que aún no ratifican el Protocolo a que continúen </a:t>
            </a:r>
            <a:r>
              <a:rPr lang="es-MX" dirty="0"/>
              <a:t>con los esfuerzos </a:t>
            </a:r>
            <a:r>
              <a:rPr lang="es-MX" dirty="0" smtClean="0"/>
              <a:t>nacionales para lograr la </a:t>
            </a:r>
            <a:r>
              <a:rPr lang="es-MX" dirty="0"/>
              <a:t>ratificación </a:t>
            </a:r>
            <a:r>
              <a:rPr lang="es-MX" dirty="0" smtClean="0"/>
              <a:t>futura;</a:t>
            </a:r>
            <a:endParaRPr lang="es-MX" dirty="0"/>
          </a:p>
          <a:p>
            <a:pPr marL="900113" lvl="1" indent="-273050" algn="just"/>
            <a:endParaRPr lang="es-MX" dirty="0"/>
          </a:p>
          <a:p>
            <a:pPr marL="900113" lvl="2" indent="-273050" algn="just">
              <a:buFontTx/>
              <a:buBlip>
                <a:blip r:embed="rId5"/>
              </a:buBlip>
            </a:pPr>
            <a:r>
              <a:rPr lang="es-MX" dirty="0"/>
              <a:t>El Convenio prevé la celebración de la reunión anual</a:t>
            </a:r>
            <a:r>
              <a:rPr lang="es-MX" dirty="0" smtClean="0"/>
              <a:t>;</a:t>
            </a:r>
          </a:p>
          <a:p>
            <a:pPr marL="900113" lvl="2" indent="-273050" algn="just">
              <a:buFontTx/>
              <a:buBlip>
                <a:blip r:embed="rId5"/>
              </a:buBlip>
            </a:pPr>
            <a:endParaRPr lang="es-MX" dirty="0" smtClean="0"/>
          </a:p>
          <a:p>
            <a:pPr marL="723900" lvl="1" indent="-544513" algn="just" defTabSz="358775">
              <a:buFontTx/>
              <a:buBlip>
                <a:blip r:embed="rId6"/>
              </a:buBlip>
            </a:pPr>
            <a:r>
              <a:rPr lang="es-MX" dirty="0" smtClean="0"/>
              <a:t>Con e</a:t>
            </a:r>
            <a:r>
              <a:rPr lang="es-ES_tradnl" dirty="0" smtClean="0"/>
              <a:t>l Protocolo el </a:t>
            </a:r>
            <a:r>
              <a:rPr lang="es-MX" dirty="0" smtClean="0"/>
              <a:t>Convenio es actual y vigente:</a:t>
            </a:r>
          </a:p>
          <a:p>
            <a:pPr marL="444500" lvl="1" indent="-265113" algn="just" defTabSz="358775"/>
            <a:endParaRPr lang="es-MX" dirty="0" smtClean="0"/>
          </a:p>
          <a:p>
            <a:pPr marL="1358900" lvl="3" indent="-277813" algn="just" defTabSz="358775">
              <a:buFontTx/>
              <a:buBlip>
                <a:blip r:embed="rId5"/>
              </a:buBlip>
            </a:pPr>
            <a:r>
              <a:rPr lang="es-MX" dirty="0" smtClean="0"/>
              <a:t>Acciones de cooperación bilateral en materias técnicas;</a:t>
            </a:r>
          </a:p>
          <a:p>
            <a:pPr marL="1358900" lvl="3" indent="-277813" algn="just" defTabSz="358775">
              <a:buFontTx/>
              <a:buBlip>
                <a:blip r:embed="rId5"/>
              </a:buBlip>
            </a:pPr>
            <a:r>
              <a:rPr lang="es-MX" dirty="0" smtClean="0"/>
              <a:t>Asistencia mutua en la lucha contra los ilícitos aduaneros;</a:t>
            </a:r>
          </a:p>
          <a:p>
            <a:pPr marL="1358900" lvl="3" indent="-277813" algn="just" defTabSz="358775">
              <a:buFontTx/>
              <a:buBlip>
                <a:blip r:embed="rId5"/>
              </a:buBlip>
            </a:pPr>
            <a:r>
              <a:rPr lang="es-MX" dirty="0" smtClean="0"/>
              <a:t>Permite el intercambio de Alertas.</a:t>
            </a:r>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3319"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8" name="7 CuadroTexto"/>
          <p:cNvSpPr txBox="1"/>
          <p:nvPr/>
        </p:nvSpPr>
        <p:spPr>
          <a:xfrm>
            <a:off x="2859903" y="1043444"/>
            <a:ext cx="4817024" cy="369332"/>
          </a:xfrm>
          <a:prstGeom prst="rect">
            <a:avLst/>
          </a:prstGeom>
          <a:noFill/>
        </p:spPr>
        <p:txBody>
          <a:bodyPr wrap="none" rtlCol="0">
            <a:spAutoFit/>
          </a:bodyPr>
          <a:lstStyle/>
          <a:p>
            <a:r>
              <a:rPr lang="es-MX" b="1" dirty="0" smtClean="0">
                <a:effectLst>
                  <a:outerShdw blurRad="38100" dist="38100" dir="2700000" algn="tl">
                    <a:srgbClr val="000000">
                      <a:alpha val="43137"/>
                    </a:srgbClr>
                  </a:outerShdw>
                </a:effectLst>
                <a:latin typeface="+mn-lt"/>
              </a:rPr>
              <a:t>Comparativo de Alertas  2010-2011 y 2011-2012 </a:t>
            </a:r>
            <a:endParaRPr lang="es-MX" b="1" dirty="0">
              <a:effectLst>
                <a:outerShdw blurRad="38100" dist="38100" dir="2700000" algn="tl">
                  <a:srgbClr val="000000">
                    <a:alpha val="43137"/>
                  </a:srgbClr>
                </a:outerShdw>
              </a:effectLst>
              <a:latin typeface="+mn-lt"/>
            </a:endParaRPr>
          </a:p>
        </p:txBody>
      </p:sp>
      <p:sp>
        <p:nvSpPr>
          <p:cNvPr id="9"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Informe Anual</a:t>
            </a:r>
            <a:endParaRPr lang="es-MX" sz="2000" b="1" dirty="0">
              <a:effectLst>
                <a:outerShdw blurRad="38100" dist="38100" dir="2700000" algn="tl">
                  <a:srgbClr val="000000">
                    <a:alpha val="43137"/>
                  </a:srgbClr>
                </a:outerShdw>
              </a:effectLst>
            </a:endParaRPr>
          </a:p>
        </p:txBody>
      </p:sp>
      <p:graphicFrame>
        <p:nvGraphicFramePr>
          <p:cNvPr id="13" name="12 Gráfico"/>
          <p:cNvGraphicFramePr/>
          <p:nvPr/>
        </p:nvGraphicFramePr>
        <p:xfrm>
          <a:off x="1524000" y="1397000"/>
          <a:ext cx="4920208" cy="4048224"/>
        </p:xfrm>
        <a:graphic>
          <a:graphicData uri="http://schemas.openxmlformats.org/drawingml/2006/chart">
            <c:chart xmlns:c="http://schemas.openxmlformats.org/drawingml/2006/chart" xmlns:r="http://schemas.openxmlformats.org/officeDocument/2006/relationships" r:id="rId4"/>
          </a:graphicData>
        </a:graphic>
      </p:graphicFrame>
      <p:sp>
        <p:nvSpPr>
          <p:cNvPr id="14" name="13 CuadroTexto"/>
          <p:cNvSpPr txBox="1"/>
          <p:nvPr/>
        </p:nvSpPr>
        <p:spPr>
          <a:xfrm>
            <a:off x="6372200" y="3059668"/>
            <a:ext cx="2448272" cy="369332"/>
          </a:xfrm>
          <a:prstGeom prst="rect">
            <a:avLst/>
          </a:prstGeom>
          <a:noFill/>
        </p:spPr>
        <p:txBody>
          <a:bodyPr wrap="square" rtlCol="0">
            <a:spAutoFit/>
          </a:bodyPr>
          <a:lstStyle/>
          <a:p>
            <a:r>
              <a:rPr lang="es-MX" dirty="0" smtClean="0"/>
              <a:t>19</a:t>
            </a:r>
            <a:endParaRPr lang="es-MX" dirty="0"/>
          </a:p>
        </p:txBody>
      </p:sp>
      <p:sp>
        <p:nvSpPr>
          <p:cNvPr id="16" name="15 CuadroTexto"/>
          <p:cNvSpPr txBox="1"/>
          <p:nvPr/>
        </p:nvSpPr>
        <p:spPr>
          <a:xfrm>
            <a:off x="5436096" y="4725144"/>
            <a:ext cx="2448272" cy="369332"/>
          </a:xfrm>
          <a:prstGeom prst="rect">
            <a:avLst/>
          </a:prstGeom>
          <a:noFill/>
        </p:spPr>
        <p:txBody>
          <a:bodyPr wrap="square" rtlCol="0">
            <a:spAutoFit/>
          </a:bodyPr>
          <a:lstStyle/>
          <a:p>
            <a:r>
              <a:rPr lang="es-MX" dirty="0" smtClean="0"/>
              <a:t>Incremento del </a:t>
            </a:r>
            <a:r>
              <a:rPr lang="es-MX" b="1" dirty="0" smtClean="0">
                <a:solidFill>
                  <a:schemeClr val="tx2"/>
                </a:solidFill>
                <a:effectLst>
                  <a:outerShdw blurRad="38100" dist="38100" dir="2700000" algn="tl">
                    <a:srgbClr val="000000">
                      <a:alpha val="43137"/>
                    </a:srgbClr>
                  </a:outerShdw>
                </a:effectLst>
              </a:rPr>
              <a:t>658%</a:t>
            </a:r>
            <a:endParaRPr lang="es-MX" b="1" dirty="0">
              <a:solidFill>
                <a:schemeClr val="tx2"/>
              </a:solidFill>
              <a:effectLst>
                <a:outerShdw blurRad="38100" dist="38100" dir="2700000" algn="tl">
                  <a:srgbClr val="000000">
                    <a:alpha val="43137"/>
                  </a:srgbClr>
                </a:outerShdw>
              </a:effectLst>
            </a:endParaRPr>
          </a:p>
        </p:txBody>
      </p:sp>
      <p:sp>
        <p:nvSpPr>
          <p:cNvPr id="11" name="10 CuadroTexto"/>
          <p:cNvSpPr txBox="1"/>
          <p:nvPr/>
        </p:nvSpPr>
        <p:spPr>
          <a:xfrm>
            <a:off x="6372200" y="3419708"/>
            <a:ext cx="2448272" cy="369332"/>
          </a:xfrm>
          <a:prstGeom prst="rect">
            <a:avLst/>
          </a:prstGeom>
          <a:noFill/>
        </p:spPr>
        <p:txBody>
          <a:bodyPr wrap="square" rtlCol="0">
            <a:spAutoFit/>
          </a:bodyPr>
          <a:lstStyle/>
          <a:p>
            <a:r>
              <a:rPr lang="es-MX" dirty="0" smtClean="0"/>
              <a:t>125</a:t>
            </a:r>
            <a:endParaRPr lang="es-MX"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4343"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14345" name="4 CuadroTexto"/>
          <p:cNvSpPr txBox="1">
            <a:spLocks noChangeArrowheads="1"/>
          </p:cNvSpPr>
          <p:nvPr/>
        </p:nvSpPr>
        <p:spPr bwMode="auto">
          <a:xfrm>
            <a:off x="1071563" y="714375"/>
            <a:ext cx="7683500" cy="369888"/>
          </a:xfrm>
          <a:prstGeom prst="rect">
            <a:avLst/>
          </a:prstGeom>
          <a:noFill/>
          <a:ln w="9525">
            <a:noFill/>
            <a:miter lim="800000"/>
            <a:headEnd/>
            <a:tailEnd/>
          </a:ln>
        </p:spPr>
        <p:txBody>
          <a:bodyPr>
            <a:spAutoFit/>
          </a:bodyPr>
          <a:lstStyle/>
          <a:p>
            <a:pPr marL="444500" lvl="1" indent="-265113" algn="just" defTabSz="358775"/>
            <a:endParaRPr lang="es-ES_tradnl"/>
          </a:p>
        </p:txBody>
      </p:sp>
      <p:sp>
        <p:nvSpPr>
          <p:cNvPr id="11" name="10 CuadroTexto"/>
          <p:cNvSpPr txBox="1"/>
          <p:nvPr/>
        </p:nvSpPr>
        <p:spPr>
          <a:xfrm>
            <a:off x="2795872" y="692696"/>
            <a:ext cx="3818802" cy="369332"/>
          </a:xfrm>
          <a:prstGeom prst="rect">
            <a:avLst/>
          </a:prstGeom>
          <a:noFill/>
        </p:spPr>
        <p:txBody>
          <a:bodyPr wrap="none" rtlCol="0">
            <a:spAutoFit/>
          </a:bodyPr>
          <a:lstStyle/>
          <a:p>
            <a:pPr algn="ctr"/>
            <a:r>
              <a:rPr lang="es-MX" b="1" dirty="0" smtClean="0">
                <a:effectLst>
                  <a:outerShdw blurRad="38100" dist="38100" dir="2700000" algn="tl">
                    <a:srgbClr val="000000">
                      <a:alpha val="43137"/>
                    </a:srgbClr>
                  </a:outerShdw>
                </a:effectLst>
                <a:latin typeface="+mn-lt"/>
              </a:rPr>
              <a:t>Resultados de  las Alertas 2011 y 2012</a:t>
            </a:r>
            <a:endParaRPr lang="es-MX" b="1" dirty="0">
              <a:effectLst>
                <a:outerShdw blurRad="38100" dist="38100" dir="2700000" algn="tl">
                  <a:srgbClr val="000000">
                    <a:alpha val="43137"/>
                  </a:srgbClr>
                </a:outerShdw>
              </a:effectLst>
              <a:latin typeface="+mn-lt"/>
            </a:endParaRPr>
          </a:p>
        </p:txBody>
      </p:sp>
      <p:sp>
        <p:nvSpPr>
          <p:cNvPr id="12"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Informe Anual</a:t>
            </a:r>
            <a:endParaRPr lang="es-MX" sz="2000" b="1" dirty="0">
              <a:effectLst>
                <a:outerShdw blurRad="38100" dist="38100" dir="2700000" algn="tl">
                  <a:srgbClr val="000000">
                    <a:alpha val="43137"/>
                  </a:srgbClr>
                </a:outerShdw>
              </a:effectLst>
            </a:endParaRPr>
          </a:p>
        </p:txBody>
      </p:sp>
      <p:sp>
        <p:nvSpPr>
          <p:cNvPr id="10" name="4 CuadroTexto"/>
          <p:cNvSpPr txBox="1">
            <a:spLocks noChangeArrowheads="1"/>
          </p:cNvSpPr>
          <p:nvPr/>
        </p:nvSpPr>
        <p:spPr bwMode="auto">
          <a:xfrm>
            <a:off x="1475656" y="1628800"/>
            <a:ext cx="6912768" cy="3631763"/>
          </a:xfrm>
          <a:prstGeom prst="rect">
            <a:avLst/>
          </a:prstGeom>
          <a:noFill/>
          <a:ln w="9525">
            <a:noFill/>
            <a:miter lim="800000"/>
            <a:headEnd/>
            <a:tailEnd/>
          </a:ln>
        </p:spPr>
        <p:txBody>
          <a:bodyPr wrap="square">
            <a:spAutoFit/>
          </a:bodyPr>
          <a:lstStyle/>
          <a:p>
            <a:pPr marL="444500" lvl="1" indent="-265113" algn="just" defTabSz="358775">
              <a:buFontTx/>
              <a:buBlip>
                <a:blip r:embed="rId4"/>
              </a:buBlip>
            </a:pPr>
            <a:r>
              <a:rPr lang="es-MX" dirty="0"/>
              <a:t>    </a:t>
            </a:r>
            <a:r>
              <a:rPr lang="es-MX" sz="1600" dirty="0" smtClean="0"/>
              <a:t>En 2011, la Aduana de República Dominicana, detectó 11,339 	relojes falsos de las supuestas marcas BULGARY, </a:t>
            </a:r>
            <a:r>
              <a:rPr lang="es-ES" sz="1600" dirty="0" smtClean="0"/>
              <a:t>CRISTIAN 	DIOR, 	NIKE,	SWATCH, 	FERRARI, ADIDAS, CHANEL y 	LOUIS 	VOITON, 	</a:t>
            </a:r>
            <a:r>
              <a:rPr lang="es-MX" sz="1600" dirty="0" smtClean="0"/>
              <a:t>derivado de la alerta del transbordo de 	México 	a 	República 	Dominicana, emitida 	por la Secretaría 	del 	Convenio.</a:t>
            </a:r>
          </a:p>
          <a:p>
            <a:pPr marL="444500" lvl="1" indent="-265113" algn="just" defTabSz="358775"/>
            <a:endParaRPr lang="es-MX" sz="1600" dirty="0" smtClean="0"/>
          </a:p>
          <a:p>
            <a:pPr marL="444500" lvl="1" indent="-265113" algn="just" defTabSz="358775"/>
            <a:endParaRPr lang="es-MX" sz="1600" dirty="0" smtClean="0"/>
          </a:p>
          <a:p>
            <a:pPr marL="444500" lvl="1" indent="-265113" algn="just" defTabSz="358775">
              <a:buFontTx/>
              <a:buBlip>
                <a:blip r:embed="rId4"/>
              </a:buBlip>
            </a:pPr>
            <a:endParaRPr lang="es-MX" dirty="0"/>
          </a:p>
          <a:p>
            <a:pPr marL="444500" lvl="1" indent="-265113" algn="just" defTabSz="358775">
              <a:buBlip>
                <a:blip r:embed="rId4"/>
              </a:buBlip>
            </a:pPr>
            <a:r>
              <a:rPr lang="es-MX" dirty="0"/>
              <a:t>    </a:t>
            </a:r>
            <a:r>
              <a:rPr lang="es-MX" sz="1600" dirty="0" smtClean="0"/>
              <a:t>En  2012, la Aduana de Costa Rica, detectó 25,500 unidades 	de 	</a:t>
            </a:r>
            <a:r>
              <a:rPr lang="es-MX" sz="1600" dirty="0" err="1" smtClean="0"/>
              <a:t>shampoo</a:t>
            </a:r>
            <a:r>
              <a:rPr lang="es-MX" sz="1600" dirty="0" smtClean="0"/>
              <a:t> </a:t>
            </a:r>
            <a:r>
              <a:rPr lang="es-MX" sz="1600" dirty="0" err="1" smtClean="0"/>
              <a:t>head&amp;shoulders</a:t>
            </a:r>
            <a:r>
              <a:rPr lang="es-MX" sz="1600" dirty="0" smtClean="0"/>
              <a:t> de 200 ml. y 2,400, de 400 ml., 	falsificadas, 	derivado del 	transbordo de México a Costa 	Rica, 	en	respuesta a la alerta emitida 	por la Secretaría 	del 	Convenio. </a:t>
            </a:r>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7414"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Epílogo</a:t>
            </a:r>
          </a:p>
        </p:txBody>
      </p:sp>
      <p:sp>
        <p:nvSpPr>
          <p:cNvPr id="17416" name="4 CuadroTexto"/>
          <p:cNvSpPr txBox="1">
            <a:spLocks noChangeArrowheads="1"/>
          </p:cNvSpPr>
          <p:nvPr/>
        </p:nvSpPr>
        <p:spPr bwMode="auto">
          <a:xfrm>
            <a:off x="1071563" y="714375"/>
            <a:ext cx="7683500" cy="4801314"/>
          </a:xfrm>
          <a:prstGeom prst="rect">
            <a:avLst/>
          </a:prstGeom>
          <a:noFill/>
          <a:ln w="9525">
            <a:noFill/>
            <a:miter lim="800000"/>
            <a:headEnd/>
            <a:tailEnd/>
          </a:ln>
        </p:spPr>
        <p:txBody>
          <a:bodyPr>
            <a:spAutoFit/>
          </a:bodyPr>
          <a:lstStyle/>
          <a:p>
            <a:pPr marL="444500" lvl="1" indent="-265113" algn="just" defTabSz="358775">
              <a:buFontTx/>
              <a:buBlip>
                <a:blip r:embed="rId4"/>
              </a:buBlip>
            </a:pPr>
            <a:r>
              <a:rPr lang="es-MX" dirty="0"/>
              <a:t>    </a:t>
            </a:r>
            <a:r>
              <a:rPr lang="es-MX" dirty="0" smtClean="0"/>
              <a:t>Este año pudimos observar grandes avances y la consolidación 	del Convenio;</a:t>
            </a:r>
            <a:endParaRPr lang="es-MX" dirty="0"/>
          </a:p>
          <a:p>
            <a:pPr marL="444500" lvl="1" indent="-265113" algn="just" defTabSz="358775"/>
            <a:endParaRPr lang="es-MX" dirty="0"/>
          </a:p>
          <a:p>
            <a:pPr marL="444500" lvl="1" indent="-265113" defTabSz="358775">
              <a:buBlip>
                <a:blip r:embed="rId4"/>
              </a:buBlip>
            </a:pPr>
            <a:r>
              <a:rPr lang="es-MX" dirty="0"/>
              <a:t>    </a:t>
            </a:r>
            <a:r>
              <a:rPr lang="es-MX" dirty="0" smtClean="0"/>
              <a:t>Los tiempos de atención y de respuesta han reducido;</a:t>
            </a:r>
          </a:p>
          <a:p>
            <a:pPr marL="444500" lvl="1" indent="-265113" defTabSz="358775">
              <a:buBlip>
                <a:blip r:embed="rId4"/>
              </a:buBlip>
            </a:pPr>
            <a:endParaRPr lang="es-MX" dirty="0" smtClean="0"/>
          </a:p>
          <a:p>
            <a:pPr marL="723900" lvl="2" indent="-546100" defTabSz="358775">
              <a:buBlip>
                <a:blip r:embed="rId4"/>
              </a:buBlip>
            </a:pPr>
            <a:r>
              <a:rPr lang="es-MX" dirty="0" smtClean="0"/>
              <a:t>Estamos preparándonos para fortalecer más los esquemas de cooperación;</a:t>
            </a:r>
          </a:p>
          <a:p>
            <a:pPr marL="444500" lvl="1" indent="-265113" algn="just" defTabSz="358775">
              <a:buBlip>
                <a:blip r:embed="rId4"/>
              </a:buBlip>
            </a:pPr>
            <a:endParaRPr lang="es-MX" dirty="0" smtClean="0"/>
          </a:p>
          <a:p>
            <a:pPr marL="444500" lvl="1" indent="-265113" algn="just" defTabSz="358775">
              <a:buBlip>
                <a:blip r:embed="rId4"/>
              </a:buBlip>
            </a:pPr>
            <a:r>
              <a:rPr lang="es-MX" dirty="0" smtClean="0"/>
              <a:t>    El ámbito de las acciones de cooperación se ha ampliado;</a:t>
            </a:r>
          </a:p>
          <a:p>
            <a:pPr marL="444500" lvl="1" indent="-265113" algn="just" defTabSz="358775">
              <a:buBlip>
                <a:blip r:embed="rId4"/>
              </a:buBlip>
            </a:pPr>
            <a:endParaRPr lang="es-MX" dirty="0" smtClean="0"/>
          </a:p>
          <a:p>
            <a:pPr marL="723900" lvl="2" indent="-546100" algn="just" defTabSz="358775">
              <a:buBlip>
                <a:blip r:embed="rId4"/>
              </a:buBlip>
            </a:pPr>
            <a:r>
              <a:rPr lang="es-MX" dirty="0" smtClean="0"/>
              <a:t>Es el momento de crear una red de enlaces y protocolos para explotar las bondades que nuestro fundamento jurídico nos ofrece;</a:t>
            </a:r>
          </a:p>
          <a:p>
            <a:pPr marL="723900" lvl="2" indent="-546100" algn="just" defTabSz="358775">
              <a:buBlip>
                <a:blip r:embed="rId4"/>
              </a:buBlip>
            </a:pPr>
            <a:endParaRPr lang="es-MX" dirty="0" smtClean="0"/>
          </a:p>
          <a:p>
            <a:pPr marL="723900" lvl="2" indent="-546100" algn="just" defTabSz="358775">
              <a:buBlip>
                <a:blip r:embed="rId4"/>
              </a:buBlip>
            </a:pPr>
            <a:r>
              <a:rPr lang="es-MX" dirty="0" smtClean="0"/>
              <a:t>Vamos hacia delante en la arquitectura de la Aduana del Siglo XXI.</a:t>
            </a:r>
          </a:p>
          <a:p>
            <a:pPr marL="444500" lvl="1" indent="-265113" algn="just" defTabSz="358775">
              <a:buBlip>
                <a:blip r:embed="rId4"/>
              </a:buBlip>
            </a:pPr>
            <a:endParaRPr lang="es-MX" dirty="0"/>
          </a:p>
          <a:p>
            <a:pPr marL="444500" lvl="1" indent="-265113" algn="just" defTabSz="358775">
              <a:buBlip>
                <a:blip r:embed="rId4"/>
              </a:buBlip>
            </a:pPr>
            <a:r>
              <a:rPr lang="es-MX" dirty="0"/>
              <a:t>   </a:t>
            </a:r>
            <a:r>
              <a:rPr lang="es-MX" dirty="0" smtClean="0"/>
              <a:t>En conclusión, creemos </a:t>
            </a:r>
            <a:r>
              <a:rPr lang="es-MX" dirty="0"/>
              <a:t>que el balance es </a:t>
            </a:r>
            <a:r>
              <a:rPr lang="es-MX" dirty="0" smtClean="0"/>
              <a:t>positivo.</a:t>
            </a:r>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Imagen 2" descr="Logo_Comal"/>
          <p:cNvPicPr>
            <a:picLocks noChangeAspect="1" noChangeArrowheads="1"/>
          </p:cNvPicPr>
          <p:nvPr/>
        </p:nvPicPr>
        <p:blipFill>
          <a:blip r:embed="rId2" cstate="print">
            <a:lum bright="70000" contrast="-70000"/>
          </a:blip>
          <a:srcRect/>
          <a:stretch>
            <a:fillRect/>
          </a:stretch>
        </p:blipFill>
        <p:spPr bwMode="auto">
          <a:xfrm>
            <a:off x="1285875" y="1071563"/>
            <a:ext cx="7500938" cy="4000500"/>
          </a:xfrm>
          <a:prstGeom prst="rect">
            <a:avLst/>
          </a:prstGeom>
          <a:noFill/>
          <a:ln w="9525">
            <a:noFill/>
            <a:miter lim="800000"/>
            <a:headEnd/>
            <a:tailEnd/>
          </a:ln>
        </p:spPr>
      </p:pic>
      <p:pic>
        <p:nvPicPr>
          <p:cNvPr id="18435"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18439" name="Imagen 2" descr="Logo_Comal"/>
          <p:cNvPicPr>
            <a:picLocks noChangeAspect="1" noChangeArrowheads="1"/>
          </p:cNvPicPr>
          <p:nvPr/>
        </p:nvPicPr>
        <p:blipFill>
          <a:blip r:embed="rId2" cstate="print"/>
          <a:srcRect/>
          <a:stretch>
            <a:fillRect/>
          </a:stretch>
        </p:blipFill>
        <p:spPr bwMode="auto">
          <a:xfrm>
            <a:off x="1071563" y="5857875"/>
            <a:ext cx="1785937" cy="841375"/>
          </a:xfrm>
          <a:prstGeom prst="rect">
            <a:avLst/>
          </a:prstGeom>
          <a:noFill/>
          <a:ln w="9525">
            <a:noFill/>
            <a:miter lim="800000"/>
            <a:headEnd/>
            <a:tailEnd/>
          </a:ln>
        </p:spPr>
      </p:pic>
      <p:pic>
        <p:nvPicPr>
          <p:cNvPr id="18440" name="Picture 2" descr="C:\Users\mohl836j\Pictures\AGA 2.png"/>
          <p:cNvPicPr>
            <a:picLocks noChangeAspect="1" noChangeArrowheads="1"/>
          </p:cNvPicPr>
          <p:nvPr/>
        </p:nvPicPr>
        <p:blipFill>
          <a:blip r:embed="rId4" cstate="print"/>
          <a:srcRect/>
          <a:stretch>
            <a:fillRect/>
          </a:stretch>
        </p:blipFill>
        <p:spPr bwMode="auto">
          <a:xfrm>
            <a:off x="4143375" y="5429250"/>
            <a:ext cx="1925638" cy="414338"/>
          </a:xfrm>
          <a:prstGeom prst="rect">
            <a:avLst/>
          </a:prstGeom>
          <a:noFill/>
          <a:ln w="9525">
            <a:noFill/>
            <a:miter lim="800000"/>
            <a:headEnd/>
            <a:tailEnd/>
          </a:ln>
        </p:spPr>
      </p:pic>
      <p:sp>
        <p:nvSpPr>
          <p:cNvPr id="8" name="7 CuadroTexto"/>
          <p:cNvSpPr txBox="1">
            <a:spLocks noChangeArrowheads="1"/>
          </p:cNvSpPr>
          <p:nvPr/>
        </p:nvSpPr>
        <p:spPr bwMode="auto">
          <a:xfrm>
            <a:off x="1285852" y="2214554"/>
            <a:ext cx="7572428" cy="1446550"/>
          </a:xfrm>
          <a:prstGeom prst="rect">
            <a:avLst/>
          </a:prstGeom>
          <a:noFill/>
          <a:ln w="9525">
            <a:noFill/>
            <a:miter lim="800000"/>
            <a:headEnd/>
            <a:tailEnd/>
          </a:ln>
        </p:spPr>
        <p:txBody>
          <a:bodyPr>
            <a:spAutoFit/>
          </a:bodyPr>
          <a:lstStyle/>
          <a:p>
            <a:pPr algn="ctr">
              <a:defRPr/>
            </a:pPr>
            <a:r>
              <a:rPr lang="es-GT" sz="4400" b="1" dirty="0">
                <a:ln w="18000">
                  <a:solidFill>
                    <a:srgbClr val="128A7F"/>
                  </a:solidFill>
                  <a:prstDash val="solid"/>
                  <a:miter lim="800000"/>
                </a:ln>
                <a:noFill/>
                <a:effectLst>
                  <a:outerShdw blurRad="25500" dist="23000" dir="7020000" algn="tl">
                    <a:srgbClr val="000000">
                      <a:alpha val="50000"/>
                    </a:srgbClr>
                  </a:outerShdw>
                </a:effectLst>
              </a:rPr>
              <a:t>Hacia una Aduana </a:t>
            </a:r>
          </a:p>
          <a:p>
            <a:pPr algn="ctr">
              <a:defRPr/>
            </a:pPr>
            <a:r>
              <a:rPr lang="es-GT" sz="4400" b="1" dirty="0">
                <a:ln w="18000">
                  <a:solidFill>
                    <a:srgbClr val="128A7F"/>
                  </a:solidFill>
                  <a:prstDash val="solid"/>
                  <a:miter lim="800000"/>
                </a:ln>
                <a:noFill/>
                <a:effectLst>
                  <a:outerShdw blurRad="25500" dist="23000" dir="7020000" algn="tl">
                    <a:srgbClr val="000000">
                      <a:alpha val="50000"/>
                    </a:srgbClr>
                  </a:outerShdw>
                </a:effectLst>
              </a:rPr>
              <a:t>del Siglo XXI.</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noticias.universia.net.mx/mx/images/tec/fortalecer_responsabilidad.jpg"/>
          <p:cNvPicPr>
            <a:picLocks noChangeAspect="1" noChangeArrowheads="1"/>
          </p:cNvPicPr>
          <p:nvPr/>
        </p:nvPicPr>
        <p:blipFill>
          <a:blip r:embed="rId2" cstate="print">
            <a:duotone>
              <a:schemeClr val="accent1">
                <a:shade val="45000"/>
                <a:satMod val="135000"/>
              </a:schemeClr>
              <a:prstClr val="white"/>
            </a:duotone>
            <a:lum bright="10000"/>
          </a:blip>
          <a:srcRect l="12727" t="9977" r="10909" b="12354"/>
          <a:stretch>
            <a:fillRect/>
          </a:stretch>
        </p:blipFill>
        <p:spPr bwMode="auto">
          <a:xfrm>
            <a:off x="858445" y="1124744"/>
            <a:ext cx="8250059" cy="4812535"/>
          </a:xfrm>
          <a:prstGeom prst="rect">
            <a:avLst/>
          </a:prstGeom>
          <a:noFill/>
        </p:spPr>
      </p:pic>
      <p:pic>
        <p:nvPicPr>
          <p:cNvPr id="4098"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4102"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a:effectLst>
                  <a:outerShdw blurRad="38100" dist="38100" dir="2700000" algn="tl">
                    <a:srgbClr val="000000">
                      <a:alpha val="43137"/>
                    </a:srgbClr>
                  </a:outerShdw>
                </a:effectLst>
              </a:rPr>
              <a:t>Antecedentes</a:t>
            </a:r>
          </a:p>
        </p:txBody>
      </p:sp>
      <p:sp>
        <p:nvSpPr>
          <p:cNvPr id="4104" name="4 CuadroTexto"/>
          <p:cNvSpPr txBox="1">
            <a:spLocks noChangeArrowheads="1"/>
          </p:cNvSpPr>
          <p:nvPr/>
        </p:nvSpPr>
        <p:spPr bwMode="auto">
          <a:xfrm>
            <a:off x="1071563" y="754826"/>
            <a:ext cx="7683500" cy="3970318"/>
          </a:xfrm>
          <a:prstGeom prst="rect">
            <a:avLst/>
          </a:prstGeom>
          <a:noFill/>
          <a:ln w="9525">
            <a:noFill/>
            <a:miter lim="800000"/>
            <a:headEnd/>
            <a:tailEnd/>
          </a:ln>
        </p:spPr>
        <p:txBody>
          <a:bodyPr>
            <a:spAutoFit/>
          </a:bodyPr>
          <a:lstStyle/>
          <a:p>
            <a:pPr marL="444500" lvl="1" indent="-265113" algn="just" defTabSz="358775"/>
            <a:endParaRPr lang="es-MX" dirty="0"/>
          </a:p>
          <a:p>
            <a:pPr marL="717550" lvl="1" indent="-539750" algn="just" defTabSz="358775">
              <a:buFontTx/>
              <a:buBlip>
                <a:blip r:embed="rId5"/>
              </a:buBlip>
            </a:pPr>
            <a:r>
              <a:rPr lang="es-MX" dirty="0" smtClean="0"/>
              <a:t>La </a:t>
            </a:r>
            <a:r>
              <a:rPr lang="es-ES_tradnl" dirty="0"/>
              <a:t>Reunión anual </a:t>
            </a:r>
            <a:r>
              <a:rPr lang="es-ES_tradnl" dirty="0" smtClean="0"/>
              <a:t>es el foro que ha permitido </a:t>
            </a:r>
            <a:r>
              <a:rPr lang="es-ES_tradnl" dirty="0"/>
              <a:t>el fortalecimiento de </a:t>
            </a:r>
            <a:r>
              <a:rPr lang="es-ES_tradnl" dirty="0" smtClean="0"/>
              <a:t>las relaciones personales, la cooperación institucional y </a:t>
            </a:r>
            <a:r>
              <a:rPr lang="es-ES_tradnl" dirty="0"/>
              <a:t>la asistencia técnica;</a:t>
            </a:r>
          </a:p>
          <a:p>
            <a:pPr marL="444500" lvl="1" indent="-265113" algn="just" defTabSz="358775">
              <a:buFontTx/>
              <a:buBlip>
                <a:blip r:embed="rId5"/>
              </a:buBlip>
            </a:pPr>
            <a:endParaRPr lang="es-ES_tradnl" dirty="0"/>
          </a:p>
          <a:p>
            <a:pPr marL="444500" lvl="1" indent="-265113" algn="just" defTabSz="358775">
              <a:buFontTx/>
              <a:buBlip>
                <a:blip r:embed="rId5"/>
              </a:buBlip>
            </a:pPr>
            <a:r>
              <a:rPr lang="es-ES_tradnl" dirty="0"/>
              <a:t>    Los objetivos primordiales del Convenio son:</a:t>
            </a:r>
          </a:p>
          <a:p>
            <a:pPr marL="444500" lvl="1" indent="-265113" algn="just" defTabSz="358775">
              <a:buFontTx/>
              <a:buBlip>
                <a:blip r:embed="rId5"/>
              </a:buBlip>
            </a:pPr>
            <a:endParaRPr lang="es-ES_tradnl" dirty="0"/>
          </a:p>
          <a:p>
            <a:pPr marL="1358900" lvl="3" indent="-277813" algn="just" defTabSz="358775">
              <a:buFontTx/>
              <a:buBlip>
                <a:blip r:embed="rId6"/>
              </a:buBlip>
            </a:pPr>
            <a:r>
              <a:rPr lang="es-ES_tradnl" dirty="0"/>
              <a:t>institucionalización de la cooperación en la lucha contra las infracciones aduaneras; y</a:t>
            </a:r>
          </a:p>
          <a:p>
            <a:pPr marL="1358900" lvl="3" indent="-277813" algn="just" defTabSz="358775">
              <a:buFontTx/>
              <a:buBlip>
                <a:blip r:embed="rId6"/>
              </a:buBlip>
            </a:pPr>
            <a:r>
              <a:rPr lang="es-ES_tradnl" dirty="0"/>
              <a:t>elevar el nivel técnico de los servicios.</a:t>
            </a:r>
            <a:r>
              <a:rPr lang="es-ES" dirty="0"/>
              <a:t> </a:t>
            </a:r>
          </a:p>
          <a:p>
            <a:pPr marL="444500" lvl="1" indent="-265113" algn="just" defTabSz="358775">
              <a:buFontTx/>
              <a:buBlip>
                <a:blip r:embed="rId5"/>
              </a:buBlip>
            </a:pPr>
            <a:endParaRPr lang="es-MX" dirty="0"/>
          </a:p>
          <a:p>
            <a:pPr marL="444500" lvl="1" indent="-265113" algn="just" defTabSz="358775">
              <a:buFontTx/>
              <a:buBlip>
                <a:blip r:embed="rId5"/>
              </a:buBlip>
            </a:pPr>
            <a:r>
              <a:rPr lang="es-MX" dirty="0"/>
              <a:t>    La Administración General de Aduanas de México se desempeña 	como Secretaría Permanente. En este carácter tiene la tarea de 	reportar anualmente las actividades realizadas: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5127" name="4 CuadroTexto"/>
          <p:cNvSpPr txBox="1">
            <a:spLocks noChangeArrowheads="1"/>
          </p:cNvSpPr>
          <p:nvPr/>
        </p:nvSpPr>
        <p:spPr bwMode="auto">
          <a:xfrm>
            <a:off x="783531" y="1424965"/>
            <a:ext cx="4004493" cy="5078313"/>
          </a:xfrm>
          <a:prstGeom prst="rect">
            <a:avLst/>
          </a:prstGeom>
          <a:noFill/>
          <a:ln w="9525">
            <a:noFill/>
            <a:miter lim="800000"/>
            <a:headEnd/>
            <a:tailEnd/>
          </a:ln>
        </p:spPr>
        <p:txBody>
          <a:bodyPr wrap="square">
            <a:spAutoFit/>
          </a:bodyPr>
          <a:lstStyle/>
          <a:p>
            <a:pPr marL="723900" lvl="1" indent="-546100" algn="just" defTabSz="358775">
              <a:buBlip>
                <a:blip r:embed="rId4"/>
              </a:buBlip>
            </a:pPr>
            <a:r>
              <a:rPr lang="es-ES_tradnl" dirty="0" smtClean="0"/>
              <a:t>En cumplimiento del Acuerdo número 4 de la XXXII Reunión, la Secretaría del Convenio convocó a la celebración de la Sexta y Séptima Sesiones del Comité Iberoamericano de Nomenclatura;</a:t>
            </a:r>
          </a:p>
          <a:p>
            <a:pPr marL="723900" lvl="1" indent="-546100" algn="just" defTabSz="358775">
              <a:buFontTx/>
              <a:buBlip>
                <a:blip r:embed="rId4"/>
              </a:buBlip>
            </a:pPr>
            <a:endParaRPr lang="es-ES_tradnl" dirty="0"/>
          </a:p>
          <a:p>
            <a:pPr marL="723900" lvl="1" indent="-546100" algn="just" defTabSz="358775">
              <a:buFontTx/>
              <a:buBlip>
                <a:blip r:embed="rId4"/>
              </a:buBlip>
            </a:pPr>
            <a:r>
              <a:rPr lang="es-ES_tradnl" dirty="0" smtClean="0"/>
              <a:t>El Comité se reunió en la Sede de ALADI, ubicada en Montevideo, Uruguay, del 11 al 22 de julio de 2011 y en la Ciudad de México, del 14 al 25 de noviembre de 2011; </a:t>
            </a:r>
          </a:p>
          <a:p>
            <a:pPr marL="723900" lvl="1" indent="-546100" algn="just" defTabSz="358775">
              <a:buFontTx/>
              <a:buBlip>
                <a:blip r:embed="rId4"/>
              </a:buBlip>
            </a:pPr>
            <a:endParaRPr lang="es-ES_tradnl" dirty="0"/>
          </a:p>
          <a:p>
            <a:pPr marL="723900" lvl="1" indent="-546100" algn="just" defTabSz="358775"/>
            <a:r>
              <a:rPr lang="es-MX" dirty="0" smtClean="0"/>
              <a:t>.</a:t>
            </a:r>
            <a:endParaRPr lang="es-MX" dirty="0"/>
          </a:p>
          <a:p>
            <a:pPr marL="444500" lvl="1" indent="-265113" algn="just" defTabSz="358775">
              <a:buFontTx/>
              <a:buBlip>
                <a:blip r:embed="rId4"/>
              </a:buBlip>
            </a:pPr>
            <a:endParaRPr lang="es-MX" dirty="0"/>
          </a:p>
        </p:txBody>
      </p:sp>
      <p:sp>
        <p:nvSpPr>
          <p:cNvPr id="8"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VUESA </a:t>
            </a:r>
            <a:r>
              <a:rPr lang="es-MX" sz="2000" b="1" dirty="0">
                <a:effectLst>
                  <a:outerShdw blurRad="38100" dist="38100" dir="2700000" algn="tl">
                    <a:srgbClr val="000000">
                      <a:alpha val="43137"/>
                    </a:srgbClr>
                  </a:outerShdw>
                </a:effectLst>
              </a:rPr>
              <a:t>y VUENESA</a:t>
            </a:r>
          </a:p>
        </p:txBody>
      </p:sp>
      <p:pic>
        <p:nvPicPr>
          <p:cNvPr id="9" name="Picture 2" descr="http://www.apuntesgestion.com/wp-content/uploads/empresa/emprender/ayuda.jpg"/>
          <p:cNvPicPr>
            <a:picLocks noChangeAspect="1" noChangeArrowheads="1"/>
          </p:cNvPicPr>
          <p:nvPr/>
        </p:nvPicPr>
        <p:blipFill>
          <a:blip r:embed="rId5" cstate="print"/>
          <a:srcRect/>
          <a:stretch>
            <a:fillRect/>
          </a:stretch>
        </p:blipFill>
        <p:spPr bwMode="auto">
          <a:xfrm rot="605359">
            <a:off x="5207916" y="1472629"/>
            <a:ext cx="3454518" cy="34545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style.rotation</p:attrName>
                                        </p:attrNameLst>
                                      </p:cBhvr>
                                      <p:tavLst>
                                        <p:tav tm="0">
                                          <p:val>
                                            <p:fltVal val="720"/>
                                          </p:val>
                                        </p:tav>
                                        <p:tav tm="100000">
                                          <p:val>
                                            <p:fltVal val="0"/>
                                          </p:val>
                                        </p:tav>
                                      </p:tavLst>
                                    </p:anim>
                                    <p:anim calcmode="lin" valueType="num">
                                      <p:cBhvr>
                                        <p:cTn id="9" dur="2000" fill="hold"/>
                                        <p:tgtEl>
                                          <p:spTgt spid="9"/>
                                        </p:tgtEl>
                                        <p:attrNameLst>
                                          <p:attrName>ppt_h</p:attrName>
                                        </p:attrNameLst>
                                      </p:cBhvr>
                                      <p:tavLst>
                                        <p:tav tm="0">
                                          <p:val>
                                            <p:fltVal val="0"/>
                                          </p:val>
                                        </p:tav>
                                        <p:tav tm="100000">
                                          <p:val>
                                            <p:strVal val="#ppt_h"/>
                                          </p:val>
                                        </p:tav>
                                      </p:tavLst>
                                    </p:anim>
                                    <p:anim calcmode="lin" valueType="num">
                                      <p:cBhvr>
                                        <p:cTn id="10" dur="2000" fill="hold"/>
                                        <p:tgtEl>
                                          <p:spTgt spid="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5127" name="4 CuadroTexto"/>
          <p:cNvSpPr txBox="1">
            <a:spLocks noChangeArrowheads="1"/>
          </p:cNvSpPr>
          <p:nvPr/>
        </p:nvSpPr>
        <p:spPr bwMode="auto">
          <a:xfrm>
            <a:off x="4067945" y="404664"/>
            <a:ext cx="4687118" cy="5139869"/>
          </a:xfrm>
          <a:prstGeom prst="rect">
            <a:avLst/>
          </a:prstGeom>
          <a:noFill/>
          <a:ln w="9525">
            <a:noFill/>
            <a:miter lim="800000"/>
            <a:headEnd/>
            <a:tailEnd/>
          </a:ln>
        </p:spPr>
        <p:txBody>
          <a:bodyPr wrap="square">
            <a:spAutoFit/>
          </a:bodyPr>
          <a:lstStyle/>
          <a:p>
            <a:pPr marL="723900" lvl="1" indent="-546100" algn="just" defTabSz="358775"/>
            <a:endParaRPr lang="es-ES_tradnl" dirty="0"/>
          </a:p>
          <a:p>
            <a:pPr marL="723900" lvl="1" indent="-546100" algn="just" defTabSz="358775">
              <a:buFontTx/>
              <a:buBlip>
                <a:blip r:embed="rId4"/>
              </a:buBlip>
            </a:pPr>
            <a:r>
              <a:rPr lang="es-ES_tradnl" dirty="0" smtClean="0"/>
              <a:t>Resultados de la Sexta Sesión del Comité Iberoamericano de Nomenclatura, Montevideo, julio 2011:</a:t>
            </a:r>
            <a:endParaRPr lang="es-ES_tradnl" dirty="0"/>
          </a:p>
          <a:p>
            <a:pPr marL="444500" lvl="1" indent="-265113" algn="just" defTabSz="358775"/>
            <a:endParaRPr lang="es-MX" dirty="0"/>
          </a:p>
          <a:p>
            <a:pPr marL="901700" lvl="2" indent="-277813" algn="just" defTabSz="358775">
              <a:buFontTx/>
              <a:buBlip>
                <a:blip r:embed="rId5"/>
              </a:buBlip>
            </a:pPr>
            <a:r>
              <a:rPr lang="es-ES_tradnl" dirty="0" smtClean="0"/>
              <a:t>Versión Única en Español de la 5ª Enmienda a la Nomenclatura del SA (VUESA 2012).</a:t>
            </a:r>
          </a:p>
          <a:p>
            <a:pPr marL="901700" lvl="2" indent="-277813" algn="just" defTabSz="358775"/>
            <a:endParaRPr lang="es-ES_tradnl" dirty="0" smtClean="0"/>
          </a:p>
          <a:p>
            <a:pPr marL="901700" lvl="2" indent="-277813" algn="just" defTabSz="358775">
              <a:buFontTx/>
              <a:buBlip>
                <a:blip r:embed="rId5"/>
              </a:buBlip>
            </a:pPr>
            <a:r>
              <a:rPr lang="es-ES_tradnl" dirty="0" smtClean="0"/>
              <a:t>Versión en español de la Actualización No. 9 a las Notas Explicativas (VUENESA 2012).</a:t>
            </a:r>
          </a:p>
          <a:p>
            <a:pPr marL="901700" lvl="2" indent="-277813" algn="just" defTabSz="358775"/>
            <a:endParaRPr lang="es-MX" sz="2000" dirty="0" smtClean="0"/>
          </a:p>
          <a:p>
            <a:pPr marL="901700" lvl="2" indent="-277813" algn="just" defTabSz="358775">
              <a:buFontTx/>
              <a:buBlip>
                <a:blip r:embed="rId5"/>
              </a:buBlip>
            </a:pPr>
            <a:r>
              <a:rPr lang="es-ES_tradnl" dirty="0" smtClean="0"/>
              <a:t>Versión en español de las Actualizaciones 16 y 17 al Índice de Criterios de Clasificación.</a:t>
            </a:r>
            <a:endParaRPr lang="es-MX" sz="2000" dirty="0" smtClean="0"/>
          </a:p>
          <a:p>
            <a:pPr marL="901700" lvl="2" indent="-277813" algn="just" defTabSz="358775">
              <a:buFontTx/>
              <a:buBlip>
                <a:blip r:embed="rId5"/>
              </a:buBlip>
            </a:pPr>
            <a:endParaRPr lang="es-MX" dirty="0"/>
          </a:p>
        </p:txBody>
      </p:sp>
      <p:sp>
        <p:nvSpPr>
          <p:cNvPr id="8"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VUESA </a:t>
            </a:r>
            <a:r>
              <a:rPr lang="es-MX" sz="2000" b="1" dirty="0">
                <a:effectLst>
                  <a:outerShdw blurRad="38100" dist="38100" dir="2700000" algn="tl">
                    <a:srgbClr val="000000">
                      <a:alpha val="43137"/>
                    </a:srgbClr>
                  </a:outerShdw>
                </a:effectLst>
              </a:rPr>
              <a:t>y VUENESA</a:t>
            </a:r>
          </a:p>
        </p:txBody>
      </p:sp>
      <p:pic>
        <p:nvPicPr>
          <p:cNvPr id="18434" name="Picture 2" descr="http://mercadoynegocios.net/wp-content/uploads/2010/07/contenido-acuerdo-de-asociacion.jpg"/>
          <p:cNvPicPr>
            <a:picLocks noChangeAspect="1" noChangeArrowheads="1"/>
          </p:cNvPicPr>
          <p:nvPr/>
        </p:nvPicPr>
        <p:blipFill>
          <a:blip r:embed="rId6" cstate="print"/>
          <a:srcRect/>
          <a:stretch>
            <a:fillRect/>
          </a:stretch>
        </p:blipFill>
        <p:spPr bwMode="auto">
          <a:xfrm>
            <a:off x="1043608" y="2060848"/>
            <a:ext cx="3528392" cy="235696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5127" name="4 CuadroTexto"/>
          <p:cNvSpPr txBox="1">
            <a:spLocks noChangeArrowheads="1"/>
          </p:cNvSpPr>
          <p:nvPr/>
        </p:nvSpPr>
        <p:spPr bwMode="auto">
          <a:xfrm>
            <a:off x="827584" y="404664"/>
            <a:ext cx="7927479" cy="5478423"/>
          </a:xfrm>
          <a:prstGeom prst="rect">
            <a:avLst/>
          </a:prstGeom>
          <a:noFill/>
          <a:ln w="9525">
            <a:noFill/>
            <a:miter lim="800000"/>
            <a:headEnd/>
            <a:tailEnd/>
          </a:ln>
        </p:spPr>
        <p:txBody>
          <a:bodyPr wrap="square">
            <a:spAutoFit/>
          </a:bodyPr>
          <a:lstStyle/>
          <a:p>
            <a:pPr marL="723900" lvl="1" indent="-546100" algn="just" defTabSz="358775"/>
            <a:endParaRPr lang="es-ES_tradnl" dirty="0"/>
          </a:p>
          <a:p>
            <a:pPr marL="723900" lvl="1" indent="-546100" algn="just" defTabSz="358775">
              <a:buFontTx/>
              <a:buBlip>
                <a:blip r:embed="rId4"/>
              </a:buBlip>
            </a:pPr>
            <a:r>
              <a:rPr lang="es-ES_tradnl" dirty="0" smtClean="0"/>
              <a:t>Resultados de la Séptima Sesión del Comité Iberoamericano de Nomenclatura, Cd. de México, noviembre de 2011:</a:t>
            </a:r>
            <a:endParaRPr lang="es-ES_tradnl" dirty="0"/>
          </a:p>
          <a:p>
            <a:pPr marL="444500" lvl="1" indent="-265113" algn="just" defTabSz="358775"/>
            <a:endParaRPr lang="es-MX" dirty="0"/>
          </a:p>
          <a:p>
            <a:pPr marL="901700" lvl="2" indent="-277813" algn="just" defTabSz="358775">
              <a:buFontTx/>
              <a:buBlip>
                <a:blip r:embed="rId5"/>
              </a:buBlip>
            </a:pPr>
            <a:r>
              <a:rPr lang="es-ES_tradnl" dirty="0" smtClean="0"/>
              <a:t>La versión en español de los Anexos a los Documentos de la OMA que contienen los textos que actualizan a las Notas Explicativas del SA 2012, para conformar la VUENESA 2012.</a:t>
            </a:r>
          </a:p>
          <a:p>
            <a:pPr marL="901700" lvl="2" indent="-277813" algn="just" defTabSz="358775">
              <a:buFontTx/>
              <a:buBlip>
                <a:blip r:embed="rId5"/>
              </a:buBlip>
            </a:pPr>
            <a:endParaRPr lang="es-ES_tradnl" dirty="0" smtClean="0"/>
          </a:p>
          <a:p>
            <a:pPr marL="901700" lvl="2" indent="-277813" algn="just" defTabSz="358775">
              <a:buFontTx/>
              <a:buBlip>
                <a:blip r:embed="rId5"/>
              </a:buBlip>
            </a:pPr>
            <a:r>
              <a:rPr lang="es-MX" sz="2000" dirty="0" smtClean="0"/>
              <a:t>L</a:t>
            </a:r>
            <a:r>
              <a:rPr lang="es-ES_tradnl" dirty="0" smtClean="0"/>
              <a:t>a versión en español del Anexo al Documento de la OMA que contiene los textos que actualizan el Índice de Criterios de Clasificación de la OMA para homologarlo a la VUESA 2012.</a:t>
            </a:r>
            <a:endParaRPr lang="es-MX" sz="2000" dirty="0" smtClean="0"/>
          </a:p>
          <a:p>
            <a:pPr marL="901700" lvl="2" indent="-277813" algn="just" defTabSz="358775">
              <a:buFontTx/>
              <a:buBlip>
                <a:blip r:embed="rId5"/>
              </a:buBlip>
            </a:pPr>
            <a:endParaRPr lang="es-ES_tradnl" dirty="0" smtClean="0"/>
          </a:p>
          <a:p>
            <a:pPr marL="901700" lvl="2" indent="-277813" algn="just" defTabSz="358775">
              <a:buFontTx/>
              <a:buBlip>
                <a:blip r:embed="rId5"/>
              </a:buBlip>
            </a:pPr>
            <a:r>
              <a:rPr lang="es-ES_tradnl" dirty="0" smtClean="0"/>
              <a:t>La versión en español de las Tablas de Correlación entre la Versión 2007 y la Versión 2012 del SA.</a:t>
            </a:r>
            <a:endParaRPr lang="es-MX" sz="2000" dirty="0" smtClean="0"/>
          </a:p>
          <a:p>
            <a:pPr marL="901700" lvl="2" indent="-277813" algn="just" defTabSz="358775">
              <a:buFontTx/>
              <a:buBlip>
                <a:blip r:embed="rId5"/>
              </a:buBlip>
            </a:pPr>
            <a:endParaRPr lang="es-ES_tradnl" dirty="0" smtClean="0"/>
          </a:p>
          <a:p>
            <a:pPr marL="901700" lvl="2" indent="-277813" algn="just" defTabSz="358775">
              <a:buFontTx/>
              <a:buBlip>
                <a:blip r:embed="rId5"/>
              </a:buBlip>
            </a:pPr>
            <a:r>
              <a:rPr lang="es-ES_tradnl" dirty="0" smtClean="0"/>
              <a:t>La versión consensuada en español de las Normas de Estilo de la Versión Única en Español del Sistema Armonizado, actualizadas a noviembre de 2011.</a:t>
            </a:r>
            <a:endParaRPr lang="es-MX" sz="2000" dirty="0" smtClean="0"/>
          </a:p>
          <a:p>
            <a:pPr marL="901700" lvl="2" indent="-277813" algn="just" defTabSz="358775">
              <a:buFontTx/>
              <a:buBlip>
                <a:blip r:embed="rId5"/>
              </a:buBlip>
            </a:pPr>
            <a:endParaRPr lang="es-MX" dirty="0"/>
          </a:p>
        </p:txBody>
      </p:sp>
      <p:sp>
        <p:nvSpPr>
          <p:cNvPr id="8"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VUESA </a:t>
            </a:r>
            <a:r>
              <a:rPr lang="es-MX" sz="2000" b="1" dirty="0">
                <a:effectLst>
                  <a:outerShdw blurRad="38100" dist="38100" dir="2700000" algn="tl">
                    <a:srgbClr val="000000">
                      <a:alpha val="43137"/>
                    </a:srgbClr>
                  </a:outerShdw>
                </a:effectLst>
              </a:rPr>
              <a:t>y VUENESA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descr="http://99.95.140.224/com_interna/correos/SA2008/cuadroazul.jpg"/>
          <p:cNvPicPr>
            <a:picLocks noChangeAspect="1" noChangeArrowheads="1"/>
          </p:cNvPicPr>
          <p:nvPr/>
        </p:nvPicPr>
        <p:blipFill>
          <a:blip r:embed="rId2"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5126" name="Imagen 2" descr="Logo_Comal"/>
          <p:cNvPicPr>
            <a:picLocks noChangeAspect="1" noChangeArrowheads="1"/>
          </p:cNvPicPr>
          <p:nvPr/>
        </p:nvPicPr>
        <p:blipFill>
          <a:blip r:embed="rId3" cstate="print"/>
          <a:srcRect/>
          <a:stretch>
            <a:fillRect/>
          </a:stretch>
        </p:blipFill>
        <p:spPr bwMode="auto">
          <a:xfrm>
            <a:off x="1071563" y="5857875"/>
            <a:ext cx="1785937" cy="841375"/>
          </a:xfrm>
          <a:prstGeom prst="rect">
            <a:avLst/>
          </a:prstGeom>
          <a:noFill/>
          <a:ln w="9525">
            <a:noFill/>
            <a:miter lim="800000"/>
            <a:headEnd/>
            <a:tailEnd/>
          </a:ln>
        </p:spPr>
      </p:pic>
      <p:sp>
        <p:nvSpPr>
          <p:cNvPr id="7"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Gestiones ante la OMA</a:t>
            </a:r>
            <a:endParaRPr lang="es-MX" sz="2000" b="1" dirty="0">
              <a:effectLst>
                <a:outerShdw blurRad="38100" dist="38100" dir="2700000" algn="tl">
                  <a:srgbClr val="000000">
                    <a:alpha val="43137"/>
                  </a:srgbClr>
                </a:outerShdw>
              </a:effectLst>
            </a:endParaRPr>
          </a:p>
        </p:txBody>
      </p:sp>
      <p:sp>
        <p:nvSpPr>
          <p:cNvPr id="9" name="4 CuadroTexto"/>
          <p:cNvSpPr txBox="1">
            <a:spLocks noChangeArrowheads="1"/>
          </p:cNvSpPr>
          <p:nvPr/>
        </p:nvSpPr>
        <p:spPr bwMode="auto">
          <a:xfrm>
            <a:off x="1115616" y="944716"/>
            <a:ext cx="7927479" cy="5724644"/>
          </a:xfrm>
          <a:prstGeom prst="rect">
            <a:avLst/>
          </a:prstGeom>
          <a:noFill/>
          <a:ln w="9525">
            <a:noFill/>
            <a:miter lim="800000"/>
            <a:headEnd/>
            <a:tailEnd/>
          </a:ln>
        </p:spPr>
        <p:txBody>
          <a:bodyPr wrap="square">
            <a:spAutoFit/>
          </a:bodyPr>
          <a:lstStyle/>
          <a:p>
            <a:pPr marL="723900" lvl="1" indent="-546100" algn="just" defTabSz="358775"/>
            <a:endParaRPr lang="es-ES_tradnl" dirty="0"/>
          </a:p>
          <a:p>
            <a:pPr marL="723900" lvl="1" indent="-546100" algn="just" defTabSz="358775">
              <a:buFontTx/>
              <a:buBlip>
                <a:blip r:embed="rId4"/>
              </a:buBlip>
            </a:pPr>
            <a:r>
              <a:rPr lang="es-ES_tradnl" dirty="0" smtClean="0"/>
              <a:t>Se entregaron formalmente las versiones actualizadas de:</a:t>
            </a:r>
            <a:endParaRPr lang="es-ES_tradnl" dirty="0"/>
          </a:p>
          <a:p>
            <a:pPr marL="444500" lvl="1" indent="-265113" algn="just" defTabSz="358775"/>
            <a:endParaRPr lang="es-MX" dirty="0"/>
          </a:p>
          <a:p>
            <a:pPr marL="901700" lvl="2" indent="-277813" algn="just" defTabSz="358775">
              <a:buFontTx/>
              <a:buBlip>
                <a:blip r:embed="rId5"/>
              </a:buBlip>
            </a:pPr>
            <a:r>
              <a:rPr lang="es-ES_tradnl" dirty="0" smtClean="0"/>
              <a:t>VUESA 2012.</a:t>
            </a:r>
          </a:p>
          <a:p>
            <a:pPr marL="901700" lvl="2" indent="-277813" algn="just" defTabSz="358775">
              <a:buFontTx/>
              <a:buBlip>
                <a:blip r:embed="rId5"/>
              </a:buBlip>
            </a:pPr>
            <a:r>
              <a:rPr lang="es-MX" dirty="0" smtClean="0"/>
              <a:t>VUENESA 2012.</a:t>
            </a:r>
          </a:p>
          <a:p>
            <a:pPr marL="901700" lvl="2" indent="-277813" algn="just" defTabSz="358775">
              <a:buFontTx/>
              <a:buBlip>
                <a:blip r:embed="rId5"/>
              </a:buBlip>
            </a:pPr>
            <a:r>
              <a:rPr lang="es-MX" dirty="0" smtClean="0"/>
              <a:t>Índice de Criterios de clasificación.</a:t>
            </a:r>
            <a:endParaRPr lang="es-ES_tradnl" dirty="0" smtClean="0"/>
          </a:p>
          <a:p>
            <a:pPr marL="901700" lvl="2" indent="-277813" algn="just" defTabSz="358775">
              <a:buFontTx/>
              <a:buBlip>
                <a:blip r:embed="rId5"/>
              </a:buBlip>
            </a:pPr>
            <a:r>
              <a:rPr lang="es-ES_tradnl" dirty="0" smtClean="0"/>
              <a:t>Tablas de Correlación entre la Versión 2007 y la Versión 2012 del SA.</a:t>
            </a:r>
          </a:p>
          <a:p>
            <a:pPr marL="901700" lvl="2" indent="-277813" algn="just" defTabSz="358775">
              <a:buFontTx/>
              <a:buBlip>
                <a:blip r:embed="rId5"/>
              </a:buBlip>
            </a:pPr>
            <a:r>
              <a:rPr lang="es-ES_tradnl" dirty="0" smtClean="0"/>
              <a:t>Normas de Estilo de la Versión Única en Español del Sistema Armonizado, actualizadas a noviembre de 2011.</a:t>
            </a:r>
          </a:p>
          <a:p>
            <a:pPr marL="901700" lvl="2" indent="-277813" algn="just" defTabSz="358775">
              <a:buFontTx/>
              <a:buBlip>
                <a:blip r:embed="rId5"/>
              </a:buBlip>
            </a:pPr>
            <a:r>
              <a:rPr lang="es-ES_tradnl" dirty="0" smtClean="0"/>
              <a:t>Calendario para la publicación oficial por parte de la OMA:</a:t>
            </a:r>
          </a:p>
          <a:p>
            <a:pPr marL="901700" lvl="2" indent="-277813" algn="just" defTabSz="358775">
              <a:buFontTx/>
              <a:buBlip>
                <a:blip r:embed="rId5"/>
              </a:buBlip>
            </a:pPr>
            <a:endParaRPr lang="es-ES_tradnl" dirty="0" smtClean="0"/>
          </a:p>
          <a:p>
            <a:r>
              <a:rPr lang="es-CL" dirty="0" smtClean="0"/>
              <a:t>Nomenclatura: Versión Word/</a:t>
            </a:r>
            <a:r>
              <a:rPr lang="es-CL" dirty="0" err="1" smtClean="0"/>
              <a:t>pdf</a:t>
            </a:r>
            <a:r>
              <a:rPr lang="es-CL" dirty="0" smtClean="0"/>
              <a:t>: 20 de Abril. Versión papel: 30 de Abril.</a:t>
            </a:r>
            <a:endParaRPr lang="es-MX" dirty="0" smtClean="0"/>
          </a:p>
          <a:p>
            <a:endParaRPr lang="es-CL" dirty="0" smtClean="0"/>
          </a:p>
          <a:p>
            <a:r>
              <a:rPr lang="es-CL" dirty="0" smtClean="0"/>
              <a:t>Notas Explicativas: Versión Word/</a:t>
            </a:r>
            <a:r>
              <a:rPr lang="es-CL" dirty="0" err="1" smtClean="0"/>
              <a:t>pdf</a:t>
            </a:r>
            <a:r>
              <a:rPr lang="es-CL" dirty="0" smtClean="0"/>
              <a:t>: 30 de Mayo. Versión papel: 15 de Junio.</a:t>
            </a:r>
            <a:endParaRPr lang="es-MX" dirty="0" smtClean="0"/>
          </a:p>
          <a:p>
            <a:pPr marL="3644900" lvl="8" indent="-277813" algn="just" defTabSz="358775">
              <a:buFontTx/>
              <a:buBlip>
                <a:blip r:embed="rId5"/>
              </a:buBlip>
            </a:pPr>
            <a:endParaRPr lang="es-ES_tradnl" sz="2000" dirty="0" smtClean="0"/>
          </a:p>
          <a:p>
            <a:pPr marL="3644900" lvl="8" indent="-277813" algn="just" defTabSz="358775">
              <a:buFontTx/>
              <a:buBlip>
                <a:blip r:embed="rId5"/>
              </a:buBlip>
            </a:pPr>
            <a:endParaRPr lang="es-ES_tradnl" sz="2000" dirty="0" smtClean="0"/>
          </a:p>
          <a:p>
            <a:pPr marL="3644900" lvl="8" indent="-277813" algn="just" defTabSz="358775">
              <a:buFontTx/>
              <a:buBlip>
                <a:blip r:embed="rId5"/>
              </a:buBlip>
            </a:pPr>
            <a:endParaRPr lang="es-MX" sz="2000" dirty="0" smtClean="0"/>
          </a:p>
          <a:p>
            <a:pPr marL="901700" lvl="2" indent="-277813" algn="just" defTabSz="358775">
              <a:buFontTx/>
              <a:buBlip>
                <a:blip r:embed="rId5"/>
              </a:buBlip>
            </a:pP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http://www.clusterturismoextremadura.es/sites/default/files/web-design.jpg"/>
          <p:cNvPicPr>
            <a:picLocks noChangeAspect="1" noChangeArrowheads="1"/>
          </p:cNvPicPr>
          <p:nvPr/>
        </p:nvPicPr>
        <p:blipFill>
          <a:blip r:embed="rId2" cstate="print"/>
          <a:srcRect/>
          <a:stretch>
            <a:fillRect/>
          </a:stretch>
        </p:blipFill>
        <p:spPr bwMode="auto">
          <a:xfrm rot="19545918">
            <a:off x="4829708" y="1844824"/>
            <a:ext cx="3810000" cy="2857500"/>
          </a:xfrm>
          <a:prstGeom prst="rect">
            <a:avLst/>
          </a:prstGeom>
          <a:noFill/>
        </p:spPr>
      </p:pic>
      <p:pic>
        <p:nvPicPr>
          <p:cNvPr id="8194" name="Picture 7" descr="http://99.95.140.224/com_interna/correos/SA2008/cuadroazul.jpg"/>
          <p:cNvPicPr>
            <a:picLocks noChangeAspect="1" noChangeArrowheads="1"/>
          </p:cNvPicPr>
          <p:nvPr/>
        </p:nvPicPr>
        <p:blipFill>
          <a:blip r:embed="rId3" cstate="print"/>
          <a:srcRect/>
          <a:stretch>
            <a:fillRect/>
          </a:stretch>
        </p:blipFill>
        <p:spPr bwMode="auto">
          <a:xfrm>
            <a:off x="95250" y="142875"/>
            <a:ext cx="876300" cy="6500813"/>
          </a:xfrm>
          <a:prstGeom prst="rect">
            <a:avLst/>
          </a:prstGeom>
          <a:noFill/>
          <a:ln w="9525">
            <a:noFill/>
            <a:miter lim="800000"/>
            <a:headEnd/>
            <a:tailEnd/>
          </a:ln>
        </p:spPr>
      </p:pic>
      <p:graphicFrame>
        <p:nvGraphicFramePr>
          <p:cNvPr id="4" name="3 Tabla"/>
          <p:cNvGraphicFramePr>
            <a:graphicFrameLocks noGrp="1"/>
          </p:cNvGraphicFramePr>
          <p:nvPr/>
        </p:nvGraphicFramePr>
        <p:xfrm>
          <a:off x="1071563" y="5929313"/>
          <a:ext cx="7786712" cy="928688"/>
        </p:xfrm>
        <a:graphic>
          <a:graphicData uri="http://schemas.openxmlformats.org/drawingml/2006/table">
            <a:tbl>
              <a:tblPr/>
              <a:tblGrid>
                <a:gridCol w="1401465"/>
                <a:gridCol w="6385247"/>
              </a:tblGrid>
              <a:tr h="928688">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ES" sz="1200" b="0" i="0" u="none" strike="noStrike" cap="none" normalizeH="0" baseline="0" dirty="0" smtClean="0">
                        <a:ln>
                          <a:noFill/>
                        </a:ln>
                        <a:solidFill>
                          <a:schemeClr val="tx1"/>
                        </a:solidFill>
                        <a:effectLst/>
                        <a:latin typeface="Times New Roman" pitchFamily="18" charset="0"/>
                        <a:ea typeface="Times New Roman" pitchFamily="18" charset="0"/>
                        <a:cs typeface="Tahoma" pitchFamily="34"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179388" marR="0" lvl="0" indent="0" algn="ctr" defTabSz="914400" rtl="0" eaLnBrk="1" fontAlgn="base" latinLnBrk="0" hangingPunct="1">
                        <a:lnSpc>
                          <a:spcPct val="115000"/>
                        </a:lnSpc>
                        <a:spcBef>
                          <a:spcPct val="0"/>
                        </a:spcBef>
                        <a:spcAft>
                          <a:spcPct val="0"/>
                        </a:spcAft>
                        <a:buClrTx/>
                        <a:buSzTx/>
                        <a:buFontTx/>
                        <a:buNone/>
                        <a:tabLst>
                          <a:tab pos="2805113" algn="ctr"/>
                          <a:tab pos="5611813" algn="r"/>
                        </a:tabLst>
                      </a:pPr>
                      <a:r>
                        <a:rPr kumimoji="0" lang="es-ES" sz="1000" b="1" i="1" u="none" strike="noStrike" cap="none" normalizeH="0" baseline="0" dirty="0" smtClean="0">
                          <a:ln>
                            <a:noFill/>
                          </a:ln>
                          <a:solidFill>
                            <a:srgbClr val="1F497D"/>
                          </a:solidFill>
                          <a:effectLst/>
                          <a:latin typeface="Arial" charset="0"/>
                          <a:cs typeface="Times New Roman" pitchFamily="18" charset="0"/>
                        </a:rPr>
                        <a:t>CONVENIO MULTILATERAL SOBRE COOPERACIÓN Y ASISTENCIA MUTUA ENTRE LAS DIRECCIONES NACIONALES DE ADUANAS DE AMÉRICA LATINA, ESPAÑA Y PORTUGAL</a:t>
                      </a:r>
                      <a:endParaRPr kumimoji="0" lang="es-MX"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4450" marR="44450" marT="0" marB="0" horzOverflow="overflow">
                    <a:lnL>
                      <a:noFill/>
                    </a:lnL>
                    <a:lnR>
                      <a:noFill/>
                    </a:lnR>
                    <a:lnT>
                      <a:noFill/>
                    </a:lnT>
                    <a:lnB>
                      <a:noFill/>
                    </a:lnB>
                    <a:lnTlToBr>
                      <a:noFill/>
                    </a:lnTlToBr>
                    <a:lnBlToTr>
                      <a:noFill/>
                    </a:lnBlToTr>
                    <a:noFill/>
                  </a:tcPr>
                </a:tc>
              </a:tr>
            </a:tbl>
          </a:graphicData>
        </a:graphic>
      </p:graphicFrame>
      <p:pic>
        <p:nvPicPr>
          <p:cNvPr id="8198" name="Imagen 2" descr="Logo_Comal"/>
          <p:cNvPicPr>
            <a:picLocks noChangeAspect="1" noChangeArrowheads="1"/>
          </p:cNvPicPr>
          <p:nvPr/>
        </p:nvPicPr>
        <p:blipFill>
          <a:blip r:embed="rId4" cstate="print"/>
          <a:srcRect/>
          <a:stretch>
            <a:fillRect/>
          </a:stretch>
        </p:blipFill>
        <p:spPr bwMode="auto">
          <a:xfrm>
            <a:off x="1071563" y="5857875"/>
            <a:ext cx="1785937" cy="841375"/>
          </a:xfrm>
          <a:prstGeom prst="rect">
            <a:avLst/>
          </a:prstGeom>
          <a:noFill/>
          <a:ln w="9525">
            <a:noFill/>
            <a:miter lim="800000"/>
            <a:headEnd/>
            <a:tailEnd/>
          </a:ln>
        </p:spPr>
      </p:pic>
      <p:sp>
        <p:nvSpPr>
          <p:cNvPr id="10" name="3 CuadroTexto"/>
          <p:cNvSpPr txBox="1">
            <a:spLocks noChangeArrowheads="1"/>
          </p:cNvSpPr>
          <p:nvPr/>
        </p:nvSpPr>
        <p:spPr bwMode="auto">
          <a:xfrm>
            <a:off x="1714500" y="142875"/>
            <a:ext cx="7275513" cy="400050"/>
          </a:xfrm>
          <a:prstGeom prst="rect">
            <a:avLst/>
          </a:prstGeom>
          <a:noFill/>
          <a:ln w="9525">
            <a:noFill/>
            <a:miter lim="800000"/>
            <a:headEnd/>
            <a:tailEnd/>
          </a:ln>
        </p:spPr>
        <p:txBody>
          <a:bodyPr>
            <a:spAutoFit/>
          </a:bodyPr>
          <a:lstStyle/>
          <a:p>
            <a:pPr algn="r">
              <a:defRPr/>
            </a:pPr>
            <a:r>
              <a:rPr lang="es-MX" sz="2000" b="1" dirty="0" smtClean="0">
                <a:effectLst>
                  <a:outerShdw blurRad="38100" dist="38100" dir="2700000" algn="tl">
                    <a:srgbClr val="000000">
                      <a:alpha val="43137"/>
                    </a:srgbClr>
                  </a:outerShdw>
                </a:effectLst>
              </a:rPr>
              <a:t>Portal WEB y TIM Fase 3</a:t>
            </a:r>
            <a:endParaRPr lang="es-MX" sz="2000" b="1" dirty="0">
              <a:effectLst>
                <a:outerShdw blurRad="38100" dist="38100" dir="2700000" algn="tl">
                  <a:srgbClr val="000000">
                    <a:alpha val="43137"/>
                  </a:srgbClr>
                </a:outerShdw>
              </a:effectLst>
            </a:endParaRPr>
          </a:p>
        </p:txBody>
      </p:sp>
      <p:sp>
        <p:nvSpPr>
          <p:cNvPr id="8200" name="4 CuadroTexto"/>
          <p:cNvSpPr txBox="1">
            <a:spLocks noChangeArrowheads="1"/>
          </p:cNvSpPr>
          <p:nvPr/>
        </p:nvSpPr>
        <p:spPr bwMode="auto">
          <a:xfrm>
            <a:off x="827584" y="1124744"/>
            <a:ext cx="3888432" cy="4247317"/>
          </a:xfrm>
          <a:prstGeom prst="rect">
            <a:avLst/>
          </a:prstGeom>
          <a:noFill/>
          <a:ln w="9525">
            <a:noFill/>
            <a:miter lim="800000"/>
            <a:headEnd/>
            <a:tailEnd/>
          </a:ln>
        </p:spPr>
        <p:txBody>
          <a:bodyPr wrap="square">
            <a:spAutoFit/>
          </a:bodyPr>
          <a:lstStyle/>
          <a:p>
            <a:pPr marL="723900" lvl="1" indent="-544513" algn="just" defTabSz="358775">
              <a:buFontTx/>
              <a:buBlip>
                <a:blip r:embed="rId5"/>
              </a:buBlip>
            </a:pPr>
            <a:r>
              <a:rPr lang="es-MX" dirty="0" smtClean="0"/>
              <a:t>En </a:t>
            </a:r>
            <a:r>
              <a:rPr lang="es-MX" dirty="0"/>
              <a:t>cumplimiento del Acuerdo </a:t>
            </a:r>
            <a:r>
              <a:rPr lang="es-MX" dirty="0" smtClean="0"/>
              <a:t>5 y en relación al Acuerdo 14, la Secretaría acordó con el BID instaurar un servidor COMALEP que contendrá Portal Web y que replicará la información contenida en el Servidor Regional del TIM para evitar caídas del sistema y coadyuvar de manera activa al desarrollo de la fase 3 del Procedimiento;</a:t>
            </a:r>
          </a:p>
          <a:p>
            <a:pPr marL="444500" lvl="1" indent="-265113" algn="just" defTabSz="358775">
              <a:buFontTx/>
              <a:buBlip>
                <a:blip r:embed="rId5"/>
              </a:buBlip>
            </a:pPr>
            <a:endParaRPr lang="es-MX" dirty="0" smtClean="0"/>
          </a:p>
          <a:p>
            <a:pPr marL="444500" lvl="1" indent="-265113" algn="just" defTabSz="358775"/>
            <a:endParaRPr lang="es-MX"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1986</TotalTime>
  <Words>2740</Words>
  <Application>Microsoft Office PowerPoint</Application>
  <PresentationFormat>Presentación en pantalla (4:3)</PresentationFormat>
  <Paragraphs>269</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AUGL683J</dc:creator>
  <cp:lastModifiedBy>mohl836j</cp:lastModifiedBy>
  <cp:revision>192</cp:revision>
  <cp:lastPrinted>2010-04-29T00:46:53Z</cp:lastPrinted>
  <dcterms:created xsi:type="dcterms:W3CDTF">2010-04-29T20:06:07Z</dcterms:created>
  <dcterms:modified xsi:type="dcterms:W3CDTF">2012-04-20T22:11:21Z</dcterms:modified>
</cp:coreProperties>
</file>