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3" r:id="rId3"/>
    <p:sldId id="257" r:id="rId4"/>
    <p:sldId id="272" r:id="rId5"/>
    <p:sldId id="276" r:id="rId6"/>
    <p:sldId id="288" r:id="rId7"/>
    <p:sldId id="269" r:id="rId8"/>
    <p:sldId id="268" r:id="rId9"/>
    <p:sldId id="277" r:id="rId10"/>
    <p:sldId id="265" r:id="rId11"/>
    <p:sldId id="261" r:id="rId12"/>
    <p:sldId id="267" r:id="rId13"/>
    <p:sldId id="278" r:id="rId14"/>
    <p:sldId id="284" r:id="rId15"/>
    <p:sldId id="279" r:id="rId16"/>
    <p:sldId id="280" r:id="rId17"/>
    <p:sldId id="289" r:id="rId18"/>
    <p:sldId id="281" r:id="rId19"/>
    <p:sldId id="264" r:id="rId20"/>
    <p:sldId id="286" r:id="rId21"/>
  </p:sldIdLst>
  <p:sldSz cx="9144000" cy="6858000" type="screen4x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97061B-CEC3-4A9F-BFE1-20967409E376}" type="doc">
      <dgm:prSet loTypeId="urn:microsoft.com/office/officeart/2005/8/layout/arrow2" loCatId="process" qsTypeId="urn:microsoft.com/office/officeart/2005/8/quickstyle/3d3" qsCatId="3D" csTypeId="urn:microsoft.com/office/officeart/2005/8/colors/accent6_4" csCatId="accent6" phldr="1"/>
      <dgm:spPr/>
    </dgm:pt>
    <dgm:pt modelId="{3F3C646D-1220-4D4C-B4D0-B9AC5ABC4B9B}">
      <dgm:prSet phldrT="[Texto]" custT="1"/>
      <dgm:spPr/>
      <dgm:t>
        <a:bodyPr/>
        <a:lstStyle/>
        <a:p>
          <a:r>
            <a:rPr lang="es-UY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Plan</a:t>
          </a:r>
          <a:r>
            <a:rPr lang="es-UY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 </a:t>
          </a:r>
          <a:r>
            <a:rPr lang="es-UY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Estratégico</a:t>
          </a:r>
          <a:endParaRPr lang="es-UY" sz="20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F5EC7AC0-ABAD-41C0-A939-4A6181C14947}" type="parTrans" cxnId="{42F11FBE-9E85-4848-A4C5-3E736ED896FA}">
      <dgm:prSet/>
      <dgm:spPr/>
      <dgm:t>
        <a:bodyPr/>
        <a:lstStyle/>
        <a:p>
          <a:endParaRPr lang="es-UY"/>
        </a:p>
      </dgm:t>
    </dgm:pt>
    <dgm:pt modelId="{0035115E-102C-4A71-BD2E-F987AC72C07D}" type="sibTrans" cxnId="{42F11FBE-9E85-4848-A4C5-3E736ED896FA}">
      <dgm:prSet/>
      <dgm:spPr/>
      <dgm:t>
        <a:bodyPr/>
        <a:lstStyle/>
        <a:p>
          <a:endParaRPr lang="es-UY"/>
        </a:p>
      </dgm:t>
    </dgm:pt>
    <dgm:pt modelId="{273E9419-83AD-4A39-BCF0-8479A94D94A4}">
      <dgm:prSet phldrT="[Texto]" custT="1"/>
      <dgm:spPr/>
      <dgm:t>
        <a:bodyPr/>
        <a:lstStyle/>
        <a:p>
          <a:r>
            <a:rPr lang="es-UY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Planes Operativos Anuales</a:t>
          </a:r>
          <a:endParaRPr lang="es-UY" sz="20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FCC752D0-51FE-405E-9960-F556CA0D3736}" type="parTrans" cxnId="{EA023351-3B70-45F2-AA27-CB2F4CC792FB}">
      <dgm:prSet/>
      <dgm:spPr/>
      <dgm:t>
        <a:bodyPr/>
        <a:lstStyle/>
        <a:p>
          <a:endParaRPr lang="es-UY"/>
        </a:p>
      </dgm:t>
    </dgm:pt>
    <dgm:pt modelId="{8E9CE5FB-CE1C-420B-A2CA-991960EFDFE7}" type="sibTrans" cxnId="{EA023351-3B70-45F2-AA27-CB2F4CC792FB}">
      <dgm:prSet/>
      <dgm:spPr/>
      <dgm:t>
        <a:bodyPr/>
        <a:lstStyle/>
        <a:p>
          <a:endParaRPr lang="es-UY"/>
        </a:p>
      </dgm:t>
    </dgm:pt>
    <dgm:pt modelId="{F70C83C1-4954-4B00-926D-395EB2DC822F}">
      <dgm:prSet phldrT="[Texto]" custT="1"/>
      <dgm:spPr/>
      <dgm:t>
        <a:bodyPr/>
        <a:lstStyle/>
        <a:p>
          <a:r>
            <a:rPr lang="es-UY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Estrategia Integral para la Gestión de Riesgo</a:t>
          </a:r>
          <a:endParaRPr lang="es-UY" sz="200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gm:t>
    </dgm:pt>
    <dgm:pt modelId="{38AAAB48-F8F4-40A0-A48F-4E3386B8375B}" type="parTrans" cxnId="{40012773-82AA-49DA-A1A0-8392C69B9805}">
      <dgm:prSet/>
      <dgm:spPr/>
      <dgm:t>
        <a:bodyPr/>
        <a:lstStyle/>
        <a:p>
          <a:endParaRPr lang="es-UY"/>
        </a:p>
      </dgm:t>
    </dgm:pt>
    <dgm:pt modelId="{0A3FADB3-99DD-4AA2-9251-A1E48FEFF590}" type="sibTrans" cxnId="{40012773-82AA-49DA-A1A0-8392C69B9805}">
      <dgm:prSet/>
      <dgm:spPr/>
      <dgm:t>
        <a:bodyPr/>
        <a:lstStyle/>
        <a:p>
          <a:endParaRPr lang="es-UY"/>
        </a:p>
      </dgm:t>
    </dgm:pt>
    <dgm:pt modelId="{FDF4FFE9-7374-440F-A4E9-E756A0D7B919}" type="pres">
      <dgm:prSet presAssocID="{5797061B-CEC3-4A9F-BFE1-20967409E376}" presName="arrowDiagram" presStyleCnt="0">
        <dgm:presLayoutVars>
          <dgm:chMax val="5"/>
          <dgm:dir/>
          <dgm:resizeHandles val="exact"/>
        </dgm:presLayoutVars>
      </dgm:prSet>
      <dgm:spPr/>
    </dgm:pt>
    <dgm:pt modelId="{107131BF-C036-4478-A894-09E207BCB0E0}" type="pres">
      <dgm:prSet presAssocID="{5797061B-CEC3-4A9F-BFE1-20967409E376}" presName="arrow" presStyleLbl="bgShp" presStyleIdx="0" presStyleCnt="1" custScaleX="63640" custScaleY="82826" custLinFactNeighborX="-16878" custLinFactNeighborY="-5059"/>
      <dgm:spPr/>
    </dgm:pt>
    <dgm:pt modelId="{AA73EB76-EFF5-4C1F-8A1D-460CF600ABC8}" type="pres">
      <dgm:prSet presAssocID="{5797061B-CEC3-4A9F-BFE1-20967409E376}" presName="arrowDiagram3" presStyleCnt="0"/>
      <dgm:spPr/>
    </dgm:pt>
    <dgm:pt modelId="{D3A42724-3DF7-4059-9447-F6A61710D817}" type="pres">
      <dgm:prSet presAssocID="{3F3C646D-1220-4D4C-B4D0-B9AC5ABC4B9B}" presName="bullet3a" presStyleLbl="node1" presStyleIdx="0" presStyleCnt="3" custLinFactX="-100000" custLinFactNeighborX="-126042" custLinFactNeighborY="-99882"/>
      <dgm:spPr/>
    </dgm:pt>
    <dgm:pt modelId="{8551014B-F182-4460-B92A-A160F0AE4537}" type="pres">
      <dgm:prSet presAssocID="{3F3C646D-1220-4D4C-B4D0-B9AC5ABC4B9B}" presName="textBox3a" presStyleLbl="revTx" presStyleIdx="0" presStyleCnt="3" custScaleX="123868" custScaleY="48783" custLinFactNeighborX="-20283" custLinFactNeighborY="-8647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02E1209D-879C-4A1B-87B3-047B4EBA7B5B}" type="pres">
      <dgm:prSet presAssocID="{273E9419-83AD-4A39-BCF0-8479A94D94A4}" presName="bullet3b" presStyleLbl="node1" presStyleIdx="1" presStyleCnt="3" custLinFactX="-100000" custLinFactNeighborX="-181842" custLinFactNeighborY="-53485"/>
      <dgm:spPr/>
    </dgm:pt>
    <dgm:pt modelId="{7A4A989C-3AA6-42C6-89CE-4457C1AB2394}" type="pres">
      <dgm:prSet presAssocID="{273E9419-83AD-4A39-BCF0-8479A94D94A4}" presName="textBox3b" presStyleLbl="revTx" presStyleIdx="1" presStyleCnt="3" custScaleX="124297" custScaleY="37202" custLinFactNeighborX="-65267" custLinFactNeighborY="-22307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2579DF49-6425-462A-B24B-0CC10333B82A}" type="pres">
      <dgm:prSet presAssocID="{F70C83C1-4954-4B00-926D-395EB2DC822F}" presName="bullet3c" presStyleLbl="node1" presStyleIdx="2" presStyleCnt="3" custLinFactX="-100000" custLinFactNeighborX="-176553" custLinFactNeighborY="-63212"/>
      <dgm:spPr/>
    </dgm:pt>
    <dgm:pt modelId="{72F1B6CE-4042-4BDB-8260-2710DF3359CD}" type="pres">
      <dgm:prSet presAssocID="{F70C83C1-4954-4B00-926D-395EB2DC822F}" presName="textBox3c" presStyleLbl="revTx" presStyleIdx="2" presStyleCnt="3" custScaleX="251354" custScaleY="24656" custLinFactNeighborX="-46947" custLinFactNeighborY="-2485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40012773-82AA-49DA-A1A0-8392C69B9805}" srcId="{5797061B-CEC3-4A9F-BFE1-20967409E376}" destId="{F70C83C1-4954-4B00-926D-395EB2DC822F}" srcOrd="2" destOrd="0" parTransId="{38AAAB48-F8F4-40A0-A48F-4E3386B8375B}" sibTransId="{0A3FADB3-99DD-4AA2-9251-A1E48FEFF590}"/>
    <dgm:cxn modelId="{42F11FBE-9E85-4848-A4C5-3E736ED896FA}" srcId="{5797061B-CEC3-4A9F-BFE1-20967409E376}" destId="{3F3C646D-1220-4D4C-B4D0-B9AC5ABC4B9B}" srcOrd="0" destOrd="0" parTransId="{F5EC7AC0-ABAD-41C0-A939-4A6181C14947}" sibTransId="{0035115E-102C-4A71-BD2E-F987AC72C07D}"/>
    <dgm:cxn modelId="{EA023351-3B70-45F2-AA27-CB2F4CC792FB}" srcId="{5797061B-CEC3-4A9F-BFE1-20967409E376}" destId="{273E9419-83AD-4A39-BCF0-8479A94D94A4}" srcOrd="1" destOrd="0" parTransId="{FCC752D0-51FE-405E-9960-F556CA0D3736}" sibTransId="{8E9CE5FB-CE1C-420B-A2CA-991960EFDFE7}"/>
    <dgm:cxn modelId="{56A09B42-0445-4056-AD77-E44475550D61}" type="presOf" srcId="{3F3C646D-1220-4D4C-B4D0-B9AC5ABC4B9B}" destId="{8551014B-F182-4460-B92A-A160F0AE4537}" srcOrd="0" destOrd="0" presId="urn:microsoft.com/office/officeart/2005/8/layout/arrow2"/>
    <dgm:cxn modelId="{E640496B-3747-4BF8-ACDE-2B3C58FCFBD6}" type="presOf" srcId="{5797061B-CEC3-4A9F-BFE1-20967409E376}" destId="{FDF4FFE9-7374-440F-A4E9-E756A0D7B919}" srcOrd="0" destOrd="0" presId="urn:microsoft.com/office/officeart/2005/8/layout/arrow2"/>
    <dgm:cxn modelId="{A2BFED53-4896-49B9-B6D9-51CC3CC29CFA}" type="presOf" srcId="{273E9419-83AD-4A39-BCF0-8479A94D94A4}" destId="{7A4A989C-3AA6-42C6-89CE-4457C1AB2394}" srcOrd="0" destOrd="0" presId="urn:microsoft.com/office/officeart/2005/8/layout/arrow2"/>
    <dgm:cxn modelId="{3B12C4DE-15A5-46B6-A3F7-B0D13E37E322}" type="presOf" srcId="{F70C83C1-4954-4B00-926D-395EB2DC822F}" destId="{72F1B6CE-4042-4BDB-8260-2710DF3359CD}" srcOrd="0" destOrd="0" presId="urn:microsoft.com/office/officeart/2005/8/layout/arrow2"/>
    <dgm:cxn modelId="{E24A8D1E-9562-49F1-A6BF-1EBD5FFCB1E5}" type="presParOf" srcId="{FDF4FFE9-7374-440F-A4E9-E756A0D7B919}" destId="{107131BF-C036-4478-A894-09E207BCB0E0}" srcOrd="0" destOrd="0" presId="urn:microsoft.com/office/officeart/2005/8/layout/arrow2"/>
    <dgm:cxn modelId="{A3BF32F2-AB60-47B8-96B0-41C666533025}" type="presParOf" srcId="{FDF4FFE9-7374-440F-A4E9-E756A0D7B919}" destId="{AA73EB76-EFF5-4C1F-8A1D-460CF600ABC8}" srcOrd="1" destOrd="0" presId="urn:microsoft.com/office/officeart/2005/8/layout/arrow2"/>
    <dgm:cxn modelId="{F0D3D057-D99C-47ED-9CC4-D138678CA88E}" type="presParOf" srcId="{AA73EB76-EFF5-4C1F-8A1D-460CF600ABC8}" destId="{D3A42724-3DF7-4059-9447-F6A61710D817}" srcOrd="0" destOrd="0" presId="urn:microsoft.com/office/officeart/2005/8/layout/arrow2"/>
    <dgm:cxn modelId="{7053E189-4532-4648-BFF5-A7DFA0779084}" type="presParOf" srcId="{AA73EB76-EFF5-4C1F-8A1D-460CF600ABC8}" destId="{8551014B-F182-4460-B92A-A160F0AE4537}" srcOrd="1" destOrd="0" presId="urn:microsoft.com/office/officeart/2005/8/layout/arrow2"/>
    <dgm:cxn modelId="{40C82C87-87EF-4264-95AB-2FD85A7D7526}" type="presParOf" srcId="{AA73EB76-EFF5-4C1F-8A1D-460CF600ABC8}" destId="{02E1209D-879C-4A1B-87B3-047B4EBA7B5B}" srcOrd="2" destOrd="0" presId="urn:microsoft.com/office/officeart/2005/8/layout/arrow2"/>
    <dgm:cxn modelId="{5F6A62DB-F221-46A1-A53C-4F4974728C6E}" type="presParOf" srcId="{AA73EB76-EFF5-4C1F-8A1D-460CF600ABC8}" destId="{7A4A989C-3AA6-42C6-89CE-4457C1AB2394}" srcOrd="3" destOrd="0" presId="urn:microsoft.com/office/officeart/2005/8/layout/arrow2"/>
    <dgm:cxn modelId="{6E7026D6-D87A-4875-AF1C-DD6F9AE71EC8}" type="presParOf" srcId="{AA73EB76-EFF5-4C1F-8A1D-460CF600ABC8}" destId="{2579DF49-6425-462A-B24B-0CC10333B82A}" srcOrd="4" destOrd="0" presId="urn:microsoft.com/office/officeart/2005/8/layout/arrow2"/>
    <dgm:cxn modelId="{06832A5A-D6FF-4B78-8079-399226E47347}" type="presParOf" srcId="{AA73EB76-EFF5-4C1F-8A1D-460CF600ABC8}" destId="{72F1B6CE-4042-4BDB-8260-2710DF3359CD}" srcOrd="5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F7B3DE-B5C9-4102-96E6-E2726E47B23E}" type="doc">
      <dgm:prSet loTypeId="urn:microsoft.com/office/officeart/2005/8/layout/arrow5" loCatId="process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s-UY"/>
        </a:p>
      </dgm:t>
    </dgm:pt>
    <dgm:pt modelId="{EA41BBB9-2173-4EF5-9096-92E2A91B4C03}">
      <dgm:prSet phldrT="[Texto]"/>
      <dgm:spPr/>
      <dgm:t>
        <a:bodyPr/>
        <a:lstStyle/>
        <a:p>
          <a:r>
            <a:rPr lang="es-UY" dirty="0" smtClean="0">
              <a:solidFill>
                <a:schemeClr val="tx1"/>
              </a:solidFill>
              <a:effectLst/>
            </a:rPr>
            <a:t>Políticas para la definición del riesgo</a:t>
          </a:r>
          <a:endParaRPr lang="es-UY" dirty="0">
            <a:solidFill>
              <a:schemeClr val="tx1"/>
            </a:solidFill>
            <a:effectLst/>
          </a:endParaRPr>
        </a:p>
      </dgm:t>
    </dgm:pt>
    <dgm:pt modelId="{1439A1EA-3CA9-48E6-87AA-73ECE9DF0F35}" type="parTrans" cxnId="{1294B33D-754B-442C-BECE-05F9BF19FF26}">
      <dgm:prSet/>
      <dgm:spPr/>
      <dgm:t>
        <a:bodyPr/>
        <a:lstStyle/>
        <a:p>
          <a:endParaRPr lang="es-UY"/>
        </a:p>
      </dgm:t>
    </dgm:pt>
    <dgm:pt modelId="{371F3A6E-2621-4081-BDC9-250033018288}" type="sibTrans" cxnId="{1294B33D-754B-442C-BECE-05F9BF19FF26}">
      <dgm:prSet/>
      <dgm:spPr/>
      <dgm:t>
        <a:bodyPr/>
        <a:lstStyle/>
        <a:p>
          <a:endParaRPr lang="es-UY"/>
        </a:p>
      </dgm:t>
    </dgm:pt>
    <dgm:pt modelId="{1F6ADC31-9C89-46FE-AF3D-3BFCE627FEBB}">
      <dgm:prSet phldrT="[Texto]"/>
      <dgm:spPr/>
      <dgm:t>
        <a:bodyPr/>
        <a:lstStyle/>
        <a:p>
          <a:r>
            <a:rPr lang="es-UY" dirty="0" smtClean="0">
              <a:solidFill>
                <a:schemeClr val="tx1"/>
              </a:solidFill>
            </a:rPr>
            <a:t>Tecnologías para la selección del riesgo</a:t>
          </a:r>
          <a:endParaRPr lang="es-UY" dirty="0">
            <a:solidFill>
              <a:schemeClr val="tx1"/>
            </a:solidFill>
          </a:endParaRPr>
        </a:p>
      </dgm:t>
    </dgm:pt>
    <dgm:pt modelId="{C83130FD-45E7-40A2-BBBA-E2E10057BE00}" type="parTrans" cxnId="{1A228AA3-DBF1-4EDE-99F7-CA42420D39D3}">
      <dgm:prSet/>
      <dgm:spPr/>
      <dgm:t>
        <a:bodyPr/>
        <a:lstStyle/>
        <a:p>
          <a:endParaRPr lang="es-UY"/>
        </a:p>
      </dgm:t>
    </dgm:pt>
    <dgm:pt modelId="{7553F62E-9F72-4AC4-8C6C-50D8FB15A035}" type="sibTrans" cxnId="{1A228AA3-DBF1-4EDE-99F7-CA42420D39D3}">
      <dgm:prSet/>
      <dgm:spPr/>
      <dgm:t>
        <a:bodyPr/>
        <a:lstStyle/>
        <a:p>
          <a:endParaRPr lang="es-UY"/>
        </a:p>
      </dgm:t>
    </dgm:pt>
    <dgm:pt modelId="{C6CB3D28-8079-4A2D-8B33-284E4A719869}" type="pres">
      <dgm:prSet presAssocID="{8FF7B3DE-B5C9-4102-96E6-E2726E47B23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UY"/>
        </a:p>
      </dgm:t>
    </dgm:pt>
    <dgm:pt modelId="{CB8D1D9B-8170-4357-AA5A-BC754E26848A}" type="pres">
      <dgm:prSet presAssocID="{EA41BBB9-2173-4EF5-9096-92E2A91B4C03}" presName="arrow" presStyleLbl="node1" presStyleIdx="0" presStyleCnt="2" custScaleX="48872" custScaleY="6051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D4D0C95D-5E56-42AF-B55C-5C08301B58D2}" type="pres">
      <dgm:prSet presAssocID="{1F6ADC31-9C89-46FE-AF3D-3BFCE627FEBB}" presName="arrow" presStyleLbl="node1" presStyleIdx="1" presStyleCnt="2" custScaleX="48872" custScaleY="59386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C225FC71-7B93-465B-85D0-2BA8ECBC1507}" type="presOf" srcId="{1F6ADC31-9C89-46FE-AF3D-3BFCE627FEBB}" destId="{D4D0C95D-5E56-42AF-B55C-5C08301B58D2}" srcOrd="0" destOrd="0" presId="urn:microsoft.com/office/officeart/2005/8/layout/arrow5"/>
    <dgm:cxn modelId="{1A228AA3-DBF1-4EDE-99F7-CA42420D39D3}" srcId="{8FF7B3DE-B5C9-4102-96E6-E2726E47B23E}" destId="{1F6ADC31-9C89-46FE-AF3D-3BFCE627FEBB}" srcOrd="1" destOrd="0" parTransId="{C83130FD-45E7-40A2-BBBA-E2E10057BE00}" sibTransId="{7553F62E-9F72-4AC4-8C6C-50D8FB15A035}"/>
    <dgm:cxn modelId="{F1FC2FE9-E524-4A38-8384-98489BFF1722}" type="presOf" srcId="{8FF7B3DE-B5C9-4102-96E6-E2726E47B23E}" destId="{C6CB3D28-8079-4A2D-8B33-284E4A719869}" srcOrd="0" destOrd="0" presId="urn:microsoft.com/office/officeart/2005/8/layout/arrow5"/>
    <dgm:cxn modelId="{1294B33D-754B-442C-BECE-05F9BF19FF26}" srcId="{8FF7B3DE-B5C9-4102-96E6-E2726E47B23E}" destId="{EA41BBB9-2173-4EF5-9096-92E2A91B4C03}" srcOrd="0" destOrd="0" parTransId="{1439A1EA-3CA9-48E6-87AA-73ECE9DF0F35}" sibTransId="{371F3A6E-2621-4081-BDC9-250033018288}"/>
    <dgm:cxn modelId="{A78655B7-4276-4C28-A502-7B5D87B15669}" type="presOf" srcId="{EA41BBB9-2173-4EF5-9096-92E2A91B4C03}" destId="{CB8D1D9B-8170-4357-AA5A-BC754E26848A}" srcOrd="0" destOrd="0" presId="urn:microsoft.com/office/officeart/2005/8/layout/arrow5"/>
    <dgm:cxn modelId="{DB9CF503-502B-46FD-BB55-380348B5C324}" type="presParOf" srcId="{C6CB3D28-8079-4A2D-8B33-284E4A719869}" destId="{CB8D1D9B-8170-4357-AA5A-BC754E26848A}" srcOrd="0" destOrd="0" presId="urn:microsoft.com/office/officeart/2005/8/layout/arrow5"/>
    <dgm:cxn modelId="{25C8563A-38B9-4527-9523-F5FE441EE1C5}" type="presParOf" srcId="{C6CB3D28-8079-4A2D-8B33-284E4A719869}" destId="{D4D0C95D-5E56-42AF-B55C-5C08301B58D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C95A3A-42F8-4E6C-B4BE-07446290FFF1}" type="doc">
      <dgm:prSet loTypeId="urn:microsoft.com/office/officeart/2005/8/layout/hChevron3" loCatId="process" qsTypeId="urn:microsoft.com/office/officeart/2005/8/quickstyle/3d2" qsCatId="3D" csTypeId="urn:microsoft.com/office/officeart/2005/8/colors/colorful1" csCatId="colorful" phldr="1"/>
      <dgm:spPr/>
    </dgm:pt>
    <dgm:pt modelId="{DB813DD5-8CE2-45BB-9CE2-8EF21BA9C417}">
      <dgm:prSet phldrT="[Texto]"/>
      <dgm:spPr/>
      <dgm:t>
        <a:bodyPr/>
        <a:lstStyle/>
        <a:p>
          <a:r>
            <a:rPr lang="es-UY" dirty="0" smtClean="0"/>
            <a:t>Facilitación + Control</a:t>
          </a:r>
          <a:endParaRPr lang="es-UY" dirty="0"/>
        </a:p>
      </dgm:t>
    </dgm:pt>
    <dgm:pt modelId="{1E49828E-87E9-4E88-91C9-DEDCBC594E8A}" type="parTrans" cxnId="{2A23B63E-A948-4964-B80D-11D37F463DFE}">
      <dgm:prSet/>
      <dgm:spPr/>
      <dgm:t>
        <a:bodyPr/>
        <a:lstStyle/>
        <a:p>
          <a:endParaRPr lang="es-UY"/>
        </a:p>
      </dgm:t>
    </dgm:pt>
    <dgm:pt modelId="{1DABC55E-136A-4A18-8A29-EFFAF07BDE5C}" type="sibTrans" cxnId="{2A23B63E-A948-4964-B80D-11D37F463DFE}">
      <dgm:prSet/>
      <dgm:spPr/>
      <dgm:t>
        <a:bodyPr/>
        <a:lstStyle/>
        <a:p>
          <a:endParaRPr lang="es-UY"/>
        </a:p>
      </dgm:t>
    </dgm:pt>
    <dgm:pt modelId="{5EC2C5DB-3C48-47D0-AFE1-A6C3E75DECB1}">
      <dgm:prSet phldrT="[Texto]"/>
      <dgm:spPr/>
      <dgm:t>
        <a:bodyPr/>
        <a:lstStyle/>
        <a:p>
          <a:r>
            <a:rPr lang="es-UY" dirty="0" smtClean="0"/>
            <a:t>Fluidez del comercio </a:t>
          </a:r>
          <a:endParaRPr lang="es-UY" dirty="0"/>
        </a:p>
      </dgm:t>
    </dgm:pt>
    <dgm:pt modelId="{560DA7F4-42F2-486F-9C5F-76B4F073663A}" type="parTrans" cxnId="{F8A10AEE-8150-49F0-9448-F1180EF8136B}">
      <dgm:prSet/>
      <dgm:spPr/>
      <dgm:t>
        <a:bodyPr/>
        <a:lstStyle/>
        <a:p>
          <a:endParaRPr lang="es-UY"/>
        </a:p>
      </dgm:t>
    </dgm:pt>
    <dgm:pt modelId="{B95B5EF9-111A-4019-A016-C75167A12BFA}" type="sibTrans" cxnId="{F8A10AEE-8150-49F0-9448-F1180EF8136B}">
      <dgm:prSet/>
      <dgm:spPr/>
      <dgm:t>
        <a:bodyPr/>
        <a:lstStyle/>
        <a:p>
          <a:endParaRPr lang="es-UY"/>
        </a:p>
      </dgm:t>
    </dgm:pt>
    <dgm:pt modelId="{69E99932-79A7-4B56-9EE0-7573F647A246}">
      <dgm:prSet phldrT="[Texto]"/>
      <dgm:spPr/>
      <dgm:t>
        <a:bodyPr/>
        <a:lstStyle/>
        <a:p>
          <a:r>
            <a:rPr lang="es-UY" dirty="0" smtClean="0"/>
            <a:t>Reducción de costos</a:t>
          </a:r>
          <a:endParaRPr lang="es-UY" dirty="0"/>
        </a:p>
      </dgm:t>
    </dgm:pt>
    <dgm:pt modelId="{15CFE4F9-2E02-4136-B8FF-6954E3A7087E}" type="parTrans" cxnId="{AFDA1878-619A-44B1-8884-7047C81B488B}">
      <dgm:prSet/>
      <dgm:spPr/>
      <dgm:t>
        <a:bodyPr/>
        <a:lstStyle/>
        <a:p>
          <a:endParaRPr lang="es-UY"/>
        </a:p>
      </dgm:t>
    </dgm:pt>
    <dgm:pt modelId="{994F57F2-5D3F-45DB-BE91-A44400D41E2B}" type="sibTrans" cxnId="{AFDA1878-619A-44B1-8884-7047C81B488B}">
      <dgm:prSet/>
      <dgm:spPr/>
      <dgm:t>
        <a:bodyPr/>
        <a:lstStyle/>
        <a:p>
          <a:endParaRPr lang="es-UY"/>
        </a:p>
      </dgm:t>
    </dgm:pt>
    <dgm:pt modelId="{C972AD13-A657-4399-9C9F-9806B7C749A7}" type="pres">
      <dgm:prSet presAssocID="{AAC95A3A-42F8-4E6C-B4BE-07446290FFF1}" presName="Name0" presStyleCnt="0">
        <dgm:presLayoutVars>
          <dgm:dir/>
          <dgm:resizeHandles val="exact"/>
        </dgm:presLayoutVars>
      </dgm:prSet>
      <dgm:spPr/>
    </dgm:pt>
    <dgm:pt modelId="{476F2689-8664-4FB8-8C04-87F1DECDB823}" type="pres">
      <dgm:prSet presAssocID="{DB813DD5-8CE2-45BB-9CE2-8EF21BA9C417}" presName="parTxOnly" presStyleLbl="node1" presStyleIdx="0" presStyleCnt="3" custScaleX="14749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35EE2BC8-2D6B-4E14-9AAA-F36EB545ACB9}" type="pres">
      <dgm:prSet presAssocID="{1DABC55E-136A-4A18-8A29-EFFAF07BDE5C}" presName="parSpace" presStyleCnt="0"/>
      <dgm:spPr/>
    </dgm:pt>
    <dgm:pt modelId="{7742536D-2D95-402E-8098-6F7204DA5F14}" type="pres">
      <dgm:prSet presAssocID="{5EC2C5DB-3C48-47D0-AFE1-A6C3E75DECB1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DF4F97A1-DB8A-48EE-8564-A7DE5DF6AE02}" type="pres">
      <dgm:prSet presAssocID="{B95B5EF9-111A-4019-A016-C75167A12BFA}" presName="parSpace" presStyleCnt="0"/>
      <dgm:spPr/>
    </dgm:pt>
    <dgm:pt modelId="{5AEB1C3D-F90D-4AF3-90EB-6B62DA4C1913}" type="pres">
      <dgm:prSet presAssocID="{69E99932-79A7-4B56-9EE0-7573F647A246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D8CCAD3B-CA9A-462D-8000-643AFDCD1D4F}" type="presOf" srcId="{5EC2C5DB-3C48-47D0-AFE1-A6C3E75DECB1}" destId="{7742536D-2D95-402E-8098-6F7204DA5F14}" srcOrd="0" destOrd="0" presId="urn:microsoft.com/office/officeart/2005/8/layout/hChevron3"/>
    <dgm:cxn modelId="{F8A10AEE-8150-49F0-9448-F1180EF8136B}" srcId="{AAC95A3A-42F8-4E6C-B4BE-07446290FFF1}" destId="{5EC2C5DB-3C48-47D0-AFE1-A6C3E75DECB1}" srcOrd="1" destOrd="0" parTransId="{560DA7F4-42F2-486F-9C5F-76B4F073663A}" sibTransId="{B95B5EF9-111A-4019-A016-C75167A12BFA}"/>
    <dgm:cxn modelId="{FFFC1C20-FAF0-41B3-A479-BE4F017E14DA}" type="presOf" srcId="{DB813DD5-8CE2-45BB-9CE2-8EF21BA9C417}" destId="{476F2689-8664-4FB8-8C04-87F1DECDB823}" srcOrd="0" destOrd="0" presId="urn:microsoft.com/office/officeart/2005/8/layout/hChevron3"/>
    <dgm:cxn modelId="{AFDA1878-619A-44B1-8884-7047C81B488B}" srcId="{AAC95A3A-42F8-4E6C-B4BE-07446290FFF1}" destId="{69E99932-79A7-4B56-9EE0-7573F647A246}" srcOrd="2" destOrd="0" parTransId="{15CFE4F9-2E02-4136-B8FF-6954E3A7087E}" sibTransId="{994F57F2-5D3F-45DB-BE91-A44400D41E2B}"/>
    <dgm:cxn modelId="{E997832D-F876-4EB7-9689-1207293C4CFC}" type="presOf" srcId="{AAC95A3A-42F8-4E6C-B4BE-07446290FFF1}" destId="{C972AD13-A657-4399-9C9F-9806B7C749A7}" srcOrd="0" destOrd="0" presId="urn:microsoft.com/office/officeart/2005/8/layout/hChevron3"/>
    <dgm:cxn modelId="{2A23B63E-A948-4964-B80D-11D37F463DFE}" srcId="{AAC95A3A-42F8-4E6C-B4BE-07446290FFF1}" destId="{DB813DD5-8CE2-45BB-9CE2-8EF21BA9C417}" srcOrd="0" destOrd="0" parTransId="{1E49828E-87E9-4E88-91C9-DEDCBC594E8A}" sibTransId="{1DABC55E-136A-4A18-8A29-EFFAF07BDE5C}"/>
    <dgm:cxn modelId="{CAF919F1-3325-409E-A4C4-8719E8B27D68}" type="presOf" srcId="{69E99932-79A7-4B56-9EE0-7573F647A246}" destId="{5AEB1C3D-F90D-4AF3-90EB-6B62DA4C1913}" srcOrd="0" destOrd="0" presId="urn:microsoft.com/office/officeart/2005/8/layout/hChevron3"/>
    <dgm:cxn modelId="{C626F810-D183-439D-9377-323F1839FECA}" type="presParOf" srcId="{C972AD13-A657-4399-9C9F-9806B7C749A7}" destId="{476F2689-8664-4FB8-8C04-87F1DECDB823}" srcOrd="0" destOrd="0" presId="urn:microsoft.com/office/officeart/2005/8/layout/hChevron3"/>
    <dgm:cxn modelId="{EB4409FF-A775-45D5-84C7-0FD7F6B344AF}" type="presParOf" srcId="{C972AD13-A657-4399-9C9F-9806B7C749A7}" destId="{35EE2BC8-2D6B-4E14-9AAA-F36EB545ACB9}" srcOrd="1" destOrd="0" presId="urn:microsoft.com/office/officeart/2005/8/layout/hChevron3"/>
    <dgm:cxn modelId="{78852D08-D748-4682-BC18-C1043F3F3177}" type="presParOf" srcId="{C972AD13-A657-4399-9C9F-9806B7C749A7}" destId="{7742536D-2D95-402E-8098-6F7204DA5F14}" srcOrd="2" destOrd="0" presId="urn:microsoft.com/office/officeart/2005/8/layout/hChevron3"/>
    <dgm:cxn modelId="{8A54D7C7-E5AA-40CB-B5D7-69D47C9E389B}" type="presParOf" srcId="{C972AD13-A657-4399-9C9F-9806B7C749A7}" destId="{DF4F97A1-DB8A-48EE-8564-A7DE5DF6AE02}" srcOrd="3" destOrd="0" presId="urn:microsoft.com/office/officeart/2005/8/layout/hChevron3"/>
    <dgm:cxn modelId="{DF217C3C-B278-44D2-BB8C-304CDDC6C291}" type="presParOf" srcId="{C972AD13-A657-4399-9C9F-9806B7C749A7}" destId="{5AEB1C3D-F90D-4AF3-90EB-6B62DA4C1913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7131BF-C036-4478-A894-09E207BCB0E0}">
      <dsp:nvSpPr>
        <dsp:cNvPr id="0" name=""/>
        <dsp:cNvSpPr/>
      </dsp:nvSpPr>
      <dsp:spPr>
        <a:xfrm>
          <a:off x="0" y="132833"/>
          <a:ext cx="4608516" cy="374867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A42724-3DF7-4059-9447-F6A61710D817}">
      <dsp:nvSpPr>
        <dsp:cNvPr id="0" name=""/>
        <dsp:cNvSpPr/>
      </dsp:nvSpPr>
      <dsp:spPr>
        <a:xfrm>
          <a:off x="268236" y="2908919"/>
          <a:ext cx="188280" cy="188280"/>
        </a:xfrm>
        <a:prstGeom prst="ellips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51014B-F182-4460-B92A-A160F0AE4537}">
      <dsp:nvSpPr>
        <dsp:cNvPr id="0" name=""/>
        <dsp:cNvSpPr/>
      </dsp:nvSpPr>
      <dsp:spPr>
        <a:xfrm>
          <a:off x="244378" y="3412974"/>
          <a:ext cx="2089998" cy="63808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76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Plan</a:t>
          </a:r>
          <a:r>
            <a:rPr lang="es-UY" sz="24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 </a:t>
          </a:r>
          <a:r>
            <a:rPr lang="es-UY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Estratégico</a:t>
          </a:r>
          <a:endParaRPr lang="es-UY" sz="20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244378" y="3412974"/>
        <a:ext cx="2089998" cy="638083"/>
      </dsp:txXfrm>
    </dsp:sp>
    <dsp:sp modelId="{02E1209D-879C-4A1B-87B3-047B4EBA7B5B}">
      <dsp:nvSpPr>
        <dsp:cNvPr id="0" name=""/>
        <dsp:cNvSpPr/>
      </dsp:nvSpPr>
      <dsp:spPr>
        <a:xfrm>
          <a:off x="1396506" y="1684783"/>
          <a:ext cx="340352" cy="340352"/>
        </a:xfrm>
        <a:prstGeom prst="ellipse">
          <a:avLst/>
        </a:prstGeom>
        <a:solidFill>
          <a:schemeClr val="accent6">
            <a:shade val="50000"/>
            <a:hueOff val="-307796"/>
            <a:satOff val="20520"/>
            <a:lumOff val="2679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4A989C-3AA6-42C6-89CE-4457C1AB2394}">
      <dsp:nvSpPr>
        <dsp:cNvPr id="0" name=""/>
        <dsp:cNvSpPr/>
      </dsp:nvSpPr>
      <dsp:spPr>
        <a:xfrm>
          <a:off x="1180480" y="2260853"/>
          <a:ext cx="2160244" cy="915959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346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Planes Operativos Anuales</a:t>
          </a:r>
          <a:endParaRPr lang="es-UY" sz="20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1180480" y="2260853"/>
        <a:ext cx="2160244" cy="915959"/>
      </dsp:txXfrm>
    </dsp:sp>
    <dsp:sp modelId="{2579DF49-6425-462A-B24B-0CC10333B82A}">
      <dsp:nvSpPr>
        <dsp:cNvPr id="0" name=""/>
        <dsp:cNvSpPr/>
      </dsp:nvSpPr>
      <dsp:spPr>
        <a:xfrm>
          <a:off x="3052692" y="820687"/>
          <a:ext cx="470700" cy="470700"/>
        </a:xfrm>
        <a:prstGeom prst="ellipse">
          <a:avLst/>
        </a:prstGeom>
        <a:solidFill>
          <a:schemeClr val="accent6">
            <a:shade val="50000"/>
            <a:hueOff val="-307796"/>
            <a:satOff val="20520"/>
            <a:lumOff val="2679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F1B6CE-4042-4BDB-8260-2710DF3359CD}">
      <dsp:nvSpPr>
        <dsp:cNvPr id="0" name=""/>
        <dsp:cNvSpPr/>
      </dsp:nvSpPr>
      <dsp:spPr>
        <a:xfrm>
          <a:off x="2458609" y="1756803"/>
          <a:ext cx="4368456" cy="77556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41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rPr>
            <a:t>Estrategia Integral para la Gestión de Riesgo</a:t>
          </a:r>
          <a:endParaRPr lang="es-UY" sz="20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endParaRPr>
        </a:p>
      </dsp:txBody>
      <dsp:txXfrm>
        <a:off x="2458609" y="1756803"/>
        <a:ext cx="4368456" cy="7755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D1D9B-8170-4357-AA5A-BC754E26848A}">
      <dsp:nvSpPr>
        <dsp:cNvPr id="0" name=""/>
        <dsp:cNvSpPr/>
      </dsp:nvSpPr>
      <dsp:spPr>
        <a:xfrm rot="16200000">
          <a:off x="754641" y="1140387"/>
          <a:ext cx="1440158" cy="1783224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200" kern="1200" dirty="0" smtClean="0">
              <a:solidFill>
                <a:schemeClr val="tx1"/>
              </a:solidFill>
              <a:effectLst/>
            </a:rPr>
            <a:t>Políticas para la definición del riesgo</a:t>
          </a:r>
          <a:endParaRPr lang="es-UY" sz="1200" kern="1200" dirty="0">
            <a:solidFill>
              <a:schemeClr val="tx1"/>
            </a:solidFill>
            <a:effectLst/>
          </a:endParaRPr>
        </a:p>
      </dsp:txBody>
      <dsp:txXfrm rot="5400000">
        <a:off x="583109" y="1671959"/>
        <a:ext cx="1531196" cy="720079"/>
      </dsp:txXfrm>
    </dsp:sp>
    <dsp:sp modelId="{D4D0C95D-5E56-42AF-B55C-5C08301B58D2}">
      <dsp:nvSpPr>
        <dsp:cNvPr id="0" name=""/>
        <dsp:cNvSpPr/>
      </dsp:nvSpPr>
      <dsp:spPr>
        <a:xfrm rot="5400000">
          <a:off x="3901199" y="1157007"/>
          <a:ext cx="1440158" cy="1749984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200" kern="1200" dirty="0" smtClean="0">
              <a:solidFill>
                <a:schemeClr val="tx1"/>
              </a:solidFill>
            </a:rPr>
            <a:t>Tecnologías para la selección del riesgo</a:t>
          </a:r>
          <a:endParaRPr lang="es-UY" sz="1200" kern="1200" dirty="0">
            <a:solidFill>
              <a:schemeClr val="tx1"/>
            </a:solidFill>
          </a:endParaRPr>
        </a:p>
      </dsp:txBody>
      <dsp:txXfrm rot="-5400000">
        <a:off x="3998315" y="1671960"/>
        <a:ext cx="1497956" cy="7200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6F2689-8664-4FB8-8C04-87F1DECDB823}">
      <dsp:nvSpPr>
        <dsp:cNvPr id="0" name=""/>
        <dsp:cNvSpPr/>
      </dsp:nvSpPr>
      <dsp:spPr>
        <a:xfrm>
          <a:off x="143" y="1635521"/>
          <a:ext cx="2923887" cy="792956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346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900" kern="1200" dirty="0" smtClean="0"/>
            <a:t>Facilitación + Control</a:t>
          </a:r>
          <a:endParaRPr lang="es-UY" sz="1900" kern="1200" dirty="0"/>
        </a:p>
      </dsp:txBody>
      <dsp:txXfrm>
        <a:off x="143" y="1635521"/>
        <a:ext cx="2725648" cy="792956"/>
      </dsp:txXfrm>
    </dsp:sp>
    <dsp:sp modelId="{7742536D-2D95-402E-8098-6F7204DA5F14}">
      <dsp:nvSpPr>
        <dsp:cNvPr id="0" name=""/>
        <dsp:cNvSpPr/>
      </dsp:nvSpPr>
      <dsp:spPr>
        <a:xfrm>
          <a:off x="2527553" y="1635521"/>
          <a:ext cx="1982390" cy="792956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900" kern="1200" dirty="0" smtClean="0"/>
            <a:t>Fluidez del comercio </a:t>
          </a:r>
          <a:endParaRPr lang="es-UY" sz="1900" kern="1200" dirty="0"/>
        </a:p>
      </dsp:txBody>
      <dsp:txXfrm>
        <a:off x="2924031" y="1635521"/>
        <a:ext cx="1189434" cy="792956"/>
      </dsp:txXfrm>
    </dsp:sp>
    <dsp:sp modelId="{5AEB1C3D-F90D-4AF3-90EB-6B62DA4C1913}">
      <dsp:nvSpPr>
        <dsp:cNvPr id="0" name=""/>
        <dsp:cNvSpPr/>
      </dsp:nvSpPr>
      <dsp:spPr>
        <a:xfrm>
          <a:off x="4113465" y="1635521"/>
          <a:ext cx="1982390" cy="792956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900" kern="1200" dirty="0" smtClean="0"/>
            <a:t>Reducción de costos</a:t>
          </a:r>
          <a:endParaRPr lang="es-UY" sz="1900" kern="1200" dirty="0"/>
        </a:p>
      </dsp:txBody>
      <dsp:txXfrm>
        <a:off x="4509943" y="1635521"/>
        <a:ext cx="1189434" cy="7929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A8173-7AE9-4C54-956D-2AA7148754DC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B5E8E-ACE4-430F-89FC-F8A49F13B3D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2389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B5E8E-ACE4-430F-89FC-F8A49F13B3D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13756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B5E8E-ACE4-430F-89FC-F8A49F13B3D4}" type="slidenum">
              <a:rPr lang="es-UY" smtClean="0"/>
              <a:pPr/>
              <a:t>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2426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79072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944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861914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45124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929490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3650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757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2340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90705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729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28119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C58E7-8D26-4FAD-A8E1-C0668385F55D}" type="datetimeFigureOut">
              <a:rPr lang="es-UY" smtClean="0"/>
              <a:t>20/04/2012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C6759-A2B3-4EBB-A726-6FC0A15C697F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766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uanas.gub.uy/" TargetMode="External"/><Relationship Id="rId7" Type="http://schemas.openxmlformats.org/officeDocument/2006/relationships/image" Target="../media/image16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www.aduanas.gub.uy/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hyperlink" Target="http://www.aduanas.gub.uy/" TargetMode="External"/><Relationship Id="rId7" Type="http://schemas.openxmlformats.org/officeDocument/2006/relationships/image" Target="../media/image21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uanas.gub.uy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9.gif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uanas.gub.uy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9.gif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4.jpeg"/><Relationship Id="rId7" Type="http://schemas.openxmlformats.org/officeDocument/2006/relationships/image" Target="../media/image29.pn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8.png"/><Relationship Id="rId4" Type="http://schemas.openxmlformats.org/officeDocument/2006/relationships/image" Target="../media/image27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.jpeg"/><Relationship Id="rId7" Type="http://schemas.openxmlformats.org/officeDocument/2006/relationships/diagramQuickStyle" Target="../diagrams/quickStyle3.xml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5.png"/><Relationship Id="rId9" Type="http://schemas.microsoft.com/office/2007/relationships/diagramDrawing" Target="../diagrams/drawing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duanas.gub.uy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jorge.iribarnegaray@aduanas.gub.uy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aduanas.gub.uy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jpeg"/><Relationship Id="rId4" Type="http://schemas.openxmlformats.org/officeDocument/2006/relationships/hyperlink" Target="http://www.aduanas.gub.uy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uanas.gub.uy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6.xml"/><Relationship Id="rId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image" Target="../media/image8.png"/><Relationship Id="rId9" Type="http://schemas.openxmlformats.org/officeDocument/2006/relationships/slide" Target="slide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uanas.gub.uy/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4.jpeg"/><Relationship Id="rId7" Type="http://schemas.openxmlformats.org/officeDocument/2006/relationships/diagramLayout" Target="../diagrams/layout2.xml"/><Relationship Id="rId12" Type="http://schemas.microsoft.com/office/2007/relationships/hdphoto" Target="../media/hdphoto1.wdp"/><Relationship Id="rId2" Type="http://schemas.openxmlformats.org/officeDocument/2006/relationships/hyperlink" Target="http://www.aduanas.gub.uy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openxmlformats.org/officeDocument/2006/relationships/image" Target="../media/image13.png"/><Relationship Id="rId5" Type="http://schemas.openxmlformats.org/officeDocument/2006/relationships/image" Target="../media/image9.gif"/><Relationship Id="rId10" Type="http://schemas.microsoft.com/office/2007/relationships/diagramDrawing" Target="../diagrams/drawing2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568952" cy="2232248"/>
          </a:xfrm>
        </p:spPr>
        <p:txBody>
          <a:bodyPr>
            <a:noAutofit/>
          </a:bodyPr>
          <a:lstStyle/>
          <a:p>
            <a:r>
              <a:rPr lang="es-UY" sz="4800" dirty="0" smtClean="0">
                <a:latin typeface="Eras Medium ITC" pitchFamily="34" charset="0"/>
              </a:rPr>
              <a:t>Gestión de Riesgo en Aduanas, Evolución y las Amenazas Emergentes</a:t>
            </a:r>
            <a:endParaRPr lang="es-UY" sz="4800" dirty="0">
              <a:latin typeface="Eras Medium ITC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4293096"/>
            <a:ext cx="6400800" cy="1008112"/>
          </a:xfrm>
        </p:spPr>
        <p:txBody>
          <a:bodyPr>
            <a:normAutofit/>
          </a:bodyPr>
          <a:lstStyle/>
          <a:p>
            <a:r>
              <a:rPr lang="es-UY" sz="2000" dirty="0" smtClean="0"/>
              <a:t>XV CONFERENCIA REGIONAL DE DIRECTORES GENERALES DE ADUANAS DE LAS AMÉRICAS Y CARIBE</a:t>
            </a:r>
            <a:endParaRPr lang="es-UY" sz="2000" dirty="0"/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07504" y="5805264"/>
            <a:ext cx="3192016" cy="426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sz="2000" dirty="0" smtClean="0"/>
              <a:t>23 de abril de 2012</a:t>
            </a:r>
            <a:endParaRPr lang="es-UY" sz="2000" dirty="0"/>
          </a:p>
        </p:txBody>
      </p:sp>
    </p:spTree>
    <p:extLst>
      <p:ext uri="{BB962C8B-B14F-4D97-AF65-F5344CB8AC3E}">
        <p14:creationId xmlns:p14="http://schemas.microsoft.com/office/powerpoint/2010/main" val="230617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Nueva Estrategia de Vigilancia y Seguridad de Frontera</a:t>
            </a:r>
            <a:endParaRPr lang="es-UY" dirty="0">
              <a:latin typeface="Eras Demi IT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0100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70000"/>
              </a:lnSpc>
              <a:buBlip>
                <a:blip r:embed="rId2"/>
              </a:buBlip>
            </a:pPr>
            <a:r>
              <a:rPr lang="es-UY" sz="2400" dirty="0" smtClean="0">
                <a:latin typeface="Eras Medium ITC" pitchFamily="34" charset="0"/>
              </a:rPr>
              <a:t>Nuevas Jurisdicciones </a:t>
            </a:r>
            <a:r>
              <a:rPr lang="es-UY" sz="2400" dirty="0">
                <a:latin typeface="Eras Medium ITC" pitchFamily="34" charset="0"/>
              </a:rPr>
              <a:t>A</a:t>
            </a:r>
            <a:r>
              <a:rPr lang="es-UY" sz="2400" dirty="0" smtClean="0">
                <a:latin typeface="Eras Medium ITC" pitchFamily="34" charset="0"/>
              </a:rPr>
              <a:t>duaneras</a:t>
            </a:r>
          </a:p>
          <a:p>
            <a:pPr>
              <a:lnSpc>
                <a:spcPct val="270000"/>
              </a:lnSpc>
              <a:buBlip>
                <a:blip r:embed="rId2"/>
              </a:buBlip>
            </a:pPr>
            <a:r>
              <a:rPr lang="es-UY" sz="2400" dirty="0" smtClean="0">
                <a:latin typeface="Eras Medium ITC" pitchFamily="34" charset="0"/>
              </a:rPr>
              <a:t>Precinto Electrónico</a:t>
            </a:r>
          </a:p>
          <a:p>
            <a:pPr>
              <a:lnSpc>
                <a:spcPct val="270000"/>
              </a:lnSpc>
              <a:buBlip>
                <a:blip r:embed="rId2"/>
              </a:buBlip>
            </a:pPr>
            <a:r>
              <a:rPr lang="es-UY" sz="2400" dirty="0" smtClean="0">
                <a:latin typeface="Eras Medium ITC" pitchFamily="34" charset="0"/>
              </a:rPr>
              <a:t>Sedes Regionales de Vigilancia</a:t>
            </a:r>
          </a:p>
          <a:p>
            <a:pPr>
              <a:lnSpc>
                <a:spcPct val="270000"/>
              </a:lnSpc>
              <a:buBlip>
                <a:blip r:embed="rId2"/>
              </a:buBlip>
            </a:pPr>
            <a:r>
              <a:rPr lang="es-UY" sz="2400" dirty="0" smtClean="0">
                <a:latin typeface="Eras Medium ITC" pitchFamily="34" charset="0"/>
              </a:rPr>
              <a:t>Centro Nacional de Verificación</a:t>
            </a:r>
            <a:endParaRPr lang="es-UY" sz="2400" dirty="0">
              <a:latin typeface="Eras Medium ITC" pitchFamily="34" charset="0"/>
            </a:endParaRPr>
          </a:p>
        </p:txBody>
      </p:sp>
      <p:pic>
        <p:nvPicPr>
          <p:cNvPr id="4" name="Picture 7" descr="logodistin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DBE6EC"/>
              </a:clrFrom>
              <a:clrTo>
                <a:srgbClr val="DBE6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990" y="1702451"/>
            <a:ext cx="3124398" cy="335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forum.yogananda.net/uploads/monthly_09_2009/post-2563-1251778457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54190"/>
            <a:ext cx="2808843" cy="245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69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62" y="2036728"/>
            <a:ext cx="3394124" cy="3983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06649"/>
            <a:ext cx="3697523" cy="4279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Matriz de Movimientos de Cargas</a:t>
            </a:r>
            <a:endParaRPr lang="es-UY" dirty="0">
              <a:latin typeface="Eras Demi ITC" pitchFamily="34" charset="0"/>
            </a:endParaRPr>
          </a:p>
        </p:txBody>
      </p:sp>
      <p:pic>
        <p:nvPicPr>
          <p:cNvPr id="5" name="Picture 7" descr="logodistinto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827584" y="1412776"/>
            <a:ext cx="2952328" cy="4320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>
                <a:solidFill>
                  <a:schemeClr val="tx1"/>
                </a:solidFill>
              </a:rPr>
              <a:t>Tránsitos </a:t>
            </a:r>
            <a:r>
              <a:rPr lang="es-UY" dirty="0" err="1" smtClean="0">
                <a:solidFill>
                  <a:schemeClr val="tx1"/>
                </a:solidFill>
              </a:rPr>
              <a:t>Contenorizados</a:t>
            </a:r>
            <a:endParaRPr lang="es-UY" dirty="0">
              <a:solidFill>
                <a:schemeClr val="tx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745311" y="5588203"/>
            <a:ext cx="2952328" cy="4320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>
                <a:solidFill>
                  <a:schemeClr val="tx1"/>
                </a:solidFill>
              </a:rPr>
              <a:t>Tránsitos </a:t>
            </a:r>
            <a:r>
              <a:rPr lang="es-UY" dirty="0" err="1" smtClean="0">
                <a:solidFill>
                  <a:schemeClr val="tx1"/>
                </a:solidFill>
              </a:rPr>
              <a:t>Enlonados</a:t>
            </a:r>
            <a:endParaRPr lang="es-U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6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Y" dirty="0">
                <a:latin typeface="Eras Demi ITC" pitchFamily="34" charset="0"/>
              </a:rPr>
              <a:t>Precinto Electrónico</a:t>
            </a:r>
            <a:br>
              <a:rPr lang="es-UY" dirty="0">
                <a:latin typeface="Eras Demi ITC" pitchFamily="34" charset="0"/>
              </a:rPr>
            </a:br>
            <a:r>
              <a:rPr lang="es-UY" dirty="0">
                <a:latin typeface="Eras Demi ITC" pitchFamily="34" charset="0"/>
              </a:rPr>
              <a:t>Centro de Monitoreo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s-UY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Funcionamiento 7x24</a:t>
            </a:r>
          </a:p>
          <a:p>
            <a:pPr marL="0" indent="0">
              <a:buNone/>
            </a:pPr>
            <a:endParaRPr lang="es-UY" dirty="0">
              <a:latin typeface="Eras Medium ITC" pitchFamily="34" charset="0"/>
            </a:endParaRPr>
          </a:p>
          <a:p>
            <a:pPr marL="0" indent="0">
              <a:buNone/>
            </a:pPr>
            <a:r>
              <a:rPr lang="es-UY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Monitoreo de tránsitos</a:t>
            </a:r>
          </a:p>
          <a:p>
            <a:pPr>
              <a:buBlip>
                <a:blip r:embed="rId2"/>
              </a:buBlip>
            </a:pPr>
            <a:r>
              <a:rPr lang="es-UY" dirty="0">
                <a:latin typeface="Eras Medium ITC" pitchFamily="34" charset="0"/>
              </a:rPr>
              <a:t>Respuesta ante alarmas</a:t>
            </a:r>
          </a:p>
          <a:p>
            <a:pPr marL="0" indent="0">
              <a:buNone/>
            </a:pPr>
            <a:endParaRPr lang="es-UY" dirty="0">
              <a:latin typeface="Eras Medium ITC" pitchFamily="34" charset="0"/>
            </a:endParaRPr>
          </a:p>
          <a:p>
            <a:pPr marL="0" indent="0">
              <a:buNone/>
            </a:pPr>
            <a:r>
              <a:rPr lang="es-UY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Interacciones</a:t>
            </a:r>
          </a:p>
          <a:p>
            <a:pPr>
              <a:buBlip>
                <a:blip r:embed="rId2"/>
              </a:buBlip>
            </a:pPr>
            <a:r>
              <a:rPr lang="es-UY" dirty="0">
                <a:latin typeface="Eras Medium ITC" pitchFamily="34" charset="0"/>
              </a:rPr>
              <a:t>Puntos de salida/llegada (Aduanas)</a:t>
            </a:r>
          </a:p>
          <a:p>
            <a:pPr>
              <a:buBlip>
                <a:blip r:embed="rId2"/>
              </a:buBlip>
            </a:pPr>
            <a:r>
              <a:rPr lang="es-UY" dirty="0">
                <a:latin typeface="Eras Medium ITC" pitchFamily="34" charset="0"/>
              </a:rPr>
              <a:t>Vigilancia Aduanera</a:t>
            </a:r>
          </a:p>
          <a:p>
            <a:pPr>
              <a:buBlip>
                <a:blip r:embed="rId2"/>
              </a:buBlip>
            </a:pPr>
            <a:r>
              <a:rPr lang="es-UY" dirty="0">
                <a:latin typeface="Eras Medium ITC" pitchFamily="34" charset="0"/>
              </a:rPr>
              <a:t>Homologados</a:t>
            </a:r>
          </a:p>
          <a:p>
            <a:pPr>
              <a:buBlip>
                <a:blip r:embed="rId2"/>
              </a:buBlip>
            </a:pPr>
            <a:r>
              <a:rPr lang="es-UY" dirty="0">
                <a:latin typeface="Eras Medium ITC" pitchFamily="34" charset="0"/>
              </a:rPr>
              <a:t>Transportistas</a:t>
            </a:r>
          </a:p>
          <a:p>
            <a:pPr>
              <a:buBlip>
                <a:blip r:embed="rId2"/>
              </a:buBlip>
            </a:pPr>
            <a:r>
              <a:rPr lang="es-UY" dirty="0">
                <a:latin typeface="Eras Medium ITC" pitchFamily="34" charset="0"/>
              </a:rPr>
              <a:t>Choferes</a:t>
            </a:r>
          </a:p>
          <a:p>
            <a:pPr marL="0" indent="0">
              <a:buNone/>
            </a:pPr>
            <a:endParaRPr lang="es-UY" dirty="0">
              <a:latin typeface="Eras Medium ITC" pitchFamily="34" charset="0"/>
            </a:endParaRPr>
          </a:p>
          <a:p>
            <a:pPr marL="0" indent="0">
              <a:buNone/>
            </a:pPr>
            <a:r>
              <a:rPr lang="es-UY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Análisis de tránsitos/llegadas irregulares</a:t>
            </a:r>
          </a:p>
          <a:p>
            <a:pPr marL="0" indent="0">
              <a:buNone/>
            </a:pPr>
            <a:r>
              <a:rPr lang="es-UY" dirty="0">
                <a:latin typeface="Eras Medium ITC" pitchFamily="34" charset="0"/>
              </a:rPr>
              <a:t/>
            </a:r>
            <a:br>
              <a:rPr lang="es-UY" dirty="0">
                <a:latin typeface="Eras Medium ITC" pitchFamily="34" charset="0"/>
              </a:rPr>
            </a:br>
            <a:r>
              <a:rPr lang="es-UY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Documentación de casos</a:t>
            </a:r>
          </a:p>
          <a:p>
            <a:pPr marL="0" indent="0">
              <a:buNone/>
            </a:pPr>
            <a:endParaRPr lang="es-UY" dirty="0">
              <a:latin typeface="Eras Medium ITC" pitchFamily="34" charset="0"/>
            </a:endParaRPr>
          </a:p>
          <a:p>
            <a:pPr marL="0" indent="0">
              <a:buNone/>
            </a:pPr>
            <a:r>
              <a:rPr lang="es-UY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Auditorías</a:t>
            </a:r>
          </a:p>
          <a:p>
            <a:pPr marL="0" indent="0">
              <a:buNone/>
            </a:pPr>
            <a:endParaRPr lang="es-UY" dirty="0"/>
          </a:p>
        </p:txBody>
      </p:sp>
      <p:pic>
        <p:nvPicPr>
          <p:cNvPr id="4" name="Picture 7" descr="logodistin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84784"/>
            <a:ext cx="2511425" cy="1530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2541587" cy="1682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 descr="captur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6846" y="4941168"/>
            <a:ext cx="4840113" cy="1512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7526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Y" dirty="0" smtClean="0"/>
              <a:t>4</a:t>
            </a:r>
            <a:r>
              <a:rPr lang="es-UY" sz="4000" dirty="0">
                <a:latin typeface="Eras Medium ITC" pitchFamily="34" charset="0"/>
              </a:rPr>
              <a:t>. </a:t>
            </a:r>
            <a:r>
              <a:rPr lang="es-UY" sz="4000" dirty="0" smtClean="0">
                <a:latin typeface="Eras Medium ITC" pitchFamily="34" charset="0"/>
              </a:rPr>
              <a:t>     </a:t>
            </a:r>
            <a:r>
              <a:rPr lang="es-UY" sz="4000" dirty="0" smtClean="0">
                <a:latin typeface="Eras Demi ITC" pitchFamily="34" charset="0"/>
              </a:rPr>
              <a:t>Información </a:t>
            </a:r>
            <a:r>
              <a:rPr lang="es-UY" sz="4000" dirty="0">
                <a:latin typeface="Eras Demi ITC" pitchFamily="34" charset="0"/>
              </a:rPr>
              <a:t>oportuna y efectiva coordinación interna y externa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1800" dirty="0" smtClean="0">
                <a:latin typeface="Eras Medium ITC" pitchFamily="34" charset="0"/>
              </a:rPr>
              <a:t>La Unidad </a:t>
            </a:r>
            <a:r>
              <a:rPr lang="es-ES_tradnl" sz="1800" dirty="0">
                <a:latin typeface="Eras Medium ITC" pitchFamily="34" charset="0"/>
              </a:rPr>
              <a:t>Control y Gestión del </a:t>
            </a:r>
            <a:r>
              <a:rPr lang="es-ES_tradnl" sz="1800" dirty="0" smtClean="0">
                <a:latin typeface="Eras Medium ITC" pitchFamily="34" charset="0"/>
              </a:rPr>
              <a:t>Riesgo brindará </a:t>
            </a:r>
            <a:r>
              <a:rPr lang="es-ES_tradnl" sz="1800" dirty="0">
                <a:latin typeface="Eras Medium ITC" pitchFamily="34" charset="0"/>
              </a:rPr>
              <a:t>información oportuna y efectiva para la toma de decisiones, la que estará disponible para toda la organización a través del sistema de inteligencia aduanera integrado y de informes ad hoc.  </a:t>
            </a:r>
            <a:endParaRPr lang="es-UY" sz="1800" dirty="0">
              <a:latin typeface="Eras Medium ITC" pitchFamily="34" charset="0"/>
            </a:endParaRPr>
          </a:p>
          <a:p>
            <a:pPr marL="0" indent="0" algn="just">
              <a:buNone/>
            </a:pPr>
            <a:r>
              <a:rPr lang="es-ES_tradnl" sz="1800" dirty="0">
                <a:latin typeface="Eras Medium ITC" pitchFamily="34" charset="0"/>
              </a:rPr>
              <a:t>A su vez, será responsable de implementar  mecanismos e instancias de coordinación interna y externa necesarios para una óptima gestión de la información. </a:t>
            </a:r>
            <a:endParaRPr lang="es-ES_tradnl" sz="1800" dirty="0" smtClean="0">
              <a:latin typeface="Eras Medium ITC" pitchFamily="34" charset="0"/>
            </a:endParaRPr>
          </a:p>
          <a:p>
            <a:pPr marL="0" indent="0" algn="just">
              <a:buNone/>
            </a:pPr>
            <a:endParaRPr lang="es-ES_tradnl" sz="1800" dirty="0">
              <a:latin typeface="Eras Medium ITC" pitchFamily="34" charset="0"/>
            </a:endParaRPr>
          </a:p>
          <a:p>
            <a:pPr marL="0" indent="0" algn="just">
              <a:buNone/>
            </a:pPr>
            <a:endParaRPr lang="es-UY" sz="1800" dirty="0"/>
          </a:p>
        </p:txBody>
      </p:sp>
      <p:pic>
        <p:nvPicPr>
          <p:cNvPr id="4" name="Picture 7" descr="logodistin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4480947" y="3939953"/>
            <a:ext cx="3960440" cy="1546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INICIATIVAS:</a:t>
            </a: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Información interna</a:t>
            </a: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Información externa</a:t>
            </a: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Procesamiento de la información</a:t>
            </a:r>
          </a:p>
          <a:p>
            <a:pPr algn="just">
              <a:buFontTx/>
              <a:buChar char="-"/>
            </a:pPr>
            <a:endParaRPr lang="es-ES_tradnl" sz="1800" dirty="0" smtClean="0"/>
          </a:p>
          <a:p>
            <a:pPr marL="0" indent="0" algn="just">
              <a:buFont typeface="Arial" pitchFamily="34" charset="0"/>
              <a:buNone/>
            </a:pPr>
            <a:endParaRPr lang="es-ES_tradnl" sz="1800" dirty="0" smtClean="0"/>
          </a:p>
          <a:p>
            <a:pPr marL="0" indent="0" algn="just">
              <a:buFont typeface="Arial" pitchFamily="34" charset="0"/>
              <a:buNone/>
            </a:pPr>
            <a:endParaRPr lang="es-UY" sz="1800" dirty="0"/>
          </a:p>
        </p:txBody>
      </p:sp>
      <p:pic>
        <p:nvPicPr>
          <p:cNvPr id="3074" name="Picture 2" descr="http://learning-sec.org/wp-content/uploads/2011/09/foto02042011cuatro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612" y="3429000"/>
            <a:ext cx="2792936" cy="279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39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Fuentes de información</a:t>
            </a:r>
            <a:endParaRPr lang="es-UY" dirty="0">
              <a:latin typeface="Eras Demi ITC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 descr="logodistin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Marcador de contenido"/>
          <p:cNvSpPr txBox="1">
            <a:spLocks/>
          </p:cNvSpPr>
          <p:nvPr/>
        </p:nvSpPr>
        <p:spPr bwMode="auto">
          <a:xfrm>
            <a:off x="4188262" y="1196752"/>
            <a:ext cx="4608834" cy="554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Demi ITC" pitchFamily="34" charset="0"/>
              </a:rPr>
              <a:t>EXTERNAS</a:t>
            </a:r>
          </a:p>
          <a:p>
            <a:pPr>
              <a:buBlip>
                <a:blip r:embed="rId5"/>
              </a:buBlip>
              <a:defRPr/>
            </a:pPr>
            <a:r>
              <a:rPr kumimoji="0" lang="es-E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BASES DE DATOS  NACIONALES </a:t>
            </a:r>
            <a:endParaRPr kumimoji="0" lang="es-ES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ras Medium ITC" pitchFamily="34" charset="0"/>
            </a:endParaRP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DGI:  Declaraciones de Impuestos internos de contribuyentes -  Datos generales de las sociedades</a:t>
            </a: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       Antecedentes de omisos o morosos </a:t>
            </a: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LATU: Registros de empresas incumplidoras</a:t>
            </a: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BCU:  Calificación crediticia</a:t>
            </a: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ANP:  Intercambio de  información : fecha de arribos, pesadas de carga – almacenamientos  </a:t>
            </a: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MIGRACIONES: Listas de pasajeros</a:t>
            </a: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CIAS DE SEGUROS : tarifas referenciales de seguros de transporte</a:t>
            </a: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CIU – CNCS – C MERCANTIL:  Registros de importadores/exportadores. Tendencias comerciales</a:t>
            </a: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INE: Información estadística   </a:t>
            </a:r>
          </a:p>
          <a:p>
            <a:pPr marL="457200" lvl="1" indent="0">
              <a:buNone/>
              <a:defRPr/>
            </a:pPr>
            <a:r>
              <a:rPr kumimoji="0" lang="es-E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 </a:t>
            </a:r>
          </a:p>
          <a:p>
            <a:pPr>
              <a:buBlip>
                <a:blip r:embed="rId5"/>
              </a:buBlip>
              <a:defRPr/>
            </a:pPr>
            <a:r>
              <a:rPr kumimoji="0" lang="es-E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ADUANAS DE OTROS PAISES: RILO -COMALEP </a:t>
            </a:r>
          </a:p>
          <a:p>
            <a:pPr>
              <a:buBlip>
                <a:blip r:embed="rId5"/>
              </a:buBlip>
              <a:defRPr/>
            </a:pPr>
            <a:r>
              <a:rPr kumimoji="0" lang="es-UY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BASES DE DATOS : URUNET - TRANSACTION </a:t>
            </a:r>
            <a:endParaRPr kumimoji="0" lang="es-E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Eras Medium ITC" pitchFamily="34" charset="0"/>
            </a:endParaRPr>
          </a:p>
          <a:p>
            <a:pPr>
              <a:buBlip>
                <a:blip r:embed="rId5"/>
              </a:buBlip>
              <a:defRPr/>
            </a:pPr>
            <a:r>
              <a:rPr kumimoji="0" lang="es-E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Eras Medium ITC" pitchFamily="34" charset="0"/>
              </a:rPr>
              <a:t>INTERNET-DIARIOS-REVISTAS COMERCIO EXTERIOR</a:t>
            </a:r>
          </a:p>
        </p:txBody>
      </p:sp>
      <p:sp>
        <p:nvSpPr>
          <p:cNvPr id="7" name="6 Rectángulo"/>
          <p:cNvSpPr/>
          <p:nvPr/>
        </p:nvSpPr>
        <p:spPr>
          <a:xfrm>
            <a:off x="474440" y="980728"/>
            <a:ext cx="360040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sz="1300" b="1" u="sng" dirty="0" smtClean="0">
              <a:latin typeface="Eras Medium ITC" pitchFamily="34" charset="0"/>
            </a:endParaRPr>
          </a:p>
          <a:p>
            <a:pPr algn="ctr"/>
            <a:r>
              <a:rPr lang="es-ES" sz="2400" b="1" u="sng" dirty="0" smtClean="0">
                <a:latin typeface="Eras Medium ITC" pitchFamily="34" charset="0"/>
              </a:rPr>
              <a:t>INTERNAS</a:t>
            </a:r>
            <a:r>
              <a:rPr lang="es-ES" sz="2400" u="sng" dirty="0" smtClean="0">
                <a:latin typeface="Eras Medium ITC" pitchFamily="34" charset="0"/>
              </a:rPr>
              <a:t> </a:t>
            </a:r>
            <a:endParaRPr lang="es-ES" sz="2400" u="sng" dirty="0">
              <a:latin typeface="Eras Medium ITC" pitchFamily="34" charset="0"/>
            </a:endParaRPr>
          </a:p>
          <a:p>
            <a:pPr marL="285750" indent="-285750">
              <a:buBlip>
                <a:blip r:embed="rId5"/>
              </a:buBlip>
            </a:pPr>
            <a:r>
              <a:rPr lang="es-ES" sz="1300" b="1" dirty="0">
                <a:latin typeface="Eras Medium ITC" pitchFamily="34" charset="0"/>
              </a:rPr>
              <a:t>NORMATIVA NACIONAL </a:t>
            </a:r>
            <a:r>
              <a:rPr lang="es-ES" sz="1300" b="1" dirty="0" smtClean="0">
                <a:latin typeface="Eras Medium ITC" pitchFamily="34" charset="0"/>
              </a:rPr>
              <a:t>VIGENTE</a:t>
            </a:r>
            <a:endParaRPr lang="es-ES" sz="1300" dirty="0">
              <a:latin typeface="Eras Medium ITC" pitchFamily="34" charset="0"/>
            </a:endParaRPr>
          </a:p>
          <a:p>
            <a:pPr marL="285750" indent="-285750">
              <a:buBlip>
                <a:blip r:embed="rId5"/>
              </a:buBlip>
            </a:pPr>
            <a:r>
              <a:rPr lang="es-ES" sz="1300" b="1" dirty="0">
                <a:latin typeface="Eras Medium ITC" pitchFamily="34" charset="0"/>
              </a:rPr>
              <a:t>BASES  DE  DATOS DE LA DNA : </a:t>
            </a:r>
          </a:p>
          <a:p>
            <a:pPr lvl="1"/>
            <a:r>
              <a:rPr lang="es-ES" sz="1300" dirty="0">
                <a:latin typeface="Eras Medium ITC" pitchFamily="34" charset="0"/>
              </a:rPr>
              <a:t>Regímenes utilizados </a:t>
            </a:r>
          </a:p>
          <a:p>
            <a:pPr lvl="1"/>
            <a:r>
              <a:rPr lang="es-ES" sz="1300" dirty="0">
                <a:latin typeface="Eras Medium ITC" pitchFamily="34" charset="0"/>
              </a:rPr>
              <a:t>Derechos aplicados</a:t>
            </a:r>
          </a:p>
          <a:p>
            <a:pPr lvl="1"/>
            <a:r>
              <a:rPr lang="es-ES" sz="1300" dirty="0">
                <a:latin typeface="Eras Medium ITC" pitchFamily="34" charset="0"/>
              </a:rPr>
              <a:t>Cupos – Licencias- Prohibiciones</a:t>
            </a:r>
          </a:p>
          <a:p>
            <a:pPr lvl="1"/>
            <a:r>
              <a:rPr lang="es-ES" sz="1300" dirty="0">
                <a:latin typeface="Eras Medium ITC" pitchFamily="34" charset="0"/>
              </a:rPr>
              <a:t>Antecedentes de laboratorio</a:t>
            </a:r>
          </a:p>
          <a:p>
            <a:pPr lvl="1"/>
            <a:r>
              <a:rPr lang="es-ES" sz="1300" dirty="0">
                <a:latin typeface="Eras Medium ITC" pitchFamily="34" charset="0"/>
              </a:rPr>
              <a:t>Antecedentes de incidencias </a:t>
            </a:r>
          </a:p>
          <a:p>
            <a:pPr lvl="1"/>
            <a:r>
              <a:rPr lang="es-ES" sz="1300" dirty="0">
                <a:latin typeface="Eras Medium ITC" pitchFamily="34" charset="0"/>
              </a:rPr>
              <a:t>Resultados de verificaciones físicas</a:t>
            </a:r>
          </a:p>
          <a:p>
            <a:pPr lvl="1"/>
            <a:r>
              <a:rPr lang="es-ES" sz="1300" dirty="0">
                <a:latin typeface="Eras Medium ITC" pitchFamily="34" charset="0"/>
              </a:rPr>
              <a:t>Antecedentes de auditorias a empresas</a:t>
            </a:r>
          </a:p>
          <a:p>
            <a:pPr lvl="1"/>
            <a:r>
              <a:rPr lang="es-ES" sz="1300" dirty="0">
                <a:latin typeface="Eras Medium ITC" pitchFamily="34" charset="0"/>
              </a:rPr>
              <a:t>Historial  de cumplimiento operadores</a:t>
            </a:r>
          </a:p>
          <a:p>
            <a:pPr lvl="1"/>
            <a:r>
              <a:rPr lang="es-ES" sz="1300" dirty="0">
                <a:latin typeface="Eras Medium ITC" pitchFamily="34" charset="0"/>
              </a:rPr>
              <a:t>Procesos o actuaciones judiciales</a:t>
            </a:r>
          </a:p>
          <a:p>
            <a:pPr marL="742950" lvl="1" indent="-285750">
              <a:buBlip>
                <a:blip r:embed="rId5"/>
              </a:buBlip>
            </a:pPr>
            <a:endParaRPr lang="es-ES" sz="1300" dirty="0">
              <a:latin typeface="Eras Medium ITC" pitchFamily="34" charset="0"/>
            </a:endParaRPr>
          </a:p>
          <a:p>
            <a:pPr marL="285750" indent="-285750">
              <a:buBlip>
                <a:blip r:embed="rId5"/>
              </a:buBlip>
            </a:pPr>
            <a:r>
              <a:rPr lang="es-ES" sz="1300" b="1" dirty="0">
                <a:latin typeface="Eras Medium ITC" pitchFamily="34" charset="0"/>
              </a:rPr>
              <a:t>ESTADÍSTICAS  INTERNAS </a:t>
            </a:r>
            <a:endParaRPr lang="es-ES" sz="1300" b="1" dirty="0" smtClean="0">
              <a:latin typeface="Eras Medium ITC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74440" y="4234632"/>
            <a:ext cx="3089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5"/>
              </a:buBlip>
            </a:pPr>
            <a:r>
              <a:rPr lang="es-UY" sz="1400" b="1" dirty="0" smtClean="0">
                <a:latin typeface="Eras Medium ITC" pitchFamily="34" charset="0"/>
              </a:rPr>
              <a:t>Protocolo Operativo Estándar</a:t>
            </a:r>
          </a:p>
          <a:p>
            <a:r>
              <a:rPr lang="es-UY" sz="1400" b="1" dirty="0">
                <a:latin typeface="Eras Medium ITC" pitchFamily="34" charset="0"/>
              </a:rPr>
              <a:t> </a:t>
            </a:r>
            <a:r>
              <a:rPr lang="es-UY" sz="1400" b="1" dirty="0" smtClean="0">
                <a:latin typeface="Eras Medium ITC" pitchFamily="34" charset="0"/>
              </a:rPr>
              <a:t>                            POE</a:t>
            </a:r>
            <a:endParaRPr lang="es-UY" sz="1400" b="1" dirty="0">
              <a:latin typeface="Eras Medium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80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3. </a:t>
            </a:r>
            <a:r>
              <a:rPr lang="es-UY" dirty="0" smtClean="0"/>
              <a:t>     </a:t>
            </a:r>
            <a:r>
              <a:rPr lang="es-UY" sz="4000" dirty="0" smtClean="0">
                <a:latin typeface="Eras Demi ITC" pitchFamily="34" charset="0"/>
              </a:rPr>
              <a:t>Óptima </a:t>
            </a:r>
            <a:r>
              <a:rPr lang="es-UY" sz="4000" dirty="0">
                <a:latin typeface="Eras Demi ITC" pitchFamily="34" charset="0"/>
              </a:rPr>
              <a:t>gestión del riesgo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24482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UY" sz="2000" dirty="0">
                <a:latin typeface="Eras Medium ITC" pitchFamily="34" charset="0"/>
              </a:rPr>
              <a:t>El objetivo implica desarrollar sistemas eficientes de análisis de riesgo cuyos resultados sirvan de insumo para los planes de acción de control, fiscalización, vigilancia, prevención y represión de ilícitos aduaneros, los que serán elaborados en coordinación con las áreas involucradas.</a:t>
            </a:r>
          </a:p>
          <a:p>
            <a:pPr marL="0" indent="0" algn="just">
              <a:buNone/>
            </a:pPr>
            <a:r>
              <a:rPr lang="es-UY" sz="2000" dirty="0">
                <a:latin typeface="Eras Medium ITC" pitchFamily="34" charset="0"/>
              </a:rPr>
              <a:t>Complementariamente la Unidad velará por el correcto uso del sistema de inteligencia que realicen el resto de las unidades organizativas y por el cumplimiento de la necesaria retroalimentación de información.</a:t>
            </a:r>
          </a:p>
          <a:p>
            <a:endParaRPr lang="es-UY" dirty="0"/>
          </a:p>
        </p:txBody>
      </p:sp>
      <p:pic>
        <p:nvPicPr>
          <p:cNvPr id="4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4788024" y="3861048"/>
            <a:ext cx="3528392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INICIATIVAS:</a:t>
            </a: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Consultorías internacionales</a:t>
            </a: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Consultorías internas</a:t>
            </a: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Convenio FING-ANP </a:t>
            </a:r>
          </a:p>
          <a:p>
            <a:pPr marL="0" indent="0" algn="just">
              <a:buNone/>
            </a:pPr>
            <a:r>
              <a:rPr lang="es-UY" sz="1800" dirty="0">
                <a:solidFill>
                  <a:srgbClr val="FF0000"/>
                </a:solidFill>
                <a:latin typeface="Eras Medium ITC" pitchFamily="34" charset="0"/>
              </a:rPr>
              <a:t> </a:t>
            </a: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                                                           </a:t>
            </a:r>
            <a:endParaRPr lang="es-UY" sz="2200" dirty="0" smtClean="0"/>
          </a:p>
          <a:p>
            <a:endParaRPr lang="es-UY" dirty="0"/>
          </a:p>
        </p:txBody>
      </p:sp>
      <p:pic>
        <p:nvPicPr>
          <p:cNvPr id="4100" name="Picture 4" descr="http://visionlogistica.com.mx/sites/default/files/image_thumb_9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73016"/>
            <a:ext cx="2880320" cy="2928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4067944" y="3573016"/>
            <a:ext cx="216024" cy="2928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7 Rectángulo"/>
          <p:cNvSpPr/>
          <p:nvPr/>
        </p:nvSpPr>
        <p:spPr>
          <a:xfrm>
            <a:off x="1331640" y="6324600"/>
            <a:ext cx="3096344" cy="272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088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Y" dirty="0"/>
              <a:t>2</a:t>
            </a:r>
            <a:r>
              <a:rPr lang="es-UY" sz="4000" dirty="0">
                <a:latin typeface="Eras Demi ITC" pitchFamily="34" charset="0"/>
              </a:rPr>
              <a:t>. </a:t>
            </a:r>
            <a:r>
              <a:rPr lang="es-UY" sz="4000" dirty="0" smtClean="0">
                <a:latin typeface="Eras Demi ITC" pitchFamily="34" charset="0"/>
              </a:rPr>
              <a:t>     Administración </a:t>
            </a:r>
            <a:r>
              <a:rPr lang="es-UY" sz="4000" dirty="0">
                <a:latin typeface="Eras Demi ITC" pitchFamily="34" charset="0"/>
              </a:rPr>
              <a:t>del Sistema de Inteligencia Aduanera Integrado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20162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1600" dirty="0">
                <a:latin typeface="Eras Medium ITC" pitchFamily="34" charset="0"/>
              </a:rPr>
              <a:t>El sistema de inteligencia aduanera integrada brindará información para la toma de decisiones y para prevenir, con acciones coordinadas, ilícitos aduaneros y otros conexos. El objetivo implica administrar un sistema que integre la labor de análisis y de inteligencia de campo, basada en la recolección de datos y su procesamiento en tiempo y forma.  Adicionalmente, la Unidad de Control y Gestión del Riesgo determinará los instrumentos necesarios para que el control inteligente y no intrusivo se aplique en pos de operaciones eficientes y ágiles de comercio exterior</a:t>
            </a:r>
            <a:r>
              <a:rPr lang="es-ES_tradnl" sz="1600" dirty="0" smtClean="0">
                <a:latin typeface="Eras Medium ITC" pitchFamily="34" charset="0"/>
              </a:rPr>
              <a:t>.</a:t>
            </a:r>
            <a:endParaRPr lang="es-UY" sz="1600" dirty="0">
              <a:latin typeface="Eras Medium ITC" pitchFamily="34" charset="0"/>
            </a:endParaRPr>
          </a:p>
        </p:txBody>
      </p:sp>
      <p:pic>
        <p:nvPicPr>
          <p:cNvPr id="4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4837212" y="3735824"/>
            <a:ext cx="6705128" cy="1448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es-UY" sz="1600" dirty="0"/>
          </a:p>
        </p:txBody>
      </p:sp>
      <p:pic>
        <p:nvPicPr>
          <p:cNvPr id="5122" name="Picture 2" descr="http://www.prudenciolopez.com/wp-content/uploads/2011/02/Inteligencia-Colectiva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88783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9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36" y="5791200"/>
            <a:ext cx="948690" cy="96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1355" r="2799" b="4121"/>
          <a:stretch/>
        </p:blipFill>
        <p:spPr>
          <a:xfrm>
            <a:off x="2073510" y="1286452"/>
            <a:ext cx="4770060" cy="535613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3221" y="188640"/>
            <a:ext cx="8512294" cy="789855"/>
          </a:xfrm>
        </p:spPr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SISTEMA </a:t>
            </a:r>
            <a:r>
              <a:rPr lang="es-UY" dirty="0" smtClean="0">
                <a:latin typeface="Eras Demi ITC" pitchFamily="34" charset="0"/>
              </a:rPr>
              <a:t>DE </a:t>
            </a:r>
            <a:r>
              <a:rPr lang="es-UY" dirty="0" smtClean="0">
                <a:latin typeface="Eras Demi ITC" pitchFamily="34" charset="0"/>
              </a:rPr>
              <a:t>INTELIGENCIA </a:t>
            </a:r>
            <a:r>
              <a:rPr lang="es-UY" dirty="0">
                <a:latin typeface="Eras Demi ITC" pitchFamily="34" charset="0"/>
              </a:rPr>
              <a:t>ADUANERA INTEGRADO</a:t>
            </a:r>
            <a:endParaRPr lang="es-UY" dirty="0">
              <a:latin typeface="Eras Demi ITC" pitchFamily="34" charset="0"/>
            </a:endParaRP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100" y="2991770"/>
            <a:ext cx="3560763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11 Grupo"/>
          <p:cNvGrpSpPr>
            <a:grpSpLocks noChangeAspect="1"/>
          </p:cNvGrpSpPr>
          <p:nvPr/>
        </p:nvGrpSpPr>
        <p:grpSpPr>
          <a:xfrm>
            <a:off x="2073510" y="1570196"/>
            <a:ext cx="4386787" cy="4860000"/>
            <a:chOff x="1009880" y="1916832"/>
            <a:chExt cx="3562120" cy="3946376"/>
          </a:xfrm>
        </p:grpSpPr>
        <p:sp>
          <p:nvSpPr>
            <p:cNvPr id="13" name="12 Estrella de 5 puntas"/>
            <p:cNvSpPr/>
            <p:nvPr/>
          </p:nvSpPr>
          <p:spPr>
            <a:xfrm>
              <a:off x="2987824" y="2573288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4" name="13 Estrella de 5 puntas"/>
            <p:cNvSpPr/>
            <p:nvPr/>
          </p:nvSpPr>
          <p:spPr>
            <a:xfrm>
              <a:off x="1691680" y="1916832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5" name="14 Estrella de 5 puntas"/>
            <p:cNvSpPr/>
            <p:nvPr/>
          </p:nvSpPr>
          <p:spPr>
            <a:xfrm>
              <a:off x="1056770" y="4365104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6" name="15 Estrella de 5 puntas"/>
            <p:cNvSpPr/>
            <p:nvPr/>
          </p:nvSpPr>
          <p:spPr>
            <a:xfrm>
              <a:off x="2483768" y="5791200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7" name="16 Estrella de 5 puntas"/>
            <p:cNvSpPr/>
            <p:nvPr/>
          </p:nvSpPr>
          <p:spPr>
            <a:xfrm>
              <a:off x="4499992" y="3861048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8" name="17 Estrella de 5 puntas"/>
            <p:cNvSpPr/>
            <p:nvPr/>
          </p:nvSpPr>
          <p:spPr>
            <a:xfrm>
              <a:off x="3853644" y="3270751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19" name="18 Estrella de 5 puntas"/>
            <p:cNvSpPr/>
            <p:nvPr/>
          </p:nvSpPr>
          <p:spPr>
            <a:xfrm>
              <a:off x="3419872" y="5791200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0" name="19 Estrella de 5 puntas"/>
            <p:cNvSpPr/>
            <p:nvPr/>
          </p:nvSpPr>
          <p:spPr>
            <a:xfrm>
              <a:off x="2267744" y="1938671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1" name="20 Estrella de 5 puntas"/>
            <p:cNvSpPr/>
            <p:nvPr/>
          </p:nvSpPr>
          <p:spPr>
            <a:xfrm>
              <a:off x="1763688" y="5380822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2" name="21 Estrella de 5 puntas"/>
            <p:cNvSpPr/>
            <p:nvPr/>
          </p:nvSpPr>
          <p:spPr>
            <a:xfrm>
              <a:off x="2571598" y="5589240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3" name="22 Estrella de 5 puntas"/>
            <p:cNvSpPr/>
            <p:nvPr/>
          </p:nvSpPr>
          <p:spPr>
            <a:xfrm>
              <a:off x="4427984" y="4869160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4" name="23 Estrella de 5 puntas"/>
            <p:cNvSpPr/>
            <p:nvPr/>
          </p:nvSpPr>
          <p:spPr>
            <a:xfrm>
              <a:off x="3923928" y="5301208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5" name="24 Estrella de 5 puntas"/>
            <p:cNvSpPr/>
            <p:nvPr/>
          </p:nvSpPr>
          <p:spPr>
            <a:xfrm>
              <a:off x="1009880" y="4793873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6" name="25 Estrella de 5 puntas"/>
            <p:cNvSpPr/>
            <p:nvPr/>
          </p:nvSpPr>
          <p:spPr>
            <a:xfrm>
              <a:off x="1080299" y="5013176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7" name="26 Estrella de 5 puntas"/>
            <p:cNvSpPr/>
            <p:nvPr/>
          </p:nvSpPr>
          <p:spPr>
            <a:xfrm>
              <a:off x="1161604" y="5215035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8" name="27 Estrella de 5 puntas"/>
            <p:cNvSpPr/>
            <p:nvPr/>
          </p:nvSpPr>
          <p:spPr>
            <a:xfrm>
              <a:off x="1403648" y="5416826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29" name="28 Estrella de 5 puntas"/>
            <p:cNvSpPr/>
            <p:nvPr/>
          </p:nvSpPr>
          <p:spPr>
            <a:xfrm>
              <a:off x="1152307" y="3414835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30" name="29 Estrella de 5 puntas"/>
            <p:cNvSpPr/>
            <p:nvPr/>
          </p:nvSpPr>
          <p:spPr>
            <a:xfrm>
              <a:off x="1367644" y="2780928"/>
              <a:ext cx="72008" cy="7200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  <p:sp>
        <p:nvSpPr>
          <p:cNvPr id="31" name="30 Llamada con línea 1 (barra de énfasis)"/>
          <p:cNvSpPr/>
          <p:nvPr/>
        </p:nvSpPr>
        <p:spPr>
          <a:xfrm>
            <a:off x="6948264" y="3328871"/>
            <a:ext cx="2029097" cy="398275"/>
          </a:xfrm>
          <a:prstGeom prst="accentCallout1">
            <a:avLst>
              <a:gd name="adj1" fmla="val 18750"/>
              <a:gd name="adj2" fmla="val -8333"/>
              <a:gd name="adj3" fmla="val 167164"/>
              <a:gd name="adj4" fmla="val -241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 smtClean="0"/>
              <a:t>Oficiales de Riesgo</a:t>
            </a:r>
            <a:endParaRPr lang="es-UY" b="1" dirty="0"/>
          </a:p>
        </p:txBody>
      </p:sp>
      <p:sp>
        <p:nvSpPr>
          <p:cNvPr id="9" name="8 Elipse"/>
          <p:cNvSpPr/>
          <p:nvPr/>
        </p:nvSpPr>
        <p:spPr>
          <a:xfrm>
            <a:off x="1215322" y="1064494"/>
            <a:ext cx="5760000" cy="5760000"/>
          </a:xfrm>
          <a:prstGeom prst="ellipse">
            <a:avLst/>
          </a:prstGeom>
          <a:solidFill>
            <a:schemeClr val="accent1">
              <a:alpha val="33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2" name="31 Elipse"/>
          <p:cNvSpPr>
            <a:spLocks noChangeAspect="1"/>
          </p:cNvSpPr>
          <p:nvPr/>
        </p:nvSpPr>
        <p:spPr>
          <a:xfrm>
            <a:off x="1744297" y="1730230"/>
            <a:ext cx="4716000" cy="4716000"/>
          </a:xfrm>
          <a:prstGeom prst="ellipse">
            <a:avLst/>
          </a:prstGeom>
          <a:solidFill>
            <a:schemeClr val="accent6">
              <a:alpha val="2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7" name="36 Rectángulo"/>
          <p:cNvSpPr/>
          <p:nvPr/>
        </p:nvSpPr>
        <p:spPr>
          <a:xfrm>
            <a:off x="1907704" y="1570197"/>
            <a:ext cx="4375236" cy="279490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268611"/>
              </a:avLst>
            </a:prstTxWarp>
            <a:spAutoFit/>
          </a:bodyPr>
          <a:lstStyle/>
          <a:p>
            <a:pPr algn="ctr"/>
            <a:r>
              <a:rPr lang="es-E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NIVEL 1  INTELIGENCIA DE CAMPO</a:t>
            </a:r>
            <a:endParaRPr lang="es-E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599" y="2405335"/>
            <a:ext cx="3859213" cy="391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39 Rectángulo"/>
          <p:cNvSpPr/>
          <p:nvPr/>
        </p:nvSpPr>
        <p:spPr>
          <a:xfrm>
            <a:off x="2075853" y="2106562"/>
            <a:ext cx="3912176" cy="3675865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8794285"/>
              </a:avLst>
            </a:prstTxWarp>
            <a:spAutoFit/>
          </a:bodyPr>
          <a:lstStyle/>
          <a:p>
            <a:pPr algn="ctr"/>
            <a:r>
              <a:rPr lang="es-E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NIVEL 2  SEDES REGIONALES DE VIGILANCIA ADUANERA</a:t>
            </a:r>
            <a:endParaRPr lang="es-E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32 Elipse"/>
          <p:cNvSpPr>
            <a:spLocks noChangeAspect="1"/>
          </p:cNvSpPr>
          <p:nvPr/>
        </p:nvSpPr>
        <p:spPr>
          <a:xfrm>
            <a:off x="2219935" y="2269821"/>
            <a:ext cx="3600000" cy="3600000"/>
          </a:xfrm>
          <a:prstGeom prst="ellipse">
            <a:avLst/>
          </a:prstGeom>
          <a:solidFill>
            <a:schemeClr val="accent4">
              <a:lumMod val="75000"/>
              <a:alpha val="47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8" name="37 Rectángulo"/>
          <p:cNvSpPr/>
          <p:nvPr/>
        </p:nvSpPr>
        <p:spPr>
          <a:xfrm>
            <a:off x="2699793" y="2723018"/>
            <a:ext cx="2664296" cy="247383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8402441"/>
              </a:avLst>
            </a:prstTxWarp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NIVEL 3 CONTROL A PRIORI – A POSTERIORI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33 Elipse"/>
          <p:cNvSpPr>
            <a:spLocks noChangeAspect="1"/>
          </p:cNvSpPr>
          <p:nvPr/>
        </p:nvSpPr>
        <p:spPr>
          <a:xfrm>
            <a:off x="3087121" y="3029557"/>
            <a:ext cx="1908000" cy="1908000"/>
          </a:xfrm>
          <a:prstGeom prst="ellipse">
            <a:avLst/>
          </a:prstGeom>
          <a:solidFill>
            <a:schemeClr val="accent3">
              <a:lumMod val="50000"/>
              <a:alpha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1" name="40 Rectángulo"/>
          <p:cNvSpPr/>
          <p:nvPr/>
        </p:nvSpPr>
        <p:spPr>
          <a:xfrm>
            <a:off x="2566143" y="3166607"/>
            <a:ext cx="29883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NIVEL 4 GESTIÓN DE RIESGO</a:t>
            </a:r>
            <a:endParaRPr lang="es-E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9" t="17221" r="5113" b="26557"/>
          <a:stretch/>
        </p:blipFill>
        <p:spPr>
          <a:xfrm>
            <a:off x="2957493" y="2967650"/>
            <a:ext cx="2354731" cy="226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191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9" grpId="0" animBg="1"/>
      <p:bldP spid="32" grpId="0" animBg="1"/>
      <p:bldP spid="37" grpId="0"/>
      <p:bldP spid="40" grpId="0"/>
      <p:bldP spid="33" grpId="0" animBg="1"/>
      <p:bldP spid="38" grpId="0"/>
      <p:bldP spid="34" grpId="0" animBg="1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UY" sz="3600" dirty="0">
                <a:latin typeface="Eras Demi ITC" pitchFamily="34" charset="0"/>
              </a:rPr>
              <a:t>1. </a:t>
            </a:r>
            <a:r>
              <a:rPr lang="es-UY" sz="3600" dirty="0" smtClean="0">
                <a:latin typeface="Eras Demi ITC" pitchFamily="34" charset="0"/>
              </a:rPr>
              <a:t>      Control </a:t>
            </a:r>
            <a:r>
              <a:rPr lang="es-UY" sz="3600" dirty="0">
                <a:latin typeface="Eras Demi ITC" pitchFamily="34" charset="0"/>
              </a:rPr>
              <a:t>aduanero eficaz y </a:t>
            </a:r>
            <a:r>
              <a:rPr lang="es-UY" sz="3600" dirty="0" smtClean="0">
                <a:latin typeface="Eras Demi ITC" pitchFamily="34" charset="0"/>
              </a:rPr>
              <a:t>eficiente</a:t>
            </a:r>
            <a:endParaRPr lang="es-UY" sz="3600" dirty="0">
              <a:latin typeface="Eras Demi IT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254887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s-UY" sz="2100" dirty="0">
                <a:latin typeface="Eras Medium ITC" pitchFamily="34" charset="0"/>
              </a:rPr>
              <a:t>El objetivo es realizar controles ágiles y efectivos que agreguen valor al proceso y no dificulten el flujo del comercio y la circulación de personas.</a:t>
            </a:r>
          </a:p>
          <a:p>
            <a:pPr marL="0" indent="0" algn="just">
              <a:buNone/>
            </a:pPr>
            <a:r>
              <a:rPr lang="es-UY" sz="2100" dirty="0">
                <a:latin typeface="Eras Medium ITC" pitchFamily="34" charset="0"/>
              </a:rPr>
              <a:t>El control efectivo supone brindar seguridad y protección a la sociedad, proteger la industria y el comercio combatiendo la competencia desleal, utilizando de forma eficiente los recursos de la DNA.</a:t>
            </a:r>
          </a:p>
          <a:p>
            <a:pPr marL="0" indent="0" algn="just">
              <a:buNone/>
            </a:pPr>
            <a:r>
              <a:rPr lang="es-UY" sz="2100" dirty="0">
                <a:latin typeface="Eras Medium ITC" pitchFamily="34" charset="0"/>
              </a:rPr>
              <a:t>La facilitación supone contar con los servicios más adecuados para los distintos usuarios, logrando reducir los tiempos y costos para todos los involucrados en las actividades de COMEX.</a:t>
            </a:r>
          </a:p>
          <a:p>
            <a:endParaRPr lang="es-UY" dirty="0"/>
          </a:p>
        </p:txBody>
      </p:sp>
      <p:pic>
        <p:nvPicPr>
          <p:cNvPr id="4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1728736186"/>
              </p:ext>
            </p:extLst>
          </p:nvPr>
        </p:nvGraphicFramePr>
        <p:xfrm>
          <a:off x="1475656" y="278398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77080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6F2689-8664-4FB8-8C04-87F1DECDB8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476F2689-8664-4FB8-8C04-87F1DECDB8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476F2689-8664-4FB8-8C04-87F1DECDB8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742536D-2D95-402E-8098-6F7204DA5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dgm id="{7742536D-2D95-402E-8098-6F7204DA5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dgm id="{7742536D-2D95-402E-8098-6F7204DA5F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EB1C3D-F90D-4AF3-90EB-6B62DA4C1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graphicEl>
                                              <a:dgm id="{5AEB1C3D-F90D-4AF3-90EB-6B62DA4C1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graphicEl>
                                              <a:dgm id="{5AEB1C3D-F90D-4AF3-90EB-6B62DA4C1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>
                <a:latin typeface="Eras Demi ITC" pitchFamily="34" charset="0"/>
              </a:rPr>
              <a:t>PREGUNTAS…</a:t>
            </a:r>
            <a:endParaRPr lang="es-UY" dirty="0">
              <a:latin typeface="Eras Demi ITC" pitchFamily="34" charset="0"/>
            </a:endParaRPr>
          </a:p>
        </p:txBody>
      </p:sp>
      <p:pic>
        <p:nvPicPr>
          <p:cNvPr id="4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http://www.atencionpsicologicabuenosaires.com/imagenes/atencion_psicologic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5217339" cy="339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9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732" y="1628799"/>
            <a:ext cx="3600400" cy="475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Modernización de la Aduana de Uruguay </a:t>
            </a:r>
            <a:endParaRPr lang="es-UY" dirty="0">
              <a:latin typeface="Eras Demi ITC" pitchFamily="34" charset="0"/>
            </a:endParaRP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63641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7" descr="logodistinto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9 Grupo"/>
          <p:cNvGrpSpPr/>
          <p:nvPr/>
        </p:nvGrpSpPr>
        <p:grpSpPr>
          <a:xfrm>
            <a:off x="5414255" y="2095980"/>
            <a:ext cx="3284041" cy="864097"/>
            <a:chOff x="5414255" y="2095980"/>
            <a:chExt cx="3284041" cy="864097"/>
          </a:xfrm>
        </p:grpSpPr>
        <p:sp>
          <p:nvSpPr>
            <p:cNvPr id="7" name="6 CuadroTexto"/>
            <p:cNvSpPr txBox="1"/>
            <p:nvPr/>
          </p:nvSpPr>
          <p:spPr>
            <a:xfrm>
              <a:off x="5580112" y="2204864"/>
              <a:ext cx="29523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UY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Facilitación  y control inteligente</a:t>
              </a:r>
              <a:endParaRPr lang="es-UY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endParaRPr>
            </a:p>
          </p:txBody>
        </p:sp>
        <p:sp>
          <p:nvSpPr>
            <p:cNvPr id="8" name="7 Redondear rectángulo de esquina diagonal"/>
            <p:cNvSpPr/>
            <p:nvPr/>
          </p:nvSpPr>
          <p:spPr>
            <a:xfrm>
              <a:off x="5414255" y="2095980"/>
              <a:ext cx="3284041" cy="864097"/>
            </a:xfrm>
            <a:prstGeom prst="round2Diag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</p:grpSp>
    </p:spTree>
    <p:extLst>
      <p:ext uri="{BB962C8B-B14F-4D97-AF65-F5344CB8AC3E}">
        <p14:creationId xmlns:p14="http://schemas.microsoft.com/office/powerpoint/2010/main" val="253170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8220" y="1484784"/>
            <a:ext cx="7715200" cy="4306416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es-UY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 algn="ctr">
              <a:buNone/>
            </a:pPr>
            <a:r>
              <a:rPr lang="es-UY" sz="3600" i="1" dirty="0" smtClean="0">
                <a:solidFill>
                  <a:prstClr val="black"/>
                </a:solidFill>
                <a:latin typeface="Britannic Bold" pitchFamily="34" charset="0"/>
              </a:rPr>
              <a:t>MUCHAS GRACIAS POR SU </a:t>
            </a:r>
            <a:r>
              <a:rPr lang="es-UY" sz="3600" i="1" dirty="0" smtClean="0">
                <a:solidFill>
                  <a:prstClr val="black"/>
                </a:solidFill>
                <a:latin typeface="Britannic Bold" pitchFamily="34" charset="0"/>
              </a:rPr>
              <a:t>ATENCIÓN</a:t>
            </a:r>
          </a:p>
          <a:p>
            <a:pPr marL="0" indent="0">
              <a:buNone/>
            </a:pPr>
            <a:endParaRPr lang="es-UY" sz="2000" b="1" dirty="0" smtClean="0"/>
          </a:p>
          <a:p>
            <a:pPr marL="0" indent="0" algn="ctr">
              <a:buNone/>
            </a:pPr>
            <a:r>
              <a:rPr lang="es-UY" sz="2800" b="1" dirty="0" smtClean="0"/>
              <a:t>Lic</a:t>
            </a:r>
            <a:r>
              <a:rPr lang="es-UY" sz="2800" b="1" dirty="0"/>
              <a:t>. Jorge Iribarnegaray </a:t>
            </a:r>
            <a:endParaRPr lang="es-UY" sz="2800" dirty="0"/>
          </a:p>
          <a:p>
            <a:pPr marL="0" indent="0" algn="ctr">
              <a:buNone/>
            </a:pPr>
            <a:r>
              <a:rPr lang="es-UY" sz="2000" b="1" dirty="0"/>
              <a:t>Adscripto a la Dirección Nacional de </a:t>
            </a:r>
            <a:r>
              <a:rPr lang="es-UY" sz="2000" b="1" dirty="0" smtClean="0"/>
              <a:t>Aduanas</a:t>
            </a:r>
            <a:r>
              <a:rPr lang="es-UY" sz="2000" b="1" u="sng" dirty="0" smtClean="0">
                <a:hlinkClick r:id="rId2"/>
              </a:rPr>
              <a:t>                                                              jorge.iribarnegaray@aduanas.gub.uy</a:t>
            </a:r>
            <a:r>
              <a:rPr lang="es-UY" sz="2000" b="1" dirty="0"/>
              <a:t>  </a:t>
            </a:r>
            <a:endParaRPr lang="es-UY" sz="2000" dirty="0" smtClean="0"/>
          </a:p>
          <a:p>
            <a:pPr marL="0" indent="0" algn="ctr">
              <a:buNone/>
            </a:pPr>
            <a:r>
              <a:rPr lang="es-UY" sz="2000" b="1" dirty="0" smtClean="0"/>
              <a:t> </a:t>
            </a:r>
            <a:endParaRPr lang="es-UY" sz="2000" dirty="0" smtClean="0"/>
          </a:p>
          <a:p>
            <a:pPr marL="0" indent="0" algn="ctr">
              <a:buNone/>
            </a:pPr>
            <a:r>
              <a:rPr lang="es-UY" sz="2000" b="1" dirty="0" smtClean="0"/>
              <a:t>  </a:t>
            </a:r>
            <a:r>
              <a:rPr lang="es-UY" sz="1600" b="1" dirty="0" err="1" smtClean="0"/>
              <a:t>Ec</a:t>
            </a:r>
            <a:r>
              <a:rPr lang="es-UY" sz="1600" b="1" dirty="0" smtClean="0"/>
              <a:t>. Rossana San Juan –   </a:t>
            </a:r>
            <a:r>
              <a:rPr lang="es-UY" sz="1600" b="1" dirty="0" err="1" smtClean="0"/>
              <a:t>Ec</a:t>
            </a:r>
            <a:r>
              <a:rPr lang="es-UY" sz="1600" b="1" dirty="0" smtClean="0"/>
              <a:t>. Flavia San Román</a:t>
            </a:r>
          </a:p>
          <a:p>
            <a:pPr marL="0" indent="0" algn="ctr">
              <a:buNone/>
            </a:pPr>
            <a:r>
              <a:rPr lang="es-UY" sz="1600" b="1" dirty="0" smtClean="0"/>
              <a:t>Análisis </a:t>
            </a:r>
            <a:r>
              <a:rPr lang="es-UY" sz="1600" b="1" dirty="0"/>
              <a:t>de Riesgo DNA</a:t>
            </a:r>
            <a:endParaRPr lang="es-UY" sz="1600" dirty="0"/>
          </a:p>
          <a:p>
            <a:pPr marL="0" lvl="0" indent="0" algn="ctr">
              <a:buNone/>
            </a:pPr>
            <a:endParaRPr lang="es-UY" sz="2000" i="1" dirty="0">
              <a:solidFill>
                <a:prstClr val="black"/>
              </a:solidFill>
              <a:latin typeface="Britannic Bold" pitchFamily="34" charset="0"/>
            </a:endParaRPr>
          </a:p>
          <a:p>
            <a:pPr marL="0" lvl="0" indent="0">
              <a:buNone/>
            </a:pPr>
            <a:endParaRPr lang="es-UY" dirty="0">
              <a:solidFill>
                <a:prstClr val="black"/>
              </a:solidFill>
            </a:endParaRPr>
          </a:p>
          <a:p>
            <a:endParaRPr lang="es-UY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 descr="logodistint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9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5084" y="332656"/>
            <a:ext cx="8229600" cy="2376264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glow rad="63500">
              <a:schemeClr val="tx1">
                <a:lumMod val="95000"/>
                <a:lumOff val="5000"/>
                <a:alpha val="21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softEdge rad="3175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endParaRPr lang="es-UY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es-UY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MISIÓN</a:t>
            </a:r>
          </a:p>
          <a:p>
            <a:pPr marL="0" indent="0" algn="just">
              <a:buNone/>
            </a:pPr>
            <a:r>
              <a:rPr lang="es-UY" dirty="0" smtClean="0">
                <a:latin typeface="Eras Medium ITC" pitchFamily="34" charset="0"/>
                <a:cs typeface="Calibri" pitchFamily="34" charset="0"/>
              </a:rPr>
              <a:t>La Dirección Nacional de Aduanas tiene por misión velar por la </a:t>
            </a:r>
            <a:r>
              <a:rPr lang="es-U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Calibri" pitchFamily="34" charset="0"/>
              </a:rPr>
              <a:t>seguridad de la sociedad uruguaya</a:t>
            </a:r>
            <a:r>
              <a:rPr lang="es-UY" dirty="0" smtClean="0">
                <a:latin typeface="Eras Medium ITC" pitchFamily="34" charset="0"/>
                <a:cs typeface="Calibri" pitchFamily="34" charset="0"/>
              </a:rPr>
              <a:t> y apoyar el </a:t>
            </a:r>
            <a:r>
              <a:rPr lang="es-U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Calibri" pitchFamily="34" charset="0"/>
              </a:rPr>
              <a:t>desarrollo económico del país</a:t>
            </a:r>
            <a:r>
              <a:rPr lang="es-UY" dirty="0" smtClean="0">
                <a:latin typeface="Eras Medium ITC" pitchFamily="34" charset="0"/>
                <a:cs typeface="Calibri" pitchFamily="34" charset="0"/>
              </a:rPr>
              <a:t>, a través del control de las mercaderías que cruzan las fronteras aduaneras. </a:t>
            </a:r>
          </a:p>
          <a:p>
            <a:pPr marL="0" indent="0" algn="just">
              <a:buNone/>
            </a:pPr>
            <a:r>
              <a:rPr lang="es-UY" dirty="0" smtClean="0">
                <a:latin typeface="Eras Medium ITC" pitchFamily="34" charset="0"/>
                <a:cs typeface="Calibri" pitchFamily="34" charset="0"/>
              </a:rPr>
              <a:t>Para esto:</a:t>
            </a:r>
          </a:p>
          <a:p>
            <a:pPr algn="just">
              <a:buBlip>
                <a:blip r:embed="rId3"/>
              </a:buBlip>
            </a:pPr>
            <a:r>
              <a:rPr lang="es-UY" dirty="0" smtClean="0">
                <a:latin typeface="Eras Medium ITC" pitchFamily="34" charset="0"/>
                <a:cs typeface="Calibri" pitchFamily="34" charset="0"/>
              </a:rPr>
              <a:t>Se hará una </a:t>
            </a:r>
            <a:r>
              <a:rPr lang="es-U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Calibri" pitchFamily="34" charset="0"/>
              </a:rPr>
              <a:t>fiscalización eficiente </a:t>
            </a:r>
            <a:r>
              <a:rPr lang="es-UY" dirty="0" smtClean="0">
                <a:latin typeface="Eras Medium ITC" pitchFamily="34" charset="0"/>
                <a:cs typeface="Calibri" pitchFamily="34" charset="0"/>
              </a:rPr>
              <a:t>evitando amenazas a la población.</a:t>
            </a:r>
          </a:p>
          <a:p>
            <a:pPr algn="just">
              <a:buBlip>
                <a:blip r:embed="rId3"/>
              </a:buBlip>
            </a:pPr>
            <a:r>
              <a:rPr lang="es-UY" dirty="0" smtClean="0">
                <a:latin typeface="Eras Medium ITC" pitchFamily="34" charset="0"/>
                <a:cs typeface="Calibri" pitchFamily="34" charset="0"/>
              </a:rPr>
              <a:t>Se facilitará el comercio exterior y la circulación de pasajeros impulsando la </a:t>
            </a:r>
            <a:r>
              <a:rPr lang="es-U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Calibri" pitchFamily="34" charset="0"/>
              </a:rPr>
              <a:t>competitividad internacional del país</a:t>
            </a:r>
            <a:r>
              <a:rPr lang="es-UY" dirty="0" smtClean="0">
                <a:latin typeface="Eras Medium ITC" pitchFamily="34" charset="0"/>
                <a:cs typeface="Calibri" pitchFamily="34" charset="0"/>
              </a:rPr>
              <a:t>. </a:t>
            </a:r>
          </a:p>
          <a:p>
            <a:endParaRPr lang="es-UY" dirty="0"/>
          </a:p>
        </p:txBody>
      </p:sp>
      <p:pic>
        <p:nvPicPr>
          <p:cNvPr id="4" name="Picture 7" descr="logodistint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609600" y="3645024"/>
            <a:ext cx="8229600" cy="1756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UY" dirty="0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616888" y="2941960"/>
            <a:ext cx="8260568" cy="279066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glow rad="63500">
              <a:schemeClr val="tx1">
                <a:lumMod val="95000"/>
                <a:lumOff val="5000"/>
                <a:alpha val="21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softEdge rad="3175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s-UY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es-UY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VISIÓN</a:t>
            </a:r>
            <a:r>
              <a:rPr lang="es-UY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just">
              <a:buBlip>
                <a:blip r:embed="rId3"/>
              </a:buBlip>
            </a:pPr>
            <a:r>
              <a:rPr lang="es-UY" dirty="0" smtClean="0">
                <a:latin typeface="Eras Medium ITC" pitchFamily="34" charset="0"/>
                <a:cs typeface="Calibri" pitchFamily="34" charset="0"/>
              </a:rPr>
              <a:t>La Dirección Nacional de Aduanas será reconocida internacionalmente como una </a:t>
            </a:r>
            <a:r>
              <a:rPr lang="es-U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Calibri" pitchFamily="34" charset="0"/>
              </a:rPr>
              <a:t>aduana modelo</a:t>
            </a:r>
            <a:r>
              <a:rPr lang="es-UY" dirty="0" smtClean="0">
                <a:latin typeface="Eras Medium ITC" pitchFamily="34" charset="0"/>
                <a:cs typeface="Calibri" pitchFamily="34" charset="0"/>
              </a:rPr>
              <a:t>. Liderará la comunidad de comercio exterior del país dentro de las áreas de actividad.</a:t>
            </a:r>
          </a:p>
          <a:p>
            <a:pPr algn="just">
              <a:buBlip>
                <a:blip r:embed="rId3"/>
              </a:buBlip>
            </a:pPr>
            <a:r>
              <a:rPr lang="es-UY" dirty="0" smtClean="0">
                <a:latin typeface="Eras Medium ITC" pitchFamily="34" charset="0"/>
                <a:cs typeface="Calibri" pitchFamily="34" charset="0"/>
              </a:rPr>
              <a:t>Los funcionarios aduaneros estarán </a:t>
            </a:r>
            <a:r>
              <a:rPr lang="es-U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Calibri" pitchFamily="34" charset="0"/>
              </a:rPr>
              <a:t>orgullosos de ser servidores públicos </a:t>
            </a:r>
            <a:r>
              <a:rPr lang="es-UY" dirty="0" smtClean="0">
                <a:latin typeface="Eras Medium ITC" pitchFamily="34" charset="0"/>
                <a:cs typeface="Calibri" pitchFamily="34" charset="0"/>
              </a:rPr>
              <a:t>profesionales y eficientes en el cumplimiento de la tarea, íntegros e intransigentes con la corrupción.</a:t>
            </a:r>
          </a:p>
          <a:p>
            <a:pPr algn="just">
              <a:buBlip>
                <a:blip r:embed="rId3"/>
              </a:buBlip>
            </a:pPr>
            <a:r>
              <a:rPr lang="es-UY" dirty="0" smtClean="0">
                <a:latin typeface="Eras Medium ITC" pitchFamily="34" charset="0"/>
                <a:cs typeface="Calibri" pitchFamily="34" charset="0"/>
              </a:rPr>
              <a:t>La Dirección Nacional de Aduanas será vista por la sociedad y la comunidad del comercio exterior como una </a:t>
            </a:r>
            <a:r>
              <a:rPr lang="es-U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cs typeface="Calibri" pitchFamily="34" charset="0"/>
              </a:rPr>
              <a:t>organización predecible, con autonomía técnica y al servicio del país</a:t>
            </a:r>
            <a:endParaRPr lang="es-UY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  <a:cs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176480"/>
            <a:ext cx="1688976" cy="168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18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s-UY" dirty="0" smtClean="0">
                <a:latin typeface="Eras Demi ITC" pitchFamily="34" charset="0"/>
              </a:rPr>
              <a:t>Mapa estratégico de la DNA</a:t>
            </a:r>
            <a:endParaRPr lang="es-UY" dirty="0">
              <a:latin typeface="Eras Demi ITC" pitchFamily="34" charset="0"/>
            </a:endParaRPr>
          </a:p>
        </p:txBody>
      </p:sp>
      <p:pic>
        <p:nvPicPr>
          <p:cNvPr id="4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1740496" y="1052736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2000" dirty="0" smtClean="0">
                <a:solidFill>
                  <a:schemeClr val="tx1"/>
                </a:solidFill>
              </a:rPr>
              <a:t>Aduana Modelo</a:t>
            </a:r>
          </a:p>
        </p:txBody>
      </p:sp>
      <p:sp>
        <p:nvSpPr>
          <p:cNvPr id="5" name="4 Flecha arriba"/>
          <p:cNvSpPr/>
          <p:nvPr/>
        </p:nvSpPr>
        <p:spPr>
          <a:xfrm>
            <a:off x="2563664" y="1248624"/>
            <a:ext cx="3566864" cy="5113312"/>
          </a:xfrm>
          <a:prstGeom prst="upArrow">
            <a:avLst/>
          </a:prstGeom>
          <a:solidFill>
            <a:srgbClr val="99FF66"/>
          </a:solidFill>
          <a:ln>
            <a:solidFill>
              <a:srgbClr val="92D050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5004048" y="1052736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>
                <a:solidFill>
                  <a:schemeClr val="tx1"/>
                </a:solidFill>
              </a:rPr>
              <a:t>Liderar comunidad </a:t>
            </a:r>
            <a:r>
              <a:rPr lang="es-UY" dirty="0" err="1" smtClean="0">
                <a:solidFill>
                  <a:schemeClr val="tx1"/>
                </a:solidFill>
              </a:rPr>
              <a:t>ComEx</a:t>
            </a:r>
            <a:endParaRPr lang="es-UY" dirty="0" smtClean="0">
              <a:solidFill>
                <a:schemeClr val="tx1"/>
              </a:solidFill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5508104" y="2573288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Desterrar la corrupción</a:t>
            </a:r>
          </a:p>
        </p:txBody>
      </p:sp>
      <p:sp>
        <p:nvSpPr>
          <p:cNvPr id="20" name="19 Rectángulo redondeado"/>
          <p:cNvSpPr/>
          <p:nvPr/>
        </p:nvSpPr>
        <p:spPr>
          <a:xfrm>
            <a:off x="3483000" y="5892552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Gestión estratégica del presupuesto</a:t>
            </a:r>
          </a:p>
        </p:txBody>
      </p:sp>
      <p:sp>
        <p:nvSpPr>
          <p:cNvPr id="19" name="18 Rectángulo redondeado"/>
          <p:cNvSpPr/>
          <p:nvPr/>
        </p:nvSpPr>
        <p:spPr>
          <a:xfrm>
            <a:off x="4595872" y="4954384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RRHH adecuados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2339752" y="4961412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Capacidad de aprovechar tecnologías</a:t>
            </a:r>
          </a:p>
        </p:txBody>
      </p:sp>
      <p:sp>
        <p:nvSpPr>
          <p:cNvPr id="18" name="17 Rectángulo redondeado"/>
          <p:cNvSpPr/>
          <p:nvPr/>
        </p:nvSpPr>
        <p:spPr>
          <a:xfrm>
            <a:off x="3468688" y="3993900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Comunicación eficaz y consistente</a:t>
            </a:r>
          </a:p>
        </p:txBody>
      </p:sp>
      <p:sp>
        <p:nvSpPr>
          <p:cNvPr id="16" name="15 Rectángulo redondeado"/>
          <p:cNvSpPr/>
          <p:nvPr/>
        </p:nvSpPr>
        <p:spPr>
          <a:xfrm>
            <a:off x="3468688" y="3028072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Sistema de inteligencia aduanera integrada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3444712" y="1916832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Control y facilitación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1233612" y="2596024"/>
            <a:ext cx="1728192" cy="8640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Normativa y procesos actualizados y simples</a:t>
            </a:r>
          </a:p>
        </p:txBody>
      </p:sp>
    </p:spTree>
    <p:extLst>
      <p:ext uri="{BB962C8B-B14F-4D97-AF65-F5344CB8AC3E}">
        <p14:creationId xmlns:p14="http://schemas.microsoft.com/office/powerpoint/2010/main" val="365022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Misión </a:t>
            </a:r>
            <a:r>
              <a:rPr lang="es-UY" dirty="0">
                <a:latin typeface="Eras Demi ITC" pitchFamily="34" charset="0"/>
              </a:rPr>
              <a:t>y Visión del Área Control y Gestión de Riesgo </a:t>
            </a:r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59160" y="1628800"/>
            <a:ext cx="8229600" cy="187220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glow rad="63500">
              <a:schemeClr val="tx1">
                <a:lumMod val="95000"/>
                <a:lumOff val="5000"/>
                <a:alpha val="21000"/>
              </a:schemeClr>
            </a:glow>
            <a:softEdge rad="31750"/>
          </a:effectLst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UY" sz="2600" b="1" dirty="0" smtClean="0">
                <a:latin typeface="Eras Medium ITC" pitchFamily="34" charset="0"/>
              </a:rPr>
              <a:t>MISIÓN</a:t>
            </a:r>
          </a:p>
          <a:p>
            <a:pPr marL="0" indent="0" algn="just">
              <a:buNone/>
            </a:pPr>
            <a:r>
              <a:rPr lang="es-UY" sz="2400" dirty="0">
                <a:latin typeface="Eras Medium ITC" pitchFamily="34" charset="0"/>
              </a:rPr>
              <a:t>Desplegar una óptima gestión del riesgo que permita orientar y programar un </a:t>
            </a:r>
            <a:r>
              <a:rPr lang="es-UY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control aduanero eficaz y eficiente </a:t>
            </a:r>
            <a:r>
              <a:rPr lang="es-UY" sz="2400" dirty="0">
                <a:latin typeface="Eras Medium ITC" pitchFamily="34" charset="0"/>
              </a:rPr>
              <a:t>ejerciendo la dirección, mantenimiento y supervisión del </a:t>
            </a:r>
            <a:r>
              <a:rPr lang="es-UY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Sistema Integrado de Inteligencia Aduanera</a:t>
            </a:r>
            <a:r>
              <a:rPr lang="es-UY" sz="2400" dirty="0">
                <a:latin typeface="Eras Medium ITC" pitchFamily="34" charset="0"/>
              </a:rPr>
              <a:t>.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40016" y="3789040"/>
            <a:ext cx="8260568" cy="187220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1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glow rad="63500">
              <a:schemeClr val="tx1">
                <a:lumMod val="95000"/>
                <a:lumOff val="5000"/>
                <a:alpha val="21000"/>
              </a:schemeClr>
            </a:glow>
            <a:softEdge rad="31750"/>
          </a:effectLst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UY" sz="2600" b="1" dirty="0" smtClean="0">
                <a:latin typeface="Eras Medium ITC" pitchFamily="34" charset="0"/>
              </a:rPr>
              <a:t>VISIÓN</a:t>
            </a:r>
          </a:p>
          <a:p>
            <a:pPr marL="0" indent="0" algn="just">
              <a:buNone/>
            </a:pPr>
            <a:r>
              <a:rPr lang="es-UY" sz="2400" dirty="0" smtClean="0">
                <a:latin typeface="Eras Medium ITC" pitchFamily="34" charset="0"/>
              </a:rPr>
              <a:t>Definirá </a:t>
            </a:r>
            <a:r>
              <a:rPr lang="es-UY" sz="2400" dirty="0">
                <a:latin typeface="Eras Medium ITC" pitchFamily="34" charset="0"/>
              </a:rPr>
              <a:t>los riesgos, orientará el control y contribuirá a </a:t>
            </a:r>
            <a:r>
              <a:rPr lang="es-UY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facilitar las operaciones de comercio exterior y el fluido tránsito de personas</a:t>
            </a:r>
            <a:r>
              <a:rPr lang="es-UY" sz="2400" dirty="0">
                <a:latin typeface="Eras Medium ITC" pitchFamily="34" charset="0"/>
              </a:rPr>
              <a:t>, con la utilización de tecnologías adecuadas, la coordinación interna y externa que asegure la </a:t>
            </a:r>
            <a:r>
              <a:rPr lang="es-UY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disponibilidad oportuna de </a:t>
            </a:r>
            <a:r>
              <a:rPr lang="es-U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información</a:t>
            </a:r>
            <a:r>
              <a:rPr lang="es-UY" sz="2400" dirty="0" smtClean="0">
                <a:latin typeface="Eras Medium ITC" pitchFamily="34" charset="0"/>
              </a:rPr>
              <a:t>.</a:t>
            </a:r>
          </a:p>
        </p:txBody>
      </p:sp>
      <p:pic>
        <p:nvPicPr>
          <p:cNvPr id="6" name="Picture 7" descr="logodistin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169024"/>
            <a:ext cx="1688976" cy="168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29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Mapa estratégico Control y Gestión del Riesgo</a:t>
            </a:r>
            <a:endParaRPr lang="es-UY" dirty="0">
              <a:latin typeface="Eras Demi ITC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80112"/>
            <a:ext cx="10541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Flecha arriba"/>
          <p:cNvSpPr/>
          <p:nvPr/>
        </p:nvSpPr>
        <p:spPr>
          <a:xfrm>
            <a:off x="3142541" y="1412776"/>
            <a:ext cx="2497286" cy="4900736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1" name="10 Rectángulo redondeado">
            <a:hlinkClick r:id="rId5" action="ppaction://hlinksldjump"/>
          </p:cNvPr>
          <p:cNvSpPr/>
          <p:nvPr/>
        </p:nvSpPr>
        <p:spPr>
          <a:xfrm>
            <a:off x="2015716" y="4365104"/>
            <a:ext cx="2088232" cy="785336"/>
          </a:xfrm>
          <a:prstGeom prst="roundRect">
            <a:avLst/>
          </a:prstGeom>
          <a:solidFill>
            <a:srgbClr val="CCFF99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Utilización de tecnologías adecuadas</a:t>
            </a:r>
          </a:p>
        </p:txBody>
      </p:sp>
      <p:sp>
        <p:nvSpPr>
          <p:cNvPr id="12" name="11 Rectángulo redondeado">
            <a:hlinkClick r:id="rId6" action="ppaction://hlinksldjump"/>
          </p:cNvPr>
          <p:cNvSpPr/>
          <p:nvPr/>
        </p:nvSpPr>
        <p:spPr>
          <a:xfrm>
            <a:off x="3365866" y="5456076"/>
            <a:ext cx="2088232" cy="648072"/>
          </a:xfrm>
          <a:prstGeom prst="roundRect">
            <a:avLst/>
          </a:prstGeom>
          <a:solidFill>
            <a:srgbClr val="CCFF99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Recursos adecuados disponibles</a:t>
            </a:r>
          </a:p>
        </p:txBody>
      </p:sp>
      <p:sp>
        <p:nvSpPr>
          <p:cNvPr id="13" name="12 Rectángulo redondeado">
            <a:hlinkClick r:id="rId7" action="ppaction://hlinksldjump"/>
          </p:cNvPr>
          <p:cNvSpPr/>
          <p:nvPr/>
        </p:nvSpPr>
        <p:spPr>
          <a:xfrm>
            <a:off x="4708024" y="4365104"/>
            <a:ext cx="2088232" cy="785336"/>
          </a:xfrm>
          <a:prstGeom prst="roundRect">
            <a:avLst/>
          </a:prstGeom>
          <a:solidFill>
            <a:srgbClr val="CCFF99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RRHH formados  e  íntegros</a:t>
            </a:r>
          </a:p>
        </p:txBody>
      </p:sp>
      <p:sp>
        <p:nvSpPr>
          <p:cNvPr id="14" name="13 Rectángulo redondeado">
            <a:hlinkClick r:id="rId8" action="ppaction://hlinksldjump"/>
          </p:cNvPr>
          <p:cNvSpPr/>
          <p:nvPr/>
        </p:nvSpPr>
        <p:spPr>
          <a:xfrm>
            <a:off x="2915816" y="3251076"/>
            <a:ext cx="2988332" cy="648072"/>
          </a:xfrm>
          <a:prstGeom prst="roundRect">
            <a:avLst/>
          </a:prstGeom>
          <a:solidFill>
            <a:srgbClr val="CCFF99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Información oportuna y efectiva </a:t>
            </a:r>
            <a:r>
              <a:rPr lang="es-UY" sz="1400" dirty="0" smtClean="0">
                <a:solidFill>
                  <a:schemeClr val="tx1"/>
                </a:solidFill>
              </a:rPr>
              <a:t>coordinación </a:t>
            </a:r>
            <a:r>
              <a:rPr lang="es-UY" sz="1400" dirty="0" smtClean="0">
                <a:solidFill>
                  <a:schemeClr val="tx1"/>
                </a:solidFill>
              </a:rPr>
              <a:t>interna y externa</a:t>
            </a:r>
          </a:p>
        </p:txBody>
      </p:sp>
      <p:sp>
        <p:nvSpPr>
          <p:cNvPr id="15" name="14 Rectángulo redondeado">
            <a:hlinkClick r:id="rId9" action="ppaction://hlinksldjump"/>
          </p:cNvPr>
          <p:cNvSpPr/>
          <p:nvPr/>
        </p:nvSpPr>
        <p:spPr>
          <a:xfrm>
            <a:off x="4644008" y="2453092"/>
            <a:ext cx="2520280" cy="648072"/>
          </a:xfrm>
          <a:prstGeom prst="roundRect">
            <a:avLst/>
          </a:prstGeom>
          <a:solidFill>
            <a:srgbClr val="CCFF99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Óptima gestión del riesgo</a:t>
            </a:r>
          </a:p>
        </p:txBody>
      </p:sp>
      <p:sp>
        <p:nvSpPr>
          <p:cNvPr id="16" name="15 Rectángulo redondeado">
            <a:hlinkClick r:id="rId10" action="ppaction://hlinksldjump"/>
          </p:cNvPr>
          <p:cNvSpPr/>
          <p:nvPr/>
        </p:nvSpPr>
        <p:spPr>
          <a:xfrm>
            <a:off x="1233612" y="2420888"/>
            <a:ext cx="2762324" cy="648072"/>
          </a:xfrm>
          <a:prstGeom prst="roundRect">
            <a:avLst/>
          </a:prstGeom>
          <a:solidFill>
            <a:srgbClr val="CCFF99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400" dirty="0" smtClean="0">
                <a:solidFill>
                  <a:schemeClr val="tx1"/>
                </a:solidFill>
              </a:rPr>
              <a:t>Administración del Sistema de Inteligencia Aduanera Integrado</a:t>
            </a:r>
          </a:p>
        </p:txBody>
      </p:sp>
      <p:sp>
        <p:nvSpPr>
          <p:cNvPr id="17" name="16 Rectángulo redondeado">
            <a:hlinkClick r:id="rId11" action="ppaction://hlinksldjump"/>
          </p:cNvPr>
          <p:cNvSpPr/>
          <p:nvPr/>
        </p:nvSpPr>
        <p:spPr>
          <a:xfrm>
            <a:off x="3131840" y="1412776"/>
            <a:ext cx="2606900" cy="648072"/>
          </a:xfrm>
          <a:prstGeom prst="roundRect">
            <a:avLst/>
          </a:prstGeom>
          <a:solidFill>
            <a:srgbClr val="CCFF99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b="1" dirty="0" smtClean="0">
                <a:solidFill>
                  <a:schemeClr val="tx1"/>
                </a:solidFill>
              </a:rPr>
              <a:t>Control aduanero eficaz y eficiente</a:t>
            </a:r>
          </a:p>
        </p:txBody>
      </p:sp>
    </p:spTree>
    <p:extLst>
      <p:ext uri="{BB962C8B-B14F-4D97-AF65-F5344CB8AC3E}">
        <p14:creationId xmlns:p14="http://schemas.microsoft.com/office/powerpoint/2010/main" val="400071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7.       Recursos adecuados disponibles</a:t>
            </a:r>
            <a:endParaRPr lang="es-UY" dirty="0">
              <a:latin typeface="Eras Demi ITC" pitchFamily="34" charset="0"/>
            </a:endParaRPr>
          </a:p>
        </p:txBody>
      </p:sp>
      <p:pic>
        <p:nvPicPr>
          <p:cNvPr id="4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2000" dirty="0" smtClean="0">
                <a:latin typeface="Eras Medium ITC" pitchFamily="34" charset="0"/>
              </a:rPr>
              <a:t>Planificación </a:t>
            </a:r>
            <a:r>
              <a:rPr lang="es-ES_tradnl" sz="2000" dirty="0">
                <a:latin typeface="Eras Medium ITC" pitchFamily="34" charset="0"/>
              </a:rPr>
              <a:t>y gestión del presupuesto asignado a la Unidad que asegure la disponibilidad de los recursos tanto financieros, como de tecnología, infraestructura y servicios necesarios para el logro los objetivos estratégicos de la unidad, </a:t>
            </a:r>
            <a:r>
              <a:rPr lang="es-ES" sz="2000" dirty="0">
                <a:latin typeface="Eras Medium ITC" pitchFamily="34" charset="0"/>
              </a:rPr>
              <a:t>con una actitud proactiva en la ejecución de los planes y ante demandas insatisfechas detectadas</a:t>
            </a:r>
            <a:r>
              <a:rPr lang="es-ES_tradnl" sz="2000" dirty="0" smtClean="0">
                <a:latin typeface="Eras Medium ITC" pitchFamily="34" charset="0"/>
              </a:rPr>
              <a:t>.</a:t>
            </a:r>
          </a:p>
          <a:p>
            <a:pPr marL="0" indent="0" algn="just">
              <a:buNone/>
            </a:pPr>
            <a:endParaRPr lang="es-ES_tradnl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427984" y="3645024"/>
            <a:ext cx="41534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INICIATIVAS:</a:t>
            </a:r>
          </a:p>
          <a:p>
            <a:pPr marL="285750" indent="-285750" algn="just">
              <a:buBlip>
                <a:blip r:embed="rId5"/>
              </a:buBlip>
            </a:pP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Adquisición de Hardware y Software</a:t>
            </a:r>
          </a:p>
          <a:p>
            <a:pPr marL="285750" indent="-285750" algn="just">
              <a:buBlip>
                <a:blip r:embed="rId5"/>
              </a:buBlip>
            </a:pP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Video vigilancia </a:t>
            </a:r>
          </a:p>
          <a:p>
            <a:pPr marL="285750" indent="-285750" algn="just">
              <a:buBlip>
                <a:blip r:embed="rId5"/>
              </a:buBlip>
            </a:pP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Equipos de comunicación</a:t>
            </a:r>
          </a:p>
          <a:p>
            <a:pPr marL="285750" indent="-285750" algn="just">
              <a:buBlip>
                <a:blip r:embed="rId5"/>
              </a:buBlip>
            </a:pP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Infraestructura edilicia</a:t>
            </a:r>
            <a:endParaRPr lang="es-UY" sz="1600" dirty="0">
              <a:solidFill>
                <a:srgbClr val="FF0000"/>
              </a:solidFill>
              <a:latin typeface="Eras Medium ITC" pitchFamily="34" charset="0"/>
            </a:endParaRPr>
          </a:p>
          <a:p>
            <a:pPr marL="285750" indent="-285750">
              <a:buBlip>
                <a:blip r:embed="rId5"/>
              </a:buBlip>
            </a:pPr>
            <a:endParaRPr lang="es-UY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://marlem1.files.wordpress.com/2011/04/34-recursos-humanos-y-materiales1.gif?w=30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62" y="3267074"/>
            <a:ext cx="2524125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0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6.      Recursos </a:t>
            </a:r>
            <a:r>
              <a:rPr lang="es-UY" dirty="0">
                <a:latin typeface="Eras Demi ITC" pitchFamily="34" charset="0"/>
              </a:rPr>
              <a:t>h</a:t>
            </a:r>
            <a:r>
              <a:rPr lang="es-UY" dirty="0" smtClean="0">
                <a:latin typeface="Eras Demi ITC" pitchFamily="34" charset="0"/>
              </a:rPr>
              <a:t>umanos formados  e íntegros </a:t>
            </a:r>
            <a:endParaRPr lang="es-UY" dirty="0">
              <a:latin typeface="Eras Demi IT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_tradnl" sz="2000" dirty="0" smtClean="0">
                <a:latin typeface="Eras Medium ITC" pitchFamily="34" charset="0"/>
              </a:rPr>
              <a:t>Recursos </a:t>
            </a:r>
            <a:r>
              <a:rPr lang="es-ES_tradnl" sz="2000" dirty="0">
                <a:latin typeface="Eras Medium ITC" pitchFamily="34" charset="0"/>
              </a:rPr>
              <a:t>humanos formados, íntegros y con las capacidades y habilidades establecidas en los perfiles de cargo de la Unidad. </a:t>
            </a:r>
            <a:r>
              <a:rPr lang="es-ES_tradnl" sz="2000" dirty="0" smtClean="0">
                <a:latin typeface="Eras Medium ITC" pitchFamily="34" charset="0"/>
              </a:rPr>
              <a:t>El objetivo </a:t>
            </a:r>
            <a:r>
              <a:rPr lang="es-ES" sz="2000" dirty="0">
                <a:latin typeface="Eras Medium ITC" pitchFamily="34" charset="0"/>
              </a:rPr>
              <a:t>implica contar con recursos humanos:</a:t>
            </a:r>
            <a:endParaRPr lang="es-UY" sz="2000" dirty="0">
              <a:latin typeface="Eras Medium ITC" pitchFamily="34" charset="0"/>
            </a:endParaRPr>
          </a:p>
          <a:p>
            <a:pPr lvl="0" algn="just">
              <a:buBlip>
                <a:blip r:embed="rId2"/>
              </a:buBlip>
            </a:pPr>
            <a:r>
              <a:rPr lang="es-ES" sz="2000" dirty="0">
                <a:latin typeface="Eras Medium ITC" pitchFamily="34" charset="0"/>
              </a:rPr>
              <a:t>Íntegros e intransigentes con la corrupción</a:t>
            </a:r>
            <a:endParaRPr lang="es-UY" sz="2000" dirty="0">
              <a:latin typeface="Eras Medium ITC" pitchFamily="34" charset="0"/>
            </a:endParaRPr>
          </a:p>
          <a:p>
            <a:pPr lvl="0" algn="just">
              <a:buBlip>
                <a:blip r:embed="rId2"/>
              </a:buBlip>
            </a:pPr>
            <a:r>
              <a:rPr lang="es-ES" sz="2000" dirty="0">
                <a:latin typeface="Eras Medium ITC" pitchFamily="34" charset="0"/>
              </a:rPr>
              <a:t>Comprometidos con la DNA y con su mejora continua</a:t>
            </a:r>
            <a:endParaRPr lang="es-UY" sz="2000" dirty="0">
              <a:latin typeface="Eras Medium ITC" pitchFamily="34" charset="0"/>
            </a:endParaRPr>
          </a:p>
          <a:p>
            <a:pPr lvl="0" algn="just">
              <a:buBlip>
                <a:blip r:embed="rId2"/>
              </a:buBlip>
            </a:pPr>
            <a:r>
              <a:rPr lang="es-ES" sz="2000" dirty="0">
                <a:latin typeface="Eras Medium ITC" pitchFamily="34" charset="0"/>
              </a:rPr>
              <a:t>Especializados en temáticas de riesgo e informados de la normativa y procedimientos aduaneros vigentes</a:t>
            </a:r>
            <a:r>
              <a:rPr lang="es-ES" sz="2000" dirty="0" smtClean="0">
                <a:latin typeface="Eras Medium ITC" pitchFamily="34" charset="0"/>
              </a:rPr>
              <a:t>.</a:t>
            </a:r>
            <a:endParaRPr lang="es-UY" sz="2000" dirty="0">
              <a:latin typeface="Eras Medium ITC" pitchFamily="34" charset="0"/>
            </a:endParaRPr>
          </a:p>
        </p:txBody>
      </p:sp>
      <p:pic>
        <p:nvPicPr>
          <p:cNvPr id="4" name="Picture 7" descr="logodistin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3275856" y="4149080"/>
            <a:ext cx="5616624" cy="14941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INICIATIVAS:</a:t>
            </a:r>
          </a:p>
          <a:p>
            <a:pPr>
              <a:buBlip>
                <a:blip r:embed="rId6"/>
              </a:buBlip>
            </a:pP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Capacitación permanente y dinámica </a:t>
            </a:r>
            <a:r>
              <a:rPr lang="es-UY" sz="1600" dirty="0">
                <a:solidFill>
                  <a:srgbClr val="FF0000"/>
                </a:solidFill>
                <a:latin typeface="Eras Medium ITC" pitchFamily="34" charset="0"/>
              </a:rPr>
              <a:t>del </a:t>
            </a: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personal</a:t>
            </a:r>
          </a:p>
          <a:p>
            <a:pPr>
              <a:buBlip>
                <a:blip r:embed="rId6"/>
              </a:buBlip>
            </a:pP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Talleres </a:t>
            </a:r>
            <a:r>
              <a:rPr lang="es-UY" sz="1600" dirty="0">
                <a:solidFill>
                  <a:srgbClr val="FF0000"/>
                </a:solidFill>
                <a:latin typeface="Eras Medium ITC" pitchFamily="34" charset="0"/>
              </a:rPr>
              <a:t>de Riesgo en todas las Administraciones</a:t>
            </a:r>
          </a:p>
          <a:p>
            <a:pPr>
              <a:buBlip>
                <a:blip r:embed="rId6"/>
              </a:buBlip>
            </a:pP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Captación de recursos de alta capacitación profesional </a:t>
            </a:r>
          </a:p>
          <a:p>
            <a:pPr algn="just">
              <a:buBlip>
                <a:blip r:embed="rId6"/>
              </a:buBlip>
            </a:pPr>
            <a:r>
              <a:rPr lang="es-UY" sz="1600" dirty="0" smtClean="0">
                <a:solidFill>
                  <a:srgbClr val="FF0000"/>
                </a:solidFill>
                <a:latin typeface="Eras Medium ITC" pitchFamily="34" charset="0"/>
              </a:rPr>
              <a:t>Definición de perfiles y selección de oficiales de Riesgo en cada Administración</a:t>
            </a:r>
            <a:endParaRPr lang="es-UY" sz="1600" dirty="0">
              <a:solidFill>
                <a:srgbClr val="FF0000"/>
              </a:solidFill>
              <a:latin typeface="Eras Medium ITC" pitchFamily="34" charset="0"/>
            </a:endParaRPr>
          </a:p>
        </p:txBody>
      </p:sp>
      <p:pic>
        <p:nvPicPr>
          <p:cNvPr id="8194" name="Picture 2" descr="http://2.bp.blogspot.com/_zNZ2TOPwbCw/S8K3q3C29JI/AAAAAAAAAJg/cBMTN_vhyy8/s1600/12+-+Ethics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44" y="3645024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6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24936" cy="922114"/>
          </a:xfrm>
        </p:spPr>
        <p:txBody>
          <a:bodyPr>
            <a:normAutofit fontScale="90000"/>
          </a:bodyPr>
          <a:lstStyle/>
          <a:p>
            <a:r>
              <a:rPr lang="es-UY" dirty="0" smtClean="0">
                <a:latin typeface="Eras Demi ITC" pitchFamily="34" charset="0"/>
              </a:rPr>
              <a:t>5.         Utilización de tecnologías adecuadas</a:t>
            </a:r>
            <a:endParaRPr lang="es-UY" dirty="0">
              <a:latin typeface="Eras Demi IT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_tradnl" sz="1800" dirty="0">
                <a:latin typeface="Eras Medium ITC" pitchFamily="34" charset="0"/>
              </a:rPr>
              <a:t>Control y Gestión del Riesgo será responsable de evaluar, proponer, incorporar, utilizar y fomentar la utilización de tecnologías adecuadas vinculadas al análisis de riesgo en toda la DNA. </a:t>
            </a:r>
            <a:endParaRPr lang="es-UY" sz="1800" dirty="0">
              <a:latin typeface="Eras Medium ITC" pitchFamily="34" charset="0"/>
            </a:endParaRPr>
          </a:p>
          <a:p>
            <a:pPr marL="0" indent="0" algn="just">
              <a:buNone/>
            </a:pPr>
            <a:endParaRPr lang="es-UY" sz="1200" dirty="0">
              <a:latin typeface="Eras Medium ITC" pitchFamily="34" charset="0"/>
            </a:endParaRPr>
          </a:p>
        </p:txBody>
      </p:sp>
      <p:pic>
        <p:nvPicPr>
          <p:cNvPr id="4" name="Picture 7" descr="logodistint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91200"/>
            <a:ext cx="10541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5486400"/>
            <a:ext cx="1419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3995936" y="4634496"/>
            <a:ext cx="3168352" cy="16647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INICIATIVAS:</a:t>
            </a: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Data </a:t>
            </a:r>
            <a:r>
              <a:rPr lang="es-UY" sz="1800" dirty="0" err="1" smtClean="0">
                <a:solidFill>
                  <a:srgbClr val="FF0000"/>
                </a:solidFill>
                <a:latin typeface="Eras Medium ITC" pitchFamily="34" charset="0"/>
              </a:rPr>
              <a:t>Warehouse</a:t>
            </a:r>
            <a:endParaRPr lang="es-UY" sz="1800" dirty="0" smtClean="0">
              <a:solidFill>
                <a:srgbClr val="FF0000"/>
              </a:solidFill>
              <a:latin typeface="Eras Medium ITC" pitchFamily="34" charset="0"/>
            </a:endParaRP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Modelos econométricos </a:t>
            </a: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Precintos electrónicos</a:t>
            </a:r>
          </a:p>
          <a:p>
            <a:pPr algn="just">
              <a:buBlip>
                <a:blip r:embed="rId5"/>
              </a:buBlip>
            </a:pPr>
            <a:r>
              <a:rPr lang="es-UY" sz="1800" dirty="0" smtClean="0">
                <a:solidFill>
                  <a:srgbClr val="FF0000"/>
                </a:solidFill>
                <a:latin typeface="Eras Medium ITC" pitchFamily="34" charset="0"/>
              </a:rPr>
              <a:t>Escáner</a:t>
            </a:r>
            <a:endParaRPr lang="es-UY" sz="1800" dirty="0">
              <a:solidFill>
                <a:srgbClr val="FF0000"/>
              </a:solidFill>
              <a:latin typeface="Eras Medium ITC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es-UY" sz="1800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701196211"/>
              </p:ext>
            </p:extLst>
          </p:nvPr>
        </p:nvGraphicFramePr>
        <p:xfrm>
          <a:off x="539552" y="1422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3FFFF"/>
              </a:clrFrom>
              <a:clrTo>
                <a:srgbClr val="F3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7110"/>
            <a:ext cx="1495425" cy="157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44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1226</Words>
  <Application>Microsoft Office PowerPoint</Application>
  <PresentationFormat>Presentación en pantalla (4:3)</PresentationFormat>
  <Paragraphs>170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Gestión de Riesgo en Aduanas, Evolución y las Amenazas Emergentes</vt:lpstr>
      <vt:lpstr>Modernización de la Aduana de Uruguay </vt:lpstr>
      <vt:lpstr>Presentación de PowerPoint</vt:lpstr>
      <vt:lpstr>Mapa estratégico de la DNA</vt:lpstr>
      <vt:lpstr>Misión y Visión del Área Control y Gestión de Riesgo </vt:lpstr>
      <vt:lpstr>Mapa estratégico Control y Gestión del Riesgo</vt:lpstr>
      <vt:lpstr>7.       Recursos adecuados disponibles</vt:lpstr>
      <vt:lpstr>6.      Recursos humanos formados  e íntegros </vt:lpstr>
      <vt:lpstr>5.         Utilización de tecnologías adecuadas</vt:lpstr>
      <vt:lpstr>Nueva Estrategia de Vigilancia y Seguridad de Frontera</vt:lpstr>
      <vt:lpstr>Matriz de Movimientos de Cargas</vt:lpstr>
      <vt:lpstr>Precinto Electrónico Centro de Monitoreo</vt:lpstr>
      <vt:lpstr>4.      Información oportuna y efectiva coordinación interna y externa</vt:lpstr>
      <vt:lpstr>Fuentes de información</vt:lpstr>
      <vt:lpstr>3.      Óptima gestión del riesgo</vt:lpstr>
      <vt:lpstr>2.      Administración del Sistema de Inteligencia Aduanera Integrado</vt:lpstr>
      <vt:lpstr>SISTEMA DE INTELIGENCIA ADUANERA INTEGRADO</vt:lpstr>
      <vt:lpstr>1.       Control aduanero eficaz y eficiente</vt:lpstr>
      <vt:lpstr>PREGUNTAS…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 Roman, Flavia</dc:creator>
  <cp:lastModifiedBy>San Juan, Rossana</cp:lastModifiedBy>
  <cp:revision>52</cp:revision>
  <dcterms:created xsi:type="dcterms:W3CDTF">2012-04-19T13:07:49Z</dcterms:created>
  <dcterms:modified xsi:type="dcterms:W3CDTF">2012-04-20T16:18:33Z</dcterms:modified>
</cp:coreProperties>
</file>