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6"/>
  </p:handoutMasterIdLst>
  <p:sldIdLst>
    <p:sldId id="256" r:id="rId2"/>
    <p:sldId id="257" r:id="rId3"/>
    <p:sldId id="259" r:id="rId4"/>
    <p:sldId id="258" r:id="rId5"/>
    <p:sldId id="260" r:id="rId6"/>
    <p:sldId id="264" r:id="rId7"/>
    <p:sldId id="263" r:id="rId8"/>
    <p:sldId id="262" r:id="rId9"/>
    <p:sldId id="261" r:id="rId10"/>
    <p:sldId id="269" r:id="rId11"/>
    <p:sldId id="268" r:id="rId12"/>
    <p:sldId id="267" r:id="rId13"/>
    <p:sldId id="266" r:id="rId14"/>
    <p:sldId id="265" r:id="rId15"/>
    <p:sldId id="272" r:id="rId16"/>
    <p:sldId id="271" r:id="rId17"/>
    <p:sldId id="270" r:id="rId18"/>
    <p:sldId id="274" r:id="rId19"/>
    <p:sldId id="273" r:id="rId20"/>
    <p:sldId id="278" r:id="rId21"/>
    <p:sldId id="277" r:id="rId22"/>
    <p:sldId id="276" r:id="rId23"/>
    <p:sldId id="275" r:id="rId24"/>
    <p:sldId id="282" r:id="rId25"/>
    <p:sldId id="281" r:id="rId26"/>
    <p:sldId id="280" r:id="rId27"/>
    <p:sldId id="279" r:id="rId28"/>
    <p:sldId id="285" r:id="rId29"/>
    <p:sldId id="284" r:id="rId30"/>
    <p:sldId id="283" r:id="rId31"/>
    <p:sldId id="286" r:id="rId32"/>
    <p:sldId id="288" r:id="rId33"/>
    <p:sldId id="287" r:id="rId34"/>
    <p:sldId id="289" r:id="rId35"/>
  </p:sldIdLst>
  <p:sldSz cx="9144000" cy="6858000" type="screen4x3"/>
  <p:notesSz cx="6669088" cy="9926638"/>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1284" y="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C1D57A5B-97E6-491E-9A2D-2DDD2D3421A0}" type="datetimeFigureOut">
              <a:rPr lang="es-ES" smtClean="0"/>
              <a:t>14/05/2018</a:t>
            </a:fld>
            <a:endParaRPr lang="es-ES"/>
          </a:p>
        </p:txBody>
      </p:sp>
      <p:sp>
        <p:nvSpPr>
          <p:cNvPr id="4" name="3 Marcador de pie de página"/>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C787354B-A237-444D-A30E-9ECBE7C7CED2}" type="slidenum">
              <a:rPr lang="es-ES" smtClean="0"/>
              <a:t>‹Nº›</a:t>
            </a:fld>
            <a:endParaRPr lang="es-ES"/>
          </a:p>
        </p:txBody>
      </p:sp>
    </p:spTree>
    <p:extLst>
      <p:ext uri="{BB962C8B-B14F-4D97-AF65-F5344CB8AC3E}">
        <p14:creationId xmlns:p14="http://schemas.microsoft.com/office/powerpoint/2010/main" val="167701476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9E88A586-C7B9-4539-8342-D53AF7F0D4C7}" type="datetimeFigureOut">
              <a:rPr lang="es-ES" smtClean="0"/>
              <a:t>14/05/2018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B5C0D41-4F0E-4288-9A65-7BFAAA9B2833}" type="slidenum">
              <a:rPr lang="es-ES" smtClean="0"/>
              <a:t>‹Nº›</a:t>
            </a:fld>
            <a:endParaRPr lang="es-ES"/>
          </a:p>
        </p:txBody>
      </p:sp>
    </p:spTree>
    <p:extLst>
      <p:ext uri="{BB962C8B-B14F-4D97-AF65-F5344CB8AC3E}">
        <p14:creationId xmlns:p14="http://schemas.microsoft.com/office/powerpoint/2010/main" val="1881386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E88A586-C7B9-4539-8342-D53AF7F0D4C7}" type="datetimeFigureOut">
              <a:rPr lang="es-ES" smtClean="0"/>
              <a:t>14/05/2018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B5C0D41-4F0E-4288-9A65-7BFAAA9B2833}" type="slidenum">
              <a:rPr lang="es-ES" smtClean="0"/>
              <a:t>‹Nº›</a:t>
            </a:fld>
            <a:endParaRPr lang="es-ES"/>
          </a:p>
        </p:txBody>
      </p:sp>
    </p:spTree>
    <p:extLst>
      <p:ext uri="{BB962C8B-B14F-4D97-AF65-F5344CB8AC3E}">
        <p14:creationId xmlns:p14="http://schemas.microsoft.com/office/powerpoint/2010/main" val="343830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E88A586-C7B9-4539-8342-D53AF7F0D4C7}" type="datetimeFigureOut">
              <a:rPr lang="es-ES" smtClean="0"/>
              <a:t>14/05/2018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B5C0D41-4F0E-4288-9A65-7BFAAA9B2833}" type="slidenum">
              <a:rPr lang="es-ES" smtClean="0"/>
              <a:t>‹Nº›</a:t>
            </a:fld>
            <a:endParaRPr lang="es-ES"/>
          </a:p>
        </p:txBody>
      </p:sp>
    </p:spTree>
    <p:extLst>
      <p:ext uri="{BB962C8B-B14F-4D97-AF65-F5344CB8AC3E}">
        <p14:creationId xmlns:p14="http://schemas.microsoft.com/office/powerpoint/2010/main" val="1001386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4" name="Marcador de fecha 3"/>
          <p:cNvSpPr>
            <a:spLocks noGrp="1"/>
          </p:cNvSpPr>
          <p:nvPr>
            <p:ph type="dt" sz="half" idx="10"/>
          </p:nvPr>
        </p:nvSpPr>
        <p:spPr/>
        <p:txBody>
          <a:bodyPr/>
          <a:lstStyle/>
          <a:p>
            <a:fld id="{5C57F592-3871-C543-AFBC-337A44FE06EC}" type="datetimeFigureOut">
              <a:rPr lang="es-ES" smtClean="0"/>
              <a:t>14/05/2018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7FE58EB-9E2A-834A-A685-5236695E988F}" type="slidenum">
              <a:rPr lang="es-ES" smtClean="0"/>
              <a:t>‹Nº›</a:t>
            </a:fld>
            <a:endParaRPr lang="es-ES"/>
          </a:p>
        </p:txBody>
      </p:sp>
    </p:spTree>
    <p:extLst>
      <p:ext uri="{BB962C8B-B14F-4D97-AF65-F5344CB8AC3E}">
        <p14:creationId xmlns:p14="http://schemas.microsoft.com/office/powerpoint/2010/main" val="180354107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E88A586-C7B9-4539-8342-D53AF7F0D4C7}" type="datetimeFigureOut">
              <a:rPr lang="es-ES" smtClean="0"/>
              <a:t>14/05/2018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B5C0D41-4F0E-4288-9A65-7BFAAA9B2833}" type="slidenum">
              <a:rPr lang="es-ES" smtClean="0"/>
              <a:t>‹Nº›</a:t>
            </a:fld>
            <a:endParaRPr lang="es-ES"/>
          </a:p>
        </p:txBody>
      </p:sp>
    </p:spTree>
    <p:extLst>
      <p:ext uri="{BB962C8B-B14F-4D97-AF65-F5344CB8AC3E}">
        <p14:creationId xmlns:p14="http://schemas.microsoft.com/office/powerpoint/2010/main" val="3404436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E88A586-C7B9-4539-8342-D53AF7F0D4C7}" type="datetimeFigureOut">
              <a:rPr lang="es-ES" smtClean="0"/>
              <a:t>14/05/2018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B5C0D41-4F0E-4288-9A65-7BFAAA9B2833}" type="slidenum">
              <a:rPr lang="es-ES" smtClean="0"/>
              <a:t>‹Nº›</a:t>
            </a:fld>
            <a:endParaRPr lang="es-ES"/>
          </a:p>
        </p:txBody>
      </p:sp>
    </p:spTree>
    <p:extLst>
      <p:ext uri="{BB962C8B-B14F-4D97-AF65-F5344CB8AC3E}">
        <p14:creationId xmlns:p14="http://schemas.microsoft.com/office/powerpoint/2010/main" val="2990535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9E88A586-C7B9-4539-8342-D53AF7F0D4C7}" type="datetimeFigureOut">
              <a:rPr lang="es-ES" smtClean="0"/>
              <a:t>14/05/2018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B5C0D41-4F0E-4288-9A65-7BFAAA9B2833}" type="slidenum">
              <a:rPr lang="es-ES" smtClean="0"/>
              <a:t>‹Nº›</a:t>
            </a:fld>
            <a:endParaRPr lang="es-ES"/>
          </a:p>
        </p:txBody>
      </p:sp>
    </p:spTree>
    <p:extLst>
      <p:ext uri="{BB962C8B-B14F-4D97-AF65-F5344CB8AC3E}">
        <p14:creationId xmlns:p14="http://schemas.microsoft.com/office/powerpoint/2010/main" val="1876347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9E88A586-C7B9-4539-8342-D53AF7F0D4C7}" type="datetimeFigureOut">
              <a:rPr lang="es-ES" smtClean="0"/>
              <a:t>14/05/2018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BB5C0D41-4F0E-4288-9A65-7BFAAA9B2833}" type="slidenum">
              <a:rPr lang="es-ES" smtClean="0"/>
              <a:t>‹Nº›</a:t>
            </a:fld>
            <a:endParaRPr lang="es-ES"/>
          </a:p>
        </p:txBody>
      </p:sp>
    </p:spTree>
    <p:extLst>
      <p:ext uri="{BB962C8B-B14F-4D97-AF65-F5344CB8AC3E}">
        <p14:creationId xmlns:p14="http://schemas.microsoft.com/office/powerpoint/2010/main" val="3911667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9E88A586-C7B9-4539-8342-D53AF7F0D4C7}" type="datetimeFigureOut">
              <a:rPr lang="es-ES" smtClean="0"/>
              <a:t>14/05/2018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BB5C0D41-4F0E-4288-9A65-7BFAAA9B2833}" type="slidenum">
              <a:rPr lang="es-ES" smtClean="0"/>
              <a:t>‹Nº›</a:t>
            </a:fld>
            <a:endParaRPr lang="es-ES"/>
          </a:p>
        </p:txBody>
      </p:sp>
    </p:spTree>
    <p:extLst>
      <p:ext uri="{BB962C8B-B14F-4D97-AF65-F5344CB8AC3E}">
        <p14:creationId xmlns:p14="http://schemas.microsoft.com/office/powerpoint/2010/main" val="2158856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E88A586-C7B9-4539-8342-D53AF7F0D4C7}" type="datetimeFigureOut">
              <a:rPr lang="es-ES" smtClean="0"/>
              <a:t>14/05/2018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BB5C0D41-4F0E-4288-9A65-7BFAAA9B2833}" type="slidenum">
              <a:rPr lang="es-ES" smtClean="0"/>
              <a:t>‹Nº›</a:t>
            </a:fld>
            <a:endParaRPr lang="es-ES"/>
          </a:p>
        </p:txBody>
      </p:sp>
    </p:spTree>
    <p:extLst>
      <p:ext uri="{BB962C8B-B14F-4D97-AF65-F5344CB8AC3E}">
        <p14:creationId xmlns:p14="http://schemas.microsoft.com/office/powerpoint/2010/main" val="3983097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E88A586-C7B9-4539-8342-D53AF7F0D4C7}" type="datetimeFigureOut">
              <a:rPr lang="es-ES" smtClean="0"/>
              <a:t>14/05/2018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B5C0D41-4F0E-4288-9A65-7BFAAA9B2833}" type="slidenum">
              <a:rPr lang="es-ES" smtClean="0"/>
              <a:t>‹Nº›</a:t>
            </a:fld>
            <a:endParaRPr lang="es-ES"/>
          </a:p>
        </p:txBody>
      </p:sp>
    </p:spTree>
    <p:extLst>
      <p:ext uri="{BB962C8B-B14F-4D97-AF65-F5344CB8AC3E}">
        <p14:creationId xmlns:p14="http://schemas.microsoft.com/office/powerpoint/2010/main" val="77054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E88A586-C7B9-4539-8342-D53AF7F0D4C7}" type="datetimeFigureOut">
              <a:rPr lang="es-ES" smtClean="0"/>
              <a:t>14/05/2018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B5C0D41-4F0E-4288-9A65-7BFAAA9B2833}" type="slidenum">
              <a:rPr lang="es-ES" smtClean="0"/>
              <a:t>‹Nº›</a:t>
            </a:fld>
            <a:endParaRPr lang="es-ES"/>
          </a:p>
        </p:txBody>
      </p:sp>
    </p:spTree>
    <p:extLst>
      <p:ext uri="{BB962C8B-B14F-4D97-AF65-F5344CB8AC3E}">
        <p14:creationId xmlns:p14="http://schemas.microsoft.com/office/powerpoint/2010/main" val="4231564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88A586-C7B9-4539-8342-D53AF7F0D4C7}" type="datetimeFigureOut">
              <a:rPr lang="es-ES" smtClean="0"/>
              <a:t>14/05/2018</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5C0D41-4F0E-4288-9A65-7BFAAA9B2833}" type="slidenum">
              <a:rPr lang="es-ES" smtClean="0"/>
              <a:t>‹Nº›</a:t>
            </a:fld>
            <a:endParaRPr lang="es-ES"/>
          </a:p>
        </p:txBody>
      </p:sp>
    </p:spTree>
    <p:extLst>
      <p:ext uri="{BB962C8B-B14F-4D97-AF65-F5344CB8AC3E}">
        <p14:creationId xmlns:p14="http://schemas.microsoft.com/office/powerpoint/2010/main" val="3163856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themeOverride" Target="../theme/themeOverride1.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12" descr="portada.png"/>
          <p:cNvPicPr>
            <a:picLocks noChangeAspect="1"/>
          </p:cNvPicPr>
          <p:nvPr/>
        </p:nvPicPr>
        <p:blipFill>
          <a:blip r:embed="rId2">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val="0"/>
              </a:ext>
            </a:extLst>
          </a:blip>
          <a:stretch>
            <a:fillRect/>
          </a:stretch>
        </p:blipFill>
        <p:spPr>
          <a:xfrm>
            <a:off x="0" y="-26888"/>
            <a:ext cx="914400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CuadroTexto 7"/>
          <p:cNvSpPr txBox="1"/>
          <p:nvPr/>
        </p:nvSpPr>
        <p:spPr>
          <a:xfrm>
            <a:off x="367448" y="2088108"/>
            <a:ext cx="8082400" cy="1846659"/>
          </a:xfrm>
          <a:prstGeom prst="rect">
            <a:avLst/>
          </a:prstGeom>
          <a:noFill/>
        </p:spPr>
        <p:txBody>
          <a:bodyPr wrap="square" rtlCol="0">
            <a:spAutoFit/>
          </a:bodyPr>
          <a:lstStyle/>
          <a:p>
            <a:pPr algn="ctr"/>
            <a:r>
              <a:rPr lang="es-UY" sz="3800" b="1" dirty="0" smtClean="0">
                <a:solidFill>
                  <a:schemeClr val="tx2">
                    <a:lumMod val="75000"/>
                  </a:schemeClr>
                </a:solidFill>
                <a:effectLst>
                  <a:outerShdw blurRad="38100" dist="38100" dir="2700000" algn="tl">
                    <a:srgbClr val="000000">
                      <a:alpha val="43137"/>
                    </a:srgbClr>
                  </a:outerShdw>
                </a:effectLst>
                <a:latin typeface="Trebuchet MS"/>
                <a:cs typeface="Trebuchet MS"/>
              </a:rPr>
              <a:t>Valoración en Aduana </a:t>
            </a:r>
          </a:p>
          <a:p>
            <a:pPr algn="ctr"/>
            <a:r>
              <a:rPr lang="es-UY" sz="3800" b="1" dirty="0" smtClean="0">
                <a:solidFill>
                  <a:schemeClr val="tx2">
                    <a:lumMod val="75000"/>
                  </a:schemeClr>
                </a:solidFill>
                <a:effectLst>
                  <a:outerShdw blurRad="38100" dist="38100" dir="2700000" algn="tl">
                    <a:srgbClr val="000000">
                      <a:alpha val="43137"/>
                    </a:srgbClr>
                  </a:outerShdw>
                </a:effectLst>
                <a:latin typeface="Trebuchet MS"/>
                <a:cs typeface="Trebuchet MS"/>
              </a:rPr>
              <a:t>y </a:t>
            </a:r>
          </a:p>
          <a:p>
            <a:pPr algn="ctr"/>
            <a:r>
              <a:rPr lang="es-UY" sz="3800" b="1" dirty="0" smtClean="0">
                <a:solidFill>
                  <a:schemeClr val="tx2">
                    <a:lumMod val="75000"/>
                  </a:schemeClr>
                </a:solidFill>
                <a:effectLst>
                  <a:outerShdw blurRad="38100" dist="38100" dir="2700000" algn="tl">
                    <a:srgbClr val="000000">
                      <a:alpha val="43137"/>
                    </a:srgbClr>
                  </a:outerShdw>
                </a:effectLst>
                <a:latin typeface="Trebuchet MS"/>
                <a:cs typeface="Trebuchet MS"/>
              </a:rPr>
              <a:t>Precios de Transferencia</a:t>
            </a:r>
            <a:endParaRPr lang="es-ES_tradnl" sz="3800" b="1" dirty="0">
              <a:solidFill>
                <a:schemeClr val="tx2">
                  <a:lumMod val="75000"/>
                </a:schemeClr>
              </a:solidFill>
              <a:effectLst>
                <a:outerShdw blurRad="38100" dist="38100" dir="2700000" algn="tl">
                  <a:srgbClr val="000000">
                    <a:alpha val="43137"/>
                  </a:srgbClr>
                </a:outerShdw>
              </a:effectLst>
              <a:latin typeface="Trebuchet MS"/>
              <a:cs typeface="Trebuchet MS"/>
            </a:endParaRPr>
          </a:p>
        </p:txBody>
      </p:sp>
      <p:sp>
        <p:nvSpPr>
          <p:cNvPr id="5" name="4 CuadroTexto"/>
          <p:cNvSpPr txBox="1"/>
          <p:nvPr/>
        </p:nvSpPr>
        <p:spPr>
          <a:xfrm>
            <a:off x="367448" y="4895196"/>
            <a:ext cx="5402732" cy="707886"/>
          </a:xfrm>
          <a:prstGeom prst="rect">
            <a:avLst/>
          </a:prstGeom>
          <a:noFill/>
        </p:spPr>
        <p:txBody>
          <a:bodyPr wrap="square" rtlCol="0">
            <a:spAutoFit/>
          </a:bodyPr>
          <a:lstStyle/>
          <a:p>
            <a:r>
              <a:rPr lang="es-UY" sz="2000" b="1" dirty="0" smtClean="0">
                <a:latin typeface="Trebuchet MS"/>
                <a:cs typeface="Trebuchet MS"/>
              </a:rPr>
              <a:t>Lic. Fiorella Cagnone</a:t>
            </a:r>
          </a:p>
          <a:p>
            <a:r>
              <a:rPr lang="es-UY" sz="2000" b="1" dirty="0" smtClean="0">
                <a:latin typeface="Trebuchet MS"/>
                <a:cs typeface="Trebuchet MS"/>
              </a:rPr>
              <a:t>Departamento Valor y Origen</a:t>
            </a:r>
            <a:endParaRPr lang="es-UY" sz="2000" dirty="0">
              <a:latin typeface="Trebuchet MS"/>
              <a:cs typeface="Trebuchet MS"/>
            </a:endParaRPr>
          </a:p>
        </p:txBody>
      </p:sp>
    </p:spTree>
    <p:extLst>
      <p:ext uri="{BB962C8B-B14F-4D97-AF65-F5344CB8AC3E}">
        <p14:creationId xmlns:p14="http://schemas.microsoft.com/office/powerpoint/2010/main" val="15907256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405645"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14.1</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2" name="1 CuadroTexto"/>
          <p:cNvSpPr txBox="1"/>
          <p:nvPr/>
        </p:nvSpPr>
        <p:spPr>
          <a:xfrm>
            <a:off x="1691680" y="2132856"/>
            <a:ext cx="184731" cy="369332"/>
          </a:xfrm>
          <a:prstGeom prst="rect">
            <a:avLst/>
          </a:prstGeom>
          <a:noFill/>
        </p:spPr>
        <p:txBody>
          <a:bodyPr wrap="none" rtlCol="0">
            <a:spAutoFit/>
          </a:bodyPr>
          <a:lstStyle/>
          <a:p>
            <a:endParaRPr lang="es-ES" dirty="0"/>
          </a:p>
        </p:txBody>
      </p:sp>
      <p:sp>
        <p:nvSpPr>
          <p:cNvPr id="3" name="2 CuadroTexto"/>
          <p:cNvSpPr txBox="1"/>
          <p:nvPr/>
        </p:nvSpPr>
        <p:spPr>
          <a:xfrm>
            <a:off x="3059832" y="669402"/>
            <a:ext cx="2770117" cy="461665"/>
          </a:xfrm>
          <a:prstGeom prst="rect">
            <a:avLst/>
          </a:prstGeom>
          <a:noFill/>
        </p:spPr>
        <p:txBody>
          <a:bodyPr wrap="none" rtlCol="0">
            <a:spAutoFit/>
          </a:bodyPr>
          <a:lstStyle/>
          <a:p>
            <a:r>
              <a:rPr lang="es-ES" sz="2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Descripción del caso</a:t>
            </a:r>
          </a:p>
        </p:txBody>
      </p:sp>
      <p:sp>
        <p:nvSpPr>
          <p:cNvPr id="4" name="AutoShape 2" descr="Imagen relacionad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797969"/>
            <a:ext cx="7848872" cy="4772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1691680" y="3159910"/>
            <a:ext cx="888961" cy="584775"/>
          </a:xfrm>
          <a:prstGeom prst="rect">
            <a:avLst/>
          </a:prstGeom>
          <a:noFill/>
        </p:spPr>
        <p:txBody>
          <a:bodyPr wrap="none" rtlCol="0">
            <a:spAutoFit/>
          </a:bodyPr>
          <a:lstStyle/>
          <a:p>
            <a:r>
              <a:rPr lang="es-ES" sz="3200" b="1" dirty="0" smtClean="0">
                <a:solidFill>
                  <a:srgbClr val="0070C0"/>
                </a:solidFill>
              </a:rPr>
              <a:t>XCO</a:t>
            </a:r>
            <a:endParaRPr lang="es-ES" sz="3200" b="1" dirty="0">
              <a:solidFill>
                <a:srgbClr val="0070C0"/>
              </a:solidFill>
            </a:endParaRPr>
          </a:p>
        </p:txBody>
      </p:sp>
      <p:sp>
        <p:nvSpPr>
          <p:cNvPr id="13" name="12 CuadroTexto"/>
          <p:cNvSpPr txBox="1"/>
          <p:nvPr/>
        </p:nvSpPr>
        <p:spPr>
          <a:xfrm>
            <a:off x="6091974" y="3181681"/>
            <a:ext cx="1576370" cy="584775"/>
          </a:xfrm>
          <a:prstGeom prst="rect">
            <a:avLst/>
          </a:prstGeom>
          <a:noFill/>
        </p:spPr>
        <p:txBody>
          <a:bodyPr wrap="square" rtlCol="0">
            <a:spAutoFit/>
          </a:bodyPr>
          <a:lstStyle/>
          <a:p>
            <a:pPr algn="ctr"/>
            <a:r>
              <a:rPr lang="es-ES" sz="3200" b="1" dirty="0" smtClean="0">
                <a:solidFill>
                  <a:srgbClr val="00B050"/>
                </a:solidFill>
              </a:rPr>
              <a:t>ICO</a:t>
            </a:r>
          </a:p>
        </p:txBody>
      </p:sp>
      <p:sp>
        <p:nvSpPr>
          <p:cNvPr id="6" name="5 CuadroTexto"/>
          <p:cNvSpPr txBox="1"/>
          <p:nvPr/>
        </p:nvSpPr>
        <p:spPr>
          <a:xfrm>
            <a:off x="1887199" y="2335980"/>
            <a:ext cx="474810" cy="400110"/>
          </a:xfrm>
          <a:prstGeom prst="rect">
            <a:avLst/>
          </a:prstGeom>
          <a:noFill/>
        </p:spPr>
        <p:txBody>
          <a:bodyPr wrap="none" rtlCol="0">
            <a:spAutoFit/>
          </a:bodyPr>
          <a:lstStyle/>
          <a:p>
            <a:r>
              <a:rPr lang="es-ES" sz="2000" dirty="0" smtClean="0">
                <a:solidFill>
                  <a:srgbClr val="0070C0"/>
                </a:solidFill>
              </a:rPr>
              <a:t>(X)</a:t>
            </a:r>
            <a:endParaRPr lang="es-ES" sz="2000" dirty="0">
              <a:solidFill>
                <a:srgbClr val="0070C0"/>
              </a:solidFill>
            </a:endParaRPr>
          </a:p>
        </p:txBody>
      </p:sp>
      <p:sp>
        <p:nvSpPr>
          <p:cNvPr id="15" name="14 CuadroTexto"/>
          <p:cNvSpPr txBox="1"/>
          <p:nvPr/>
        </p:nvSpPr>
        <p:spPr>
          <a:xfrm>
            <a:off x="6570676" y="2302133"/>
            <a:ext cx="405880" cy="400110"/>
          </a:xfrm>
          <a:prstGeom prst="rect">
            <a:avLst/>
          </a:prstGeom>
          <a:noFill/>
        </p:spPr>
        <p:txBody>
          <a:bodyPr wrap="none" rtlCol="0">
            <a:spAutoFit/>
          </a:bodyPr>
          <a:lstStyle/>
          <a:p>
            <a:r>
              <a:rPr lang="es-ES" sz="2000" dirty="0" smtClean="0">
                <a:solidFill>
                  <a:srgbClr val="00B050"/>
                </a:solidFill>
              </a:rPr>
              <a:t>(I)</a:t>
            </a:r>
            <a:endParaRPr lang="es-ES" sz="2000" dirty="0">
              <a:solidFill>
                <a:srgbClr val="00B050"/>
              </a:solidFill>
            </a:endParaRPr>
          </a:p>
        </p:txBody>
      </p:sp>
      <p:sp>
        <p:nvSpPr>
          <p:cNvPr id="8" name="7 CuadroTexto"/>
          <p:cNvSpPr txBox="1"/>
          <p:nvPr/>
        </p:nvSpPr>
        <p:spPr>
          <a:xfrm>
            <a:off x="3147788" y="1797969"/>
            <a:ext cx="1435971" cy="369332"/>
          </a:xfrm>
          <a:prstGeom prst="rect">
            <a:avLst/>
          </a:prstGeom>
          <a:noFill/>
          <a:scene3d>
            <a:camera prst="orthographicFront">
              <a:rot lat="0" lon="0" rev="0"/>
            </a:camera>
            <a:lightRig rig="threePt" dir="t"/>
          </a:scene3d>
        </p:spPr>
        <p:txBody>
          <a:bodyPr wrap="none" rtlCol="0">
            <a:spAutoFit/>
          </a:bodyPr>
          <a:lstStyle/>
          <a:p>
            <a:r>
              <a:rPr lang="es-ES" dirty="0" smtClean="0">
                <a:solidFill>
                  <a:srgbClr val="0070C0"/>
                </a:solidFill>
              </a:rPr>
              <a:t>VENDE RÉLES</a:t>
            </a:r>
            <a:endParaRPr lang="es-ES" dirty="0">
              <a:solidFill>
                <a:srgbClr val="0070C0"/>
              </a:solidFill>
            </a:endParaRPr>
          </a:p>
        </p:txBody>
      </p:sp>
      <p:sp>
        <p:nvSpPr>
          <p:cNvPr id="9" name="8 CuadroTexto"/>
          <p:cNvSpPr txBox="1"/>
          <p:nvPr/>
        </p:nvSpPr>
        <p:spPr>
          <a:xfrm>
            <a:off x="4211960" y="5764614"/>
            <a:ext cx="2972417" cy="369332"/>
          </a:xfrm>
          <a:prstGeom prst="rect">
            <a:avLst/>
          </a:prstGeom>
          <a:noFill/>
          <a:scene3d>
            <a:camera prst="orthographicFront">
              <a:rot lat="0" lon="0" rev="0"/>
            </a:camera>
            <a:lightRig rig="threePt" dir="t"/>
          </a:scene3d>
        </p:spPr>
        <p:txBody>
          <a:bodyPr wrap="none" rtlCol="0">
            <a:spAutoFit/>
          </a:bodyPr>
          <a:lstStyle/>
          <a:p>
            <a:r>
              <a:rPr lang="es-ES" dirty="0" smtClean="0">
                <a:solidFill>
                  <a:srgbClr val="00B050"/>
                </a:solidFill>
              </a:rPr>
              <a:t>PAGO POR LAS MERCADERÍAS</a:t>
            </a:r>
            <a:endParaRPr lang="es-ES" dirty="0">
              <a:solidFill>
                <a:srgbClr val="00B050"/>
              </a:solidFill>
            </a:endParaRPr>
          </a:p>
        </p:txBody>
      </p:sp>
    </p:spTree>
    <p:extLst>
      <p:ext uri="{BB962C8B-B14F-4D97-AF65-F5344CB8AC3E}">
        <p14:creationId xmlns:p14="http://schemas.microsoft.com/office/powerpoint/2010/main" val="391708633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373934"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14.1</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8" name="7 CuadroTexto"/>
          <p:cNvSpPr txBox="1"/>
          <p:nvPr/>
        </p:nvSpPr>
        <p:spPr>
          <a:xfrm>
            <a:off x="3059832" y="669402"/>
            <a:ext cx="2770117" cy="461665"/>
          </a:xfrm>
          <a:prstGeom prst="rect">
            <a:avLst/>
          </a:prstGeom>
          <a:noFill/>
        </p:spPr>
        <p:txBody>
          <a:bodyPr wrap="none" rtlCol="0">
            <a:spAutoFit/>
          </a:bodyPr>
          <a:lstStyle/>
          <a:p>
            <a:r>
              <a:rPr lang="es-ES" sz="2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Descripción del caso</a:t>
            </a:r>
          </a:p>
        </p:txBody>
      </p:sp>
      <p:sp>
        <p:nvSpPr>
          <p:cNvPr id="2" name="1 CuadroTexto"/>
          <p:cNvSpPr txBox="1"/>
          <p:nvPr/>
        </p:nvSpPr>
        <p:spPr>
          <a:xfrm>
            <a:off x="611560" y="2031639"/>
            <a:ext cx="8064896" cy="4247317"/>
          </a:xfrm>
          <a:prstGeom prst="rect">
            <a:avLst/>
          </a:prstGeom>
          <a:noFill/>
        </p:spPr>
        <p:txBody>
          <a:bodyPr wrap="square" rtlCol="0">
            <a:spAutoFit/>
          </a:bodyPr>
          <a:lstStyle/>
          <a:p>
            <a:pPr marL="285750" indent="-285750" algn="just">
              <a:buClr>
                <a:schemeClr val="accent1">
                  <a:lumMod val="75000"/>
                </a:schemeClr>
              </a:buClr>
              <a:buFont typeface="Wingdings" panose="05000000000000000000" pitchFamily="2" charset="2"/>
              <a:buChar char="Ø"/>
            </a:pPr>
            <a:r>
              <a:rPr lang="es-ES" dirty="0" smtClean="0">
                <a:solidFill>
                  <a:schemeClr val="accent1">
                    <a:lumMod val="75000"/>
                  </a:schemeClr>
                </a:solidFill>
              </a:rPr>
              <a:t>XCO vende relés a su subsidiaria de propiedad integral ICO.</a:t>
            </a:r>
          </a:p>
          <a:p>
            <a:pPr marL="285750" indent="-285750" algn="just">
              <a:buClr>
                <a:schemeClr val="accent1">
                  <a:lumMod val="75000"/>
                </a:schemeClr>
              </a:buClr>
              <a:buFont typeface="Wingdings" panose="05000000000000000000" pitchFamily="2" charset="2"/>
              <a:buChar char="Ø"/>
            </a:pPr>
            <a:endParaRPr lang="es-ES" dirty="0" smtClean="0">
              <a:solidFill>
                <a:schemeClr val="accent1">
                  <a:lumMod val="75000"/>
                </a:schemeClr>
              </a:solidFill>
            </a:endParaRPr>
          </a:p>
          <a:p>
            <a:pPr marL="285750" indent="-285750" algn="just">
              <a:buClr>
                <a:schemeClr val="accent1">
                  <a:lumMod val="75000"/>
                </a:schemeClr>
              </a:buClr>
              <a:buFont typeface="Wingdings" panose="05000000000000000000" pitchFamily="2" charset="2"/>
              <a:buChar char="Ø"/>
            </a:pPr>
            <a:r>
              <a:rPr lang="es-ES" dirty="0" smtClean="0">
                <a:solidFill>
                  <a:schemeClr val="accent1">
                    <a:lumMod val="75000"/>
                  </a:schemeClr>
                </a:solidFill>
              </a:rPr>
              <a:t>ICO no compra ningún producto a vendedores no vinculados.</a:t>
            </a:r>
          </a:p>
          <a:p>
            <a:pPr algn="just">
              <a:buClr>
                <a:schemeClr val="accent1">
                  <a:lumMod val="75000"/>
                </a:schemeClr>
              </a:buClr>
            </a:pPr>
            <a:endParaRPr lang="es-ES" dirty="0" smtClean="0">
              <a:solidFill>
                <a:schemeClr val="accent1">
                  <a:lumMod val="75000"/>
                </a:schemeClr>
              </a:solidFill>
            </a:endParaRPr>
          </a:p>
          <a:p>
            <a:pPr marL="285750" indent="-285750" algn="just">
              <a:buClr>
                <a:schemeClr val="accent1">
                  <a:lumMod val="75000"/>
                </a:schemeClr>
              </a:buClr>
              <a:buFont typeface="Wingdings" panose="05000000000000000000" pitchFamily="2" charset="2"/>
              <a:buChar char="Ø"/>
            </a:pPr>
            <a:r>
              <a:rPr lang="es-ES" dirty="0" smtClean="0">
                <a:solidFill>
                  <a:schemeClr val="accent1">
                    <a:lumMod val="75000"/>
                  </a:schemeClr>
                </a:solidFill>
              </a:rPr>
              <a:t>XCO no vende relés ni mercaderías de la misma especie o clase a compradores no vinculados.</a:t>
            </a:r>
          </a:p>
          <a:p>
            <a:pPr marL="285750" indent="-285750" algn="just">
              <a:buClr>
                <a:schemeClr val="accent1">
                  <a:lumMod val="75000"/>
                </a:schemeClr>
              </a:buClr>
              <a:buFont typeface="Wingdings" panose="05000000000000000000" pitchFamily="2" charset="2"/>
              <a:buChar char="Ø"/>
            </a:pPr>
            <a:endParaRPr lang="es-ES" dirty="0">
              <a:solidFill>
                <a:schemeClr val="accent1">
                  <a:lumMod val="75000"/>
                </a:schemeClr>
              </a:solidFill>
            </a:endParaRPr>
          </a:p>
          <a:p>
            <a:pPr marL="285750" lvl="0" indent="-285750" algn="just">
              <a:buClr>
                <a:schemeClr val="accent1">
                  <a:lumMod val="75000"/>
                </a:schemeClr>
              </a:buClr>
              <a:buFont typeface="Wingdings" panose="05000000000000000000" pitchFamily="2" charset="2"/>
              <a:buChar char="Ø"/>
            </a:pPr>
            <a:r>
              <a:rPr lang="en-US" dirty="0" err="1">
                <a:solidFill>
                  <a:schemeClr val="accent1">
                    <a:lumMod val="75000"/>
                  </a:schemeClr>
                </a:solidFill>
              </a:rPr>
              <a:t>En</a:t>
            </a:r>
            <a:r>
              <a:rPr lang="en-US" dirty="0">
                <a:solidFill>
                  <a:schemeClr val="accent1">
                    <a:lumMod val="75000"/>
                  </a:schemeClr>
                </a:solidFill>
              </a:rPr>
              <a:t> </a:t>
            </a:r>
            <a:r>
              <a:rPr lang="en-US" dirty="0" smtClean="0">
                <a:solidFill>
                  <a:schemeClr val="accent1">
                    <a:lumMod val="75000"/>
                  </a:schemeClr>
                </a:solidFill>
              </a:rPr>
              <a:t>el 2012</a:t>
            </a:r>
            <a:r>
              <a:rPr lang="en-US" dirty="0">
                <a:solidFill>
                  <a:schemeClr val="accent1">
                    <a:lumMod val="75000"/>
                  </a:schemeClr>
                </a:solidFill>
              </a:rPr>
              <a:t>, ICO </a:t>
            </a:r>
            <a:r>
              <a:rPr lang="es-ES" dirty="0">
                <a:solidFill>
                  <a:schemeClr val="accent1">
                    <a:lumMod val="75000"/>
                  </a:schemeClr>
                </a:solidFill>
              </a:rPr>
              <a:t>introdujo sus mercancías utilizando el valor de transacción, calculado sobre la base del precio especificado en la factura comercial.</a:t>
            </a:r>
            <a:endParaRPr lang="en-US" dirty="0">
              <a:solidFill>
                <a:schemeClr val="accent1">
                  <a:lumMod val="75000"/>
                </a:schemeClr>
              </a:solidFill>
            </a:endParaRPr>
          </a:p>
          <a:p>
            <a:pPr marL="285750" lvl="0" indent="-285750" algn="just">
              <a:buClr>
                <a:schemeClr val="accent1">
                  <a:lumMod val="75000"/>
                </a:schemeClr>
              </a:buClr>
              <a:buFont typeface="Wingdings" panose="05000000000000000000" pitchFamily="2" charset="2"/>
              <a:buChar char="Ø"/>
            </a:pPr>
            <a:r>
              <a:rPr lang="es-ES" dirty="0">
                <a:solidFill>
                  <a:schemeClr val="accent1">
                    <a:lumMod val="75000"/>
                  </a:schemeClr>
                </a:solidFill>
              </a:rPr>
              <a:t>No se indica de ninguna manera que existan circunstancias especiales que impedirían el uso del valor de transacción.</a:t>
            </a:r>
            <a:endParaRPr lang="en-US" dirty="0">
              <a:solidFill>
                <a:schemeClr val="accent1">
                  <a:lumMod val="75000"/>
                </a:schemeClr>
              </a:solidFill>
            </a:endParaRPr>
          </a:p>
          <a:p>
            <a:pPr marL="285750" indent="-285750" algn="just">
              <a:buClr>
                <a:schemeClr val="accent1">
                  <a:lumMod val="75000"/>
                </a:schemeClr>
              </a:buClr>
              <a:buFont typeface="Wingdings" panose="05000000000000000000" pitchFamily="2" charset="2"/>
              <a:buChar char="Ø"/>
            </a:pPr>
            <a:endParaRPr lang="es-ES" dirty="0" smtClean="0">
              <a:solidFill>
                <a:schemeClr val="accent1">
                  <a:lumMod val="75000"/>
                </a:schemeClr>
              </a:solidFill>
            </a:endParaRPr>
          </a:p>
          <a:p>
            <a:pPr marL="285750" indent="-285750" algn="just">
              <a:buClr>
                <a:schemeClr val="accent1">
                  <a:lumMod val="75000"/>
                </a:schemeClr>
              </a:buClr>
              <a:buFont typeface="Wingdings" panose="05000000000000000000" pitchFamily="2" charset="2"/>
              <a:buChar char="Ø"/>
            </a:pPr>
            <a:r>
              <a:rPr lang="es-ES" dirty="0" smtClean="0">
                <a:solidFill>
                  <a:schemeClr val="accent1">
                    <a:lumMod val="75000"/>
                  </a:schemeClr>
                </a:solidFill>
              </a:rPr>
              <a:t>La Aduana del país I decidió examinar las circunstancias de la venta de las mercancías entre ICO y XCO, de conformidad con el artículo 1.2 a) del Acuerdo, porque tenía dudas en cuanto a la aceptabilidad del precio.</a:t>
            </a:r>
            <a:endParaRPr lang="es-ES" dirty="0">
              <a:solidFill>
                <a:schemeClr val="accent1">
                  <a:lumMod val="75000"/>
                </a:schemeClr>
              </a:solidFill>
            </a:endParaRPr>
          </a:p>
        </p:txBody>
      </p:sp>
    </p:spTree>
    <p:extLst>
      <p:ext uri="{BB962C8B-B14F-4D97-AF65-F5344CB8AC3E}">
        <p14:creationId xmlns:p14="http://schemas.microsoft.com/office/powerpoint/2010/main" val="69108485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373934"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14.1</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8" name="7 CuadroTexto"/>
          <p:cNvSpPr txBox="1"/>
          <p:nvPr/>
        </p:nvSpPr>
        <p:spPr>
          <a:xfrm>
            <a:off x="3059832" y="669402"/>
            <a:ext cx="2770117" cy="461665"/>
          </a:xfrm>
          <a:prstGeom prst="rect">
            <a:avLst/>
          </a:prstGeom>
          <a:noFill/>
        </p:spPr>
        <p:txBody>
          <a:bodyPr wrap="none" rtlCol="0">
            <a:spAutoFit/>
          </a:bodyPr>
          <a:lstStyle/>
          <a:p>
            <a:r>
              <a:rPr lang="es-ES" sz="2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Descripción del caso</a:t>
            </a:r>
          </a:p>
        </p:txBody>
      </p:sp>
      <p:sp>
        <p:nvSpPr>
          <p:cNvPr id="2" name="1 CuadroTexto"/>
          <p:cNvSpPr txBox="1"/>
          <p:nvPr/>
        </p:nvSpPr>
        <p:spPr>
          <a:xfrm>
            <a:off x="540716" y="2132856"/>
            <a:ext cx="8136904" cy="4062651"/>
          </a:xfrm>
          <a:prstGeom prst="rect">
            <a:avLst/>
          </a:prstGeom>
          <a:noFill/>
        </p:spPr>
        <p:txBody>
          <a:bodyPr wrap="square" rtlCol="0">
            <a:spAutoFit/>
          </a:bodyPr>
          <a:lstStyle/>
          <a:p>
            <a:pPr marL="285750" indent="-285750" algn="just">
              <a:buFont typeface="Wingdings" panose="05000000000000000000" pitchFamily="2" charset="2"/>
              <a:buChar char="Ø"/>
            </a:pPr>
            <a:r>
              <a:rPr lang="es-ES" sz="2000" dirty="0">
                <a:solidFill>
                  <a:schemeClr val="accent1">
                    <a:lumMod val="75000"/>
                  </a:schemeClr>
                </a:solidFill>
              </a:rPr>
              <a:t>El importador no proporciono los valores criterio exigidos para la aplicación del Artículo 1.2 (b) y (c) , como medio para demostrar que la vinculación no había influido en el precio</a:t>
            </a:r>
            <a:r>
              <a:rPr lang="es-ES" sz="2000" dirty="0" smtClean="0">
                <a:solidFill>
                  <a:schemeClr val="accent1">
                    <a:lumMod val="75000"/>
                  </a:schemeClr>
                </a:solidFill>
              </a:rPr>
              <a:t>.</a:t>
            </a:r>
          </a:p>
          <a:p>
            <a:pPr marL="285750" indent="-285750" algn="just">
              <a:buFont typeface="Wingdings" panose="05000000000000000000" pitchFamily="2" charset="2"/>
              <a:buChar char="Ø"/>
            </a:pPr>
            <a:endParaRPr lang="es-ES" sz="2000" dirty="0">
              <a:solidFill>
                <a:schemeClr val="accent1">
                  <a:lumMod val="75000"/>
                </a:schemeClr>
              </a:solidFill>
            </a:endParaRPr>
          </a:p>
          <a:p>
            <a:pPr marL="285750" indent="-285750" algn="just">
              <a:buFont typeface="Wingdings" panose="05000000000000000000" pitchFamily="2" charset="2"/>
              <a:buChar char="Ø"/>
            </a:pPr>
            <a:r>
              <a:rPr lang="es-ES" sz="2000" dirty="0">
                <a:solidFill>
                  <a:schemeClr val="accent1">
                    <a:lumMod val="75000"/>
                  </a:schemeClr>
                </a:solidFill>
              </a:rPr>
              <a:t>En respuesta a la petición de información por parte de la Aduana, ICO presentó un estudio sobre precios de transferencia para el periodo 2011, elaborado en su nombre por una empresa de contabilidad independiente</a:t>
            </a:r>
            <a:r>
              <a:rPr lang="es-ES" sz="2000" dirty="0" smtClean="0">
                <a:solidFill>
                  <a:schemeClr val="accent1">
                    <a:lumMod val="75000"/>
                  </a:schemeClr>
                </a:solidFill>
              </a:rPr>
              <a:t>.</a:t>
            </a:r>
          </a:p>
          <a:p>
            <a:pPr marL="285750" indent="-285750" algn="just">
              <a:buFont typeface="Wingdings" panose="05000000000000000000" pitchFamily="2" charset="2"/>
              <a:buChar char="Ø"/>
            </a:pPr>
            <a:endParaRPr lang="es-ES" sz="2000" dirty="0">
              <a:solidFill>
                <a:schemeClr val="accent1">
                  <a:lumMod val="75000"/>
                </a:schemeClr>
              </a:solidFill>
            </a:endParaRPr>
          </a:p>
          <a:p>
            <a:pPr marL="285750" indent="-285750" algn="just">
              <a:buFont typeface="Wingdings" panose="05000000000000000000" pitchFamily="2" charset="2"/>
              <a:buChar char="Ø"/>
            </a:pPr>
            <a:r>
              <a:rPr lang="es-ES" sz="2000" dirty="0">
                <a:solidFill>
                  <a:schemeClr val="accent1">
                    <a:lumMod val="75000"/>
                  </a:schemeClr>
                </a:solidFill>
              </a:rPr>
              <a:t>El estudio sobre PT se basaba en el método del margen neto transaccional (TNMM) que compara el margen de explotación de ICO con el margen de explotación de empresas en el país I  que realizan transacciones comparables no controladas en el mismo periodo de tiempo.</a:t>
            </a:r>
          </a:p>
          <a:p>
            <a:endParaRPr lang="es-ES" dirty="0"/>
          </a:p>
        </p:txBody>
      </p:sp>
    </p:spTree>
    <p:extLst>
      <p:ext uri="{BB962C8B-B14F-4D97-AF65-F5344CB8AC3E}">
        <p14:creationId xmlns:p14="http://schemas.microsoft.com/office/powerpoint/2010/main" val="320293014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Content Placeholder 2"/>
          <p:cNvSpPr txBox="1">
            <a:spLocks/>
          </p:cNvSpPr>
          <p:nvPr/>
        </p:nvSpPr>
        <p:spPr>
          <a:xfrm>
            <a:off x="479749" y="1881734"/>
            <a:ext cx="8184502" cy="4608512"/>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Ø"/>
            </a:pPr>
            <a:r>
              <a:rPr lang="es-ES" sz="2000" dirty="0" smtClean="0">
                <a:solidFill>
                  <a:schemeClr val="accent1">
                    <a:lumMod val="75000"/>
                  </a:schemeClr>
                </a:solidFill>
              </a:rPr>
              <a:t>El estudio sobre PT indica que el margen de beneficio de explotación de ICO en la venta de relés comprados a XCO fue de 2.5% e</a:t>
            </a:r>
            <a:r>
              <a:rPr lang="en-US" sz="2000" dirty="0" smtClean="0">
                <a:solidFill>
                  <a:schemeClr val="accent1">
                    <a:lumMod val="75000"/>
                  </a:schemeClr>
                </a:solidFill>
              </a:rPr>
              <a:t>n 2011.</a:t>
            </a:r>
          </a:p>
          <a:p>
            <a:pPr algn="just">
              <a:buFont typeface="Wingdings" panose="05000000000000000000" pitchFamily="2" charset="2"/>
              <a:buChar char="Ø"/>
            </a:pPr>
            <a:endParaRPr lang="en-US" sz="2000" dirty="0" smtClean="0">
              <a:solidFill>
                <a:schemeClr val="accent1">
                  <a:lumMod val="75000"/>
                </a:schemeClr>
              </a:solidFill>
            </a:endParaRPr>
          </a:p>
          <a:p>
            <a:pPr algn="just">
              <a:buFont typeface="Wingdings" panose="05000000000000000000" pitchFamily="2" charset="2"/>
              <a:buChar char="Ø"/>
            </a:pPr>
            <a:r>
              <a:rPr lang="es-ES" sz="2000" dirty="0" smtClean="0">
                <a:solidFill>
                  <a:schemeClr val="accent1">
                    <a:lumMod val="75000"/>
                  </a:schemeClr>
                </a:solidFill>
              </a:rPr>
              <a:t>El estudio concluye que es posible encontrar transacciones comparables para ICO</a:t>
            </a:r>
            <a:r>
              <a:rPr lang="en-US" sz="2000" dirty="0" smtClean="0">
                <a:solidFill>
                  <a:schemeClr val="accent1">
                    <a:lumMod val="75000"/>
                  </a:schemeClr>
                </a:solidFill>
              </a:rPr>
              <a:t>, </a:t>
            </a:r>
            <a:r>
              <a:rPr lang="es-ES" sz="2000" dirty="0" smtClean="0">
                <a:solidFill>
                  <a:schemeClr val="accent1">
                    <a:lumMod val="75000"/>
                  </a:schemeClr>
                </a:solidFill>
              </a:rPr>
              <a:t>consecuentemente, ICO fue seleccionado como la parte evaluada. </a:t>
            </a:r>
          </a:p>
          <a:p>
            <a:pPr algn="just">
              <a:buFont typeface="Wingdings" panose="05000000000000000000" pitchFamily="2" charset="2"/>
              <a:buChar char="Ø"/>
            </a:pPr>
            <a:endParaRPr lang="es-ES" sz="2000" dirty="0" smtClean="0">
              <a:solidFill>
                <a:schemeClr val="accent1">
                  <a:lumMod val="75000"/>
                </a:schemeClr>
              </a:solidFill>
            </a:endParaRPr>
          </a:p>
          <a:p>
            <a:pPr algn="just">
              <a:buFont typeface="Wingdings" panose="05000000000000000000" pitchFamily="2" charset="2"/>
              <a:buChar char="Ø"/>
            </a:pPr>
            <a:r>
              <a:rPr lang="es-ES" sz="2000" dirty="0" smtClean="0">
                <a:solidFill>
                  <a:schemeClr val="accent1">
                    <a:lumMod val="75000"/>
                  </a:schemeClr>
                </a:solidFill>
              </a:rPr>
              <a:t>Existe un APA bilateral entre las Administraciones Tributarias del país X e I.</a:t>
            </a:r>
          </a:p>
          <a:p>
            <a:pPr algn="just">
              <a:buFont typeface="Wingdings" panose="05000000000000000000" pitchFamily="2" charset="2"/>
              <a:buChar char="Ø"/>
            </a:pPr>
            <a:endParaRPr lang="en-US" sz="2000" dirty="0" smtClean="0">
              <a:solidFill>
                <a:schemeClr val="accent1">
                  <a:lumMod val="75000"/>
                </a:schemeClr>
              </a:solidFill>
            </a:endParaRPr>
          </a:p>
          <a:p>
            <a:pPr algn="just">
              <a:buFont typeface="Wingdings" panose="05000000000000000000" pitchFamily="2" charset="2"/>
              <a:buChar char="Ø"/>
            </a:pPr>
            <a:r>
              <a:rPr lang="en-US" sz="2000" dirty="0" smtClean="0">
                <a:solidFill>
                  <a:schemeClr val="accent1">
                    <a:lumMod val="75000"/>
                  </a:schemeClr>
                </a:solidFill>
              </a:rPr>
              <a:t>La </a:t>
            </a:r>
            <a:r>
              <a:rPr lang="es-ES" sz="2000" dirty="0" smtClean="0">
                <a:solidFill>
                  <a:schemeClr val="accent1">
                    <a:lumMod val="75000"/>
                  </a:schemeClr>
                </a:solidFill>
              </a:rPr>
              <a:t>información reveló que los márgenes de beneficio en la venta de relés son generalmente los mismos que los obtenidos en las empresas de aparatos eléctricos e industrias de componentes y accesorios electrónicos.</a:t>
            </a:r>
            <a:endParaRPr lang="en-US" sz="2000" dirty="0" smtClean="0">
              <a:solidFill>
                <a:schemeClr val="accent1">
                  <a:lumMod val="75000"/>
                </a:schemeClr>
              </a:solidFill>
            </a:endParaRPr>
          </a:p>
          <a:p>
            <a:endParaRPr lang="en-US" sz="2400" dirty="0" smtClean="0"/>
          </a:p>
          <a:p>
            <a:endParaRPr lang="en-US" sz="2400" dirty="0"/>
          </a:p>
        </p:txBody>
      </p:sp>
      <p:sp>
        <p:nvSpPr>
          <p:cNvPr id="8" name="7 CuadroTexto"/>
          <p:cNvSpPr txBox="1"/>
          <p:nvPr/>
        </p:nvSpPr>
        <p:spPr>
          <a:xfrm>
            <a:off x="2373934"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14.1</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9" name="8 CuadroTexto"/>
          <p:cNvSpPr txBox="1"/>
          <p:nvPr/>
        </p:nvSpPr>
        <p:spPr>
          <a:xfrm>
            <a:off x="3059832" y="669402"/>
            <a:ext cx="2770117" cy="461665"/>
          </a:xfrm>
          <a:prstGeom prst="rect">
            <a:avLst/>
          </a:prstGeom>
          <a:noFill/>
        </p:spPr>
        <p:txBody>
          <a:bodyPr wrap="none" rtlCol="0">
            <a:spAutoFit/>
          </a:bodyPr>
          <a:lstStyle/>
          <a:p>
            <a:r>
              <a:rPr lang="es-ES" sz="2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Descripción del caso</a:t>
            </a:r>
          </a:p>
        </p:txBody>
      </p:sp>
    </p:spTree>
    <p:extLst>
      <p:ext uri="{BB962C8B-B14F-4D97-AF65-F5344CB8AC3E}">
        <p14:creationId xmlns:p14="http://schemas.microsoft.com/office/powerpoint/2010/main" val="146263518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Content Placeholder 2"/>
          <p:cNvSpPr txBox="1">
            <a:spLocks/>
          </p:cNvSpPr>
          <p:nvPr/>
        </p:nvSpPr>
        <p:spPr>
          <a:xfrm>
            <a:off x="611560" y="2348880"/>
            <a:ext cx="8077200" cy="3421786"/>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Ø"/>
            </a:pPr>
            <a:r>
              <a:rPr lang="es-ES" sz="2000" dirty="0" smtClean="0">
                <a:solidFill>
                  <a:schemeClr val="accent1">
                    <a:lumMod val="75000"/>
                  </a:schemeClr>
                </a:solidFill>
              </a:rPr>
              <a:t>A efectos de comparación, se comprobó información relativa a </a:t>
            </a:r>
            <a:r>
              <a:rPr lang="es-ES" sz="2000" b="1" dirty="0" smtClean="0">
                <a:solidFill>
                  <a:schemeClr val="accent1">
                    <a:lumMod val="75000"/>
                  </a:schemeClr>
                </a:solidFill>
              </a:rPr>
              <a:t>8</a:t>
            </a:r>
            <a:r>
              <a:rPr lang="es-ES" sz="2000" dirty="0" smtClean="0">
                <a:solidFill>
                  <a:schemeClr val="accent1">
                    <a:lumMod val="75000"/>
                  </a:schemeClr>
                </a:solidFill>
              </a:rPr>
              <a:t> distribuidores </a:t>
            </a:r>
            <a:r>
              <a:rPr lang="en-US" sz="2000" dirty="0" smtClean="0">
                <a:solidFill>
                  <a:schemeClr val="accent1">
                    <a:lumMod val="75000"/>
                  </a:schemeClr>
                </a:solidFill>
              </a:rPr>
              <a:t>no </a:t>
            </a:r>
            <a:r>
              <a:rPr lang="es-ES" sz="2000" dirty="0" smtClean="0">
                <a:solidFill>
                  <a:schemeClr val="accent1">
                    <a:lumMod val="75000"/>
                  </a:schemeClr>
                </a:solidFill>
              </a:rPr>
              <a:t>vinculados.</a:t>
            </a:r>
          </a:p>
          <a:p>
            <a:pPr algn="just">
              <a:buFont typeface="Wingdings" panose="05000000000000000000" pitchFamily="2" charset="2"/>
              <a:buChar char="Ø"/>
            </a:pPr>
            <a:r>
              <a:rPr lang="es-ES" sz="2000" dirty="0" smtClean="0">
                <a:solidFill>
                  <a:schemeClr val="accent1">
                    <a:lumMod val="75000"/>
                  </a:schemeClr>
                </a:solidFill>
              </a:rPr>
              <a:t>El análisis funcional reveló que los riesgos asumidos por ICO son similares a los asumidos por los 8 distribuidores</a:t>
            </a:r>
            <a:r>
              <a:rPr lang="en-US" sz="2000" dirty="0" smtClean="0">
                <a:solidFill>
                  <a:schemeClr val="accent1">
                    <a:lumMod val="75000"/>
                  </a:schemeClr>
                </a:solidFill>
              </a:rPr>
              <a:t>.</a:t>
            </a:r>
          </a:p>
          <a:p>
            <a:pPr algn="just">
              <a:buFont typeface="Wingdings" panose="05000000000000000000" pitchFamily="2" charset="2"/>
              <a:buChar char="Ø"/>
            </a:pPr>
            <a:r>
              <a:rPr lang="es-ES" sz="2000" dirty="0" smtClean="0">
                <a:solidFill>
                  <a:schemeClr val="accent1">
                    <a:lumMod val="75000"/>
                  </a:schemeClr>
                </a:solidFill>
              </a:rPr>
              <a:t>El intervalo del margen de beneficio de explotación obtenido por estos distribuidores no vinculados </a:t>
            </a:r>
            <a:r>
              <a:rPr lang="en-US" sz="2000" dirty="0" smtClean="0">
                <a:solidFill>
                  <a:schemeClr val="accent1">
                    <a:lumMod val="75000"/>
                  </a:schemeClr>
                </a:solidFill>
              </a:rPr>
              <a:t>= </a:t>
            </a:r>
            <a:r>
              <a:rPr lang="en-US" sz="2000" b="1" i="1" u="sng" dirty="0" smtClean="0">
                <a:solidFill>
                  <a:schemeClr val="accent1">
                    <a:lumMod val="75000"/>
                  </a:schemeClr>
                </a:solidFill>
              </a:rPr>
              <a:t>0.64 a 2.79%; </a:t>
            </a:r>
            <a:r>
              <a:rPr lang="es-ES" sz="2000" b="1" i="1" u="sng" dirty="0" smtClean="0">
                <a:solidFill>
                  <a:schemeClr val="accent1">
                    <a:lumMod val="75000"/>
                  </a:schemeClr>
                </a:solidFill>
              </a:rPr>
              <a:t>mediana</a:t>
            </a:r>
            <a:r>
              <a:rPr lang="en-US" sz="2000" b="1" i="1" u="sng" dirty="0" smtClean="0">
                <a:solidFill>
                  <a:schemeClr val="accent1">
                    <a:lumMod val="75000"/>
                  </a:schemeClr>
                </a:solidFill>
              </a:rPr>
              <a:t> 1.93%.</a:t>
            </a:r>
          </a:p>
          <a:p>
            <a:pPr algn="just">
              <a:buFont typeface="Wingdings" panose="05000000000000000000" pitchFamily="2" charset="2"/>
              <a:buChar char="Ø"/>
            </a:pPr>
            <a:r>
              <a:rPr lang="es-ES" sz="2000" dirty="0" smtClean="0">
                <a:solidFill>
                  <a:schemeClr val="accent1">
                    <a:lumMod val="75000"/>
                  </a:schemeClr>
                </a:solidFill>
              </a:rPr>
              <a:t>la administración tributaria aceptó dicho intervalo como intervalo en condiciones de igualdad. </a:t>
            </a:r>
            <a:endParaRPr lang="en-US" sz="2000" dirty="0" smtClean="0">
              <a:solidFill>
                <a:schemeClr val="accent1">
                  <a:lumMod val="75000"/>
                </a:schemeClr>
              </a:solidFill>
            </a:endParaRPr>
          </a:p>
          <a:p>
            <a:pPr algn="just">
              <a:buFont typeface="Wingdings" panose="05000000000000000000" pitchFamily="2" charset="2"/>
              <a:buChar char="Ø"/>
            </a:pPr>
            <a:r>
              <a:rPr lang="es-ES" sz="2000" dirty="0" smtClean="0">
                <a:solidFill>
                  <a:schemeClr val="accent1">
                    <a:lumMod val="75000"/>
                  </a:schemeClr>
                </a:solidFill>
              </a:rPr>
              <a:t>El margen de beneficio de explotación de ICO </a:t>
            </a:r>
            <a:r>
              <a:rPr lang="en-US" sz="2000" dirty="0" smtClean="0">
                <a:solidFill>
                  <a:schemeClr val="accent1">
                    <a:lumMod val="75000"/>
                  </a:schemeClr>
                </a:solidFill>
              </a:rPr>
              <a:t>= </a:t>
            </a:r>
            <a:r>
              <a:rPr lang="en-US" sz="2000" b="1" i="1" u="sng" dirty="0" smtClean="0">
                <a:solidFill>
                  <a:schemeClr val="accent1">
                    <a:lumMod val="75000"/>
                  </a:schemeClr>
                </a:solidFill>
              </a:rPr>
              <a:t>2.50%.</a:t>
            </a:r>
          </a:p>
        </p:txBody>
      </p:sp>
      <p:sp>
        <p:nvSpPr>
          <p:cNvPr id="8" name="7 CuadroTexto"/>
          <p:cNvSpPr txBox="1"/>
          <p:nvPr/>
        </p:nvSpPr>
        <p:spPr>
          <a:xfrm>
            <a:off x="2373934"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14.1</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9" name="8 CuadroTexto"/>
          <p:cNvSpPr txBox="1"/>
          <p:nvPr/>
        </p:nvSpPr>
        <p:spPr>
          <a:xfrm>
            <a:off x="3059832" y="669402"/>
            <a:ext cx="2770117" cy="461665"/>
          </a:xfrm>
          <a:prstGeom prst="rect">
            <a:avLst/>
          </a:prstGeom>
          <a:noFill/>
        </p:spPr>
        <p:txBody>
          <a:bodyPr wrap="none" rtlCol="0">
            <a:spAutoFit/>
          </a:bodyPr>
          <a:lstStyle/>
          <a:p>
            <a:r>
              <a:rPr lang="es-ES" sz="2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Descripción del caso</a:t>
            </a:r>
          </a:p>
        </p:txBody>
      </p:sp>
    </p:spTree>
    <p:extLst>
      <p:ext uri="{BB962C8B-B14F-4D97-AF65-F5344CB8AC3E}">
        <p14:creationId xmlns:p14="http://schemas.microsoft.com/office/powerpoint/2010/main" val="215618874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2060848"/>
            <a:ext cx="5905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2556148"/>
            <a:ext cx="5905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3051448"/>
            <a:ext cx="5905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3546748"/>
            <a:ext cx="5905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4042048"/>
            <a:ext cx="5905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4537348"/>
            <a:ext cx="5905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14 CuadroTexto"/>
          <p:cNvSpPr txBox="1"/>
          <p:nvPr/>
        </p:nvSpPr>
        <p:spPr>
          <a:xfrm>
            <a:off x="2373934"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14.1</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16" name="15 CuadroTexto"/>
          <p:cNvSpPr txBox="1"/>
          <p:nvPr/>
        </p:nvSpPr>
        <p:spPr>
          <a:xfrm>
            <a:off x="3059832" y="669402"/>
            <a:ext cx="2770117" cy="461665"/>
          </a:xfrm>
          <a:prstGeom prst="rect">
            <a:avLst/>
          </a:prstGeom>
          <a:noFill/>
        </p:spPr>
        <p:txBody>
          <a:bodyPr wrap="none" rtlCol="0">
            <a:spAutoFit/>
          </a:bodyPr>
          <a:lstStyle/>
          <a:p>
            <a:r>
              <a:rPr lang="es-ES" sz="2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Descripción del caso</a:t>
            </a:r>
          </a:p>
        </p:txBody>
      </p:sp>
      <p:sp>
        <p:nvSpPr>
          <p:cNvPr id="3" name="2 CuadroTexto"/>
          <p:cNvSpPr txBox="1"/>
          <p:nvPr/>
        </p:nvSpPr>
        <p:spPr>
          <a:xfrm>
            <a:off x="2873840" y="1268760"/>
            <a:ext cx="3143296" cy="461665"/>
          </a:xfrm>
          <a:prstGeom prst="rect">
            <a:avLst/>
          </a:prstGeom>
          <a:noFill/>
        </p:spPr>
        <p:txBody>
          <a:bodyPr wrap="none" rtlCol="0">
            <a:spAutoFit/>
          </a:bodyPr>
          <a:lstStyle/>
          <a:p>
            <a:r>
              <a:rPr lang="es-ES" sz="2400" b="1" dirty="0" smtClean="0">
                <a:solidFill>
                  <a:schemeClr val="accent3">
                    <a:lumMod val="75000"/>
                  </a:schemeClr>
                </a:solidFill>
              </a:rPr>
              <a:t>Precio de Transferencia</a:t>
            </a:r>
            <a:endParaRPr lang="es-ES" sz="2400" b="1" dirty="0">
              <a:solidFill>
                <a:schemeClr val="accent3">
                  <a:lumMod val="75000"/>
                </a:schemeClr>
              </a:solidFill>
            </a:endParaRPr>
          </a:p>
        </p:txBody>
      </p:sp>
      <p:sp>
        <p:nvSpPr>
          <p:cNvPr id="4" name="3 CuadroTexto"/>
          <p:cNvSpPr txBox="1"/>
          <p:nvPr/>
        </p:nvSpPr>
        <p:spPr>
          <a:xfrm>
            <a:off x="1418134" y="2123832"/>
            <a:ext cx="6084936" cy="369332"/>
          </a:xfrm>
          <a:prstGeom prst="rect">
            <a:avLst/>
          </a:prstGeom>
          <a:noFill/>
        </p:spPr>
        <p:txBody>
          <a:bodyPr wrap="none" rtlCol="0">
            <a:spAutoFit/>
          </a:bodyPr>
          <a:lstStyle/>
          <a:p>
            <a:r>
              <a:rPr lang="es-ES" dirty="0" smtClean="0">
                <a:solidFill>
                  <a:schemeClr val="accent3">
                    <a:lumMod val="75000"/>
                  </a:schemeClr>
                </a:solidFill>
              </a:rPr>
              <a:t>Ventas                                                                                             100</a:t>
            </a:r>
            <a:endParaRPr lang="es-ES" dirty="0">
              <a:solidFill>
                <a:schemeClr val="accent3">
                  <a:lumMod val="75000"/>
                </a:schemeClr>
              </a:solidFill>
            </a:endParaRPr>
          </a:p>
        </p:txBody>
      </p:sp>
      <p:sp>
        <p:nvSpPr>
          <p:cNvPr id="5" name="4 CuadroTexto"/>
          <p:cNvSpPr txBox="1"/>
          <p:nvPr/>
        </p:nvSpPr>
        <p:spPr>
          <a:xfrm>
            <a:off x="1418134" y="2619132"/>
            <a:ext cx="6053452" cy="369332"/>
          </a:xfrm>
          <a:prstGeom prst="rect">
            <a:avLst/>
          </a:prstGeom>
          <a:noFill/>
        </p:spPr>
        <p:txBody>
          <a:bodyPr wrap="none" rtlCol="0">
            <a:spAutoFit/>
          </a:bodyPr>
          <a:lstStyle/>
          <a:p>
            <a:r>
              <a:rPr lang="es-ES" dirty="0" smtClean="0">
                <a:solidFill>
                  <a:schemeClr val="accent3">
                    <a:lumMod val="75000"/>
                  </a:schemeClr>
                </a:solidFill>
              </a:rPr>
              <a:t>Costo de las mercaderías vendidas </a:t>
            </a:r>
            <a:r>
              <a:rPr lang="es-ES" b="1" u="sng" dirty="0" smtClean="0">
                <a:solidFill>
                  <a:schemeClr val="accent3">
                    <a:lumMod val="75000"/>
                  </a:schemeClr>
                </a:solidFill>
              </a:rPr>
              <a:t>(PRPoPP) </a:t>
            </a:r>
            <a:r>
              <a:rPr lang="es-ES" dirty="0" smtClean="0">
                <a:solidFill>
                  <a:schemeClr val="accent3">
                    <a:lumMod val="75000"/>
                  </a:schemeClr>
                </a:solidFill>
              </a:rPr>
              <a:t>a XCO                82 </a:t>
            </a:r>
            <a:endParaRPr lang="es-ES" dirty="0">
              <a:solidFill>
                <a:schemeClr val="accent3">
                  <a:lumMod val="75000"/>
                </a:schemeClr>
              </a:solidFill>
            </a:endParaRPr>
          </a:p>
        </p:txBody>
      </p:sp>
      <p:sp>
        <p:nvSpPr>
          <p:cNvPr id="6" name="5 CuadroTexto"/>
          <p:cNvSpPr txBox="1"/>
          <p:nvPr/>
        </p:nvSpPr>
        <p:spPr>
          <a:xfrm>
            <a:off x="1427141" y="3112769"/>
            <a:ext cx="5989653" cy="369332"/>
          </a:xfrm>
          <a:prstGeom prst="rect">
            <a:avLst/>
          </a:prstGeom>
          <a:noFill/>
        </p:spPr>
        <p:txBody>
          <a:bodyPr wrap="none" rtlCol="0">
            <a:spAutoFit/>
          </a:bodyPr>
          <a:lstStyle/>
          <a:p>
            <a:r>
              <a:rPr lang="es-ES" dirty="0" smtClean="0">
                <a:solidFill>
                  <a:schemeClr val="accent3">
                    <a:lumMod val="75000"/>
                  </a:schemeClr>
                </a:solidFill>
              </a:rPr>
              <a:t>Beneficio bruto                                                                              18</a:t>
            </a:r>
            <a:endParaRPr lang="es-ES" dirty="0">
              <a:solidFill>
                <a:schemeClr val="accent3">
                  <a:lumMod val="75000"/>
                </a:schemeClr>
              </a:solidFill>
            </a:endParaRPr>
          </a:p>
        </p:txBody>
      </p:sp>
      <p:sp>
        <p:nvSpPr>
          <p:cNvPr id="8" name="7 CuadroTexto"/>
          <p:cNvSpPr txBox="1"/>
          <p:nvPr/>
        </p:nvSpPr>
        <p:spPr>
          <a:xfrm>
            <a:off x="1442232" y="3609732"/>
            <a:ext cx="6002605" cy="369332"/>
          </a:xfrm>
          <a:prstGeom prst="rect">
            <a:avLst/>
          </a:prstGeom>
          <a:noFill/>
        </p:spPr>
        <p:txBody>
          <a:bodyPr wrap="none" rtlCol="0">
            <a:spAutoFit/>
          </a:bodyPr>
          <a:lstStyle/>
          <a:p>
            <a:r>
              <a:rPr lang="es-ES" dirty="0" smtClean="0">
                <a:solidFill>
                  <a:schemeClr val="accent3">
                    <a:lumMod val="75000"/>
                  </a:schemeClr>
                </a:solidFill>
              </a:rPr>
              <a:t>Gastos operativos                                                                          15</a:t>
            </a:r>
            <a:endParaRPr lang="es-ES" dirty="0">
              <a:solidFill>
                <a:schemeClr val="accent3">
                  <a:lumMod val="75000"/>
                </a:schemeClr>
              </a:solidFill>
            </a:endParaRPr>
          </a:p>
        </p:txBody>
      </p:sp>
      <p:sp>
        <p:nvSpPr>
          <p:cNvPr id="9" name="8 CuadroTexto"/>
          <p:cNvSpPr txBox="1"/>
          <p:nvPr/>
        </p:nvSpPr>
        <p:spPr>
          <a:xfrm>
            <a:off x="1418134" y="4105032"/>
            <a:ext cx="6103979" cy="369332"/>
          </a:xfrm>
          <a:prstGeom prst="rect">
            <a:avLst/>
          </a:prstGeom>
          <a:noFill/>
        </p:spPr>
        <p:txBody>
          <a:bodyPr wrap="none" rtlCol="0">
            <a:spAutoFit/>
          </a:bodyPr>
          <a:lstStyle/>
          <a:p>
            <a:r>
              <a:rPr lang="es-ES" dirty="0" smtClean="0">
                <a:solidFill>
                  <a:schemeClr val="accent3">
                    <a:lumMod val="75000"/>
                  </a:schemeClr>
                </a:solidFill>
              </a:rPr>
              <a:t>Beneficios de explotación neto                                                   2,5</a:t>
            </a:r>
            <a:endParaRPr lang="es-ES" dirty="0">
              <a:solidFill>
                <a:schemeClr val="accent3">
                  <a:lumMod val="75000"/>
                </a:schemeClr>
              </a:solidFill>
            </a:endParaRPr>
          </a:p>
        </p:txBody>
      </p:sp>
      <p:sp>
        <p:nvSpPr>
          <p:cNvPr id="10" name="9 CuadroTexto"/>
          <p:cNvSpPr txBox="1"/>
          <p:nvPr/>
        </p:nvSpPr>
        <p:spPr>
          <a:xfrm>
            <a:off x="1442232" y="4653136"/>
            <a:ext cx="6859827" cy="369332"/>
          </a:xfrm>
          <a:prstGeom prst="rect">
            <a:avLst/>
          </a:prstGeom>
          <a:noFill/>
        </p:spPr>
        <p:txBody>
          <a:bodyPr wrap="none" rtlCol="0">
            <a:spAutoFit/>
          </a:bodyPr>
          <a:lstStyle/>
          <a:p>
            <a:r>
              <a:rPr lang="es-ES" dirty="0" smtClean="0">
                <a:solidFill>
                  <a:schemeClr val="accent3">
                    <a:lumMod val="75000"/>
                  </a:schemeClr>
                </a:solidFill>
              </a:rPr>
              <a:t>Margen de beneficio de explotación                              2,5% de las ventas</a:t>
            </a:r>
            <a:endParaRPr lang="es-ES" dirty="0">
              <a:solidFill>
                <a:schemeClr val="accent3">
                  <a:lumMod val="75000"/>
                </a:schemeClr>
              </a:solidFill>
            </a:endParaRPr>
          </a:p>
        </p:txBody>
      </p:sp>
    </p:spTree>
    <p:extLst>
      <p:ext uri="{BB962C8B-B14F-4D97-AF65-F5344CB8AC3E}">
        <p14:creationId xmlns:p14="http://schemas.microsoft.com/office/powerpoint/2010/main" val="386963248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823" y="2613234"/>
            <a:ext cx="5565415" cy="3384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5028345" y="3629055"/>
            <a:ext cx="1638808" cy="646331"/>
          </a:xfrm>
          <a:prstGeom prst="rect">
            <a:avLst/>
          </a:prstGeom>
          <a:noFill/>
        </p:spPr>
        <p:txBody>
          <a:bodyPr wrap="square" rtlCol="0">
            <a:spAutoFit/>
          </a:bodyPr>
          <a:lstStyle/>
          <a:p>
            <a:pPr algn="ctr"/>
            <a:r>
              <a:rPr lang="es-ES" b="1" dirty="0" smtClean="0">
                <a:solidFill>
                  <a:schemeClr val="accent1">
                    <a:lumMod val="75000"/>
                  </a:schemeClr>
                </a:solidFill>
              </a:rPr>
              <a:t>PARTES VINCULADAS</a:t>
            </a:r>
            <a:endParaRPr lang="es-ES" b="1" dirty="0">
              <a:solidFill>
                <a:schemeClr val="accent1">
                  <a:lumMod val="75000"/>
                </a:schemeClr>
              </a:solidFill>
            </a:endParaRPr>
          </a:p>
        </p:txBody>
      </p:sp>
      <p:sp>
        <p:nvSpPr>
          <p:cNvPr id="10" name="9 CuadroTexto"/>
          <p:cNvSpPr txBox="1"/>
          <p:nvPr/>
        </p:nvSpPr>
        <p:spPr>
          <a:xfrm>
            <a:off x="3724810" y="3639941"/>
            <a:ext cx="720080" cy="400110"/>
          </a:xfrm>
          <a:prstGeom prst="rect">
            <a:avLst/>
          </a:prstGeom>
          <a:noFill/>
        </p:spPr>
        <p:txBody>
          <a:bodyPr wrap="square" rtlCol="0">
            <a:spAutoFit/>
          </a:bodyPr>
          <a:lstStyle/>
          <a:p>
            <a:r>
              <a:rPr lang="es-ES" sz="2000" b="1" dirty="0" smtClean="0">
                <a:solidFill>
                  <a:srgbClr val="0070C0"/>
                </a:solidFill>
              </a:rPr>
              <a:t>XCO</a:t>
            </a:r>
            <a:endParaRPr lang="es-ES" sz="2000" b="1" dirty="0">
              <a:solidFill>
                <a:srgbClr val="0070C0"/>
              </a:solidFill>
            </a:endParaRPr>
          </a:p>
        </p:txBody>
      </p:sp>
      <p:sp>
        <p:nvSpPr>
          <p:cNvPr id="3" name="2 Rectángulo"/>
          <p:cNvSpPr/>
          <p:nvPr/>
        </p:nvSpPr>
        <p:spPr>
          <a:xfrm>
            <a:off x="7164288" y="3670719"/>
            <a:ext cx="521232" cy="369332"/>
          </a:xfrm>
          <a:prstGeom prst="rect">
            <a:avLst/>
          </a:prstGeom>
        </p:spPr>
        <p:txBody>
          <a:bodyPr wrap="none">
            <a:spAutoFit/>
          </a:bodyPr>
          <a:lstStyle/>
          <a:p>
            <a:pPr algn="ctr"/>
            <a:r>
              <a:rPr lang="es-ES" b="1" dirty="0">
                <a:solidFill>
                  <a:srgbClr val="00B050"/>
                </a:solidFill>
              </a:rPr>
              <a:t>ICO</a:t>
            </a:r>
          </a:p>
        </p:txBody>
      </p:sp>
      <p:sp>
        <p:nvSpPr>
          <p:cNvPr id="12" name="TextBox 18"/>
          <p:cNvSpPr txBox="1"/>
          <p:nvPr/>
        </p:nvSpPr>
        <p:spPr>
          <a:xfrm>
            <a:off x="3335957" y="2289401"/>
            <a:ext cx="1407554" cy="923330"/>
          </a:xfrm>
          <a:prstGeom prst="rect">
            <a:avLst/>
          </a:prstGeom>
          <a:noFill/>
        </p:spPr>
        <p:txBody>
          <a:bodyPr wrap="square" rtlCol="0">
            <a:spAutoFit/>
          </a:bodyPr>
          <a:lstStyle/>
          <a:p>
            <a:pPr algn="ctr"/>
            <a:r>
              <a:rPr lang="es-ES" dirty="0" smtClean="0">
                <a:solidFill>
                  <a:schemeClr val="accent1">
                    <a:lumMod val="75000"/>
                  </a:schemeClr>
                </a:solidFill>
              </a:rPr>
              <a:t>Exportador/ empresa matriz</a:t>
            </a:r>
            <a:endParaRPr lang="en-US" dirty="0">
              <a:solidFill>
                <a:schemeClr val="accent1">
                  <a:lumMod val="75000"/>
                </a:schemeClr>
              </a:solidFill>
            </a:endParaRPr>
          </a:p>
        </p:txBody>
      </p:sp>
      <p:sp>
        <p:nvSpPr>
          <p:cNvPr id="13" name="TextBox 21"/>
          <p:cNvSpPr txBox="1"/>
          <p:nvPr/>
        </p:nvSpPr>
        <p:spPr>
          <a:xfrm>
            <a:off x="6741940" y="2564642"/>
            <a:ext cx="1566799" cy="646331"/>
          </a:xfrm>
          <a:prstGeom prst="rect">
            <a:avLst/>
          </a:prstGeom>
          <a:noFill/>
        </p:spPr>
        <p:txBody>
          <a:bodyPr wrap="square" rtlCol="0">
            <a:spAutoFit/>
          </a:bodyPr>
          <a:lstStyle/>
          <a:p>
            <a:r>
              <a:rPr lang="es-ES" dirty="0" smtClean="0">
                <a:solidFill>
                  <a:srgbClr val="00B050"/>
                </a:solidFill>
              </a:rPr>
              <a:t>Importador/ Distribuidor</a:t>
            </a:r>
            <a:endParaRPr lang="es-ES" dirty="0">
              <a:solidFill>
                <a:srgbClr val="00B050"/>
              </a:solidFill>
            </a:endParaRPr>
          </a:p>
        </p:txBody>
      </p:sp>
      <p:sp>
        <p:nvSpPr>
          <p:cNvPr id="14" name="13 CuadroTexto"/>
          <p:cNvSpPr txBox="1"/>
          <p:nvPr/>
        </p:nvSpPr>
        <p:spPr>
          <a:xfrm>
            <a:off x="3783739" y="5739675"/>
            <a:ext cx="4482958" cy="369332"/>
          </a:xfrm>
          <a:prstGeom prst="rect">
            <a:avLst/>
          </a:prstGeom>
          <a:noFill/>
          <a:scene3d>
            <a:camera prst="orthographicFront">
              <a:rot lat="0" lon="0" rev="0"/>
            </a:camera>
            <a:lightRig rig="threePt" dir="t"/>
          </a:scene3d>
        </p:spPr>
        <p:txBody>
          <a:bodyPr wrap="none" rtlCol="0">
            <a:spAutoFit/>
          </a:bodyPr>
          <a:lstStyle/>
          <a:p>
            <a:r>
              <a:rPr lang="es-ES" dirty="0" smtClean="0">
                <a:solidFill>
                  <a:srgbClr val="00B050"/>
                </a:solidFill>
              </a:rPr>
              <a:t>Mercancías vendidas para su exportación (VT)</a:t>
            </a:r>
            <a:endParaRPr lang="es-ES" dirty="0">
              <a:solidFill>
                <a:srgbClr val="00B050"/>
              </a:solidFill>
            </a:endParaRPr>
          </a:p>
        </p:txBody>
      </p:sp>
      <p:sp>
        <p:nvSpPr>
          <p:cNvPr id="15" name="14 CuadroTexto"/>
          <p:cNvSpPr txBox="1"/>
          <p:nvPr/>
        </p:nvSpPr>
        <p:spPr>
          <a:xfrm>
            <a:off x="2373934"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14.1</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16" name="15 CuadroTexto"/>
          <p:cNvSpPr txBox="1"/>
          <p:nvPr/>
        </p:nvSpPr>
        <p:spPr>
          <a:xfrm>
            <a:off x="3059832" y="669402"/>
            <a:ext cx="2770117" cy="461665"/>
          </a:xfrm>
          <a:prstGeom prst="rect">
            <a:avLst/>
          </a:prstGeom>
          <a:noFill/>
        </p:spPr>
        <p:txBody>
          <a:bodyPr wrap="none" rtlCol="0">
            <a:spAutoFit/>
          </a:bodyPr>
          <a:lstStyle/>
          <a:p>
            <a:r>
              <a:rPr lang="es-ES" sz="2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Descripción del caso</a:t>
            </a:r>
          </a:p>
        </p:txBody>
      </p:sp>
      <p:pic>
        <p:nvPicPr>
          <p:cNvPr id="717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59615" y="3910924"/>
            <a:ext cx="513824" cy="3288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8"/>
          <p:cNvSpPr txBox="1"/>
          <p:nvPr/>
        </p:nvSpPr>
        <p:spPr>
          <a:xfrm>
            <a:off x="429456" y="2608042"/>
            <a:ext cx="677108" cy="2934577"/>
          </a:xfrm>
          <a:prstGeom prst="rect">
            <a:avLst/>
          </a:prstGeom>
          <a:noFill/>
        </p:spPr>
        <p:txBody>
          <a:bodyPr vert="vert270" wrap="square" rtlCol="0">
            <a:spAutoFit/>
          </a:bodyPr>
          <a:lstStyle/>
          <a:p>
            <a:pPr algn="ctr"/>
            <a:r>
              <a:rPr lang="en-US" sz="1600" dirty="0" smtClean="0">
                <a:solidFill>
                  <a:schemeClr val="accent1">
                    <a:lumMod val="75000"/>
                  </a:schemeClr>
                </a:solidFill>
                <a:effectLst>
                  <a:outerShdw blurRad="38100" dist="38100" dir="2700000" algn="tl">
                    <a:srgbClr val="000000">
                      <a:alpha val="43137"/>
                    </a:srgbClr>
                  </a:outerShdw>
                </a:effectLst>
              </a:rPr>
              <a:t> </a:t>
            </a:r>
            <a:r>
              <a:rPr lang="es-ES" sz="1600" dirty="0" smtClean="0">
                <a:solidFill>
                  <a:schemeClr val="accent1">
                    <a:lumMod val="75000"/>
                  </a:schemeClr>
                </a:solidFill>
                <a:effectLst>
                  <a:outerShdw blurRad="38100" dist="38100" dir="2700000" algn="tl">
                    <a:srgbClr val="000000">
                      <a:alpha val="43137"/>
                    </a:srgbClr>
                  </a:outerShdw>
                </a:effectLst>
              </a:rPr>
              <a:t>8 distribuidores comparables no controlados </a:t>
            </a:r>
            <a:endParaRPr lang="es-ES" sz="1600" dirty="0">
              <a:solidFill>
                <a:schemeClr val="accent1">
                  <a:lumMod val="75000"/>
                </a:schemeClr>
              </a:solidFill>
              <a:effectLst>
                <a:outerShdw blurRad="38100" dist="38100" dir="2700000" algn="tl">
                  <a:srgbClr val="000000">
                    <a:alpha val="43137"/>
                  </a:srgbClr>
                </a:outerShdw>
              </a:effectLst>
            </a:endParaRPr>
          </a:p>
        </p:txBody>
      </p:sp>
      <p:sp>
        <p:nvSpPr>
          <p:cNvPr id="4" name="3 Cerrar llave"/>
          <p:cNvSpPr/>
          <p:nvPr/>
        </p:nvSpPr>
        <p:spPr>
          <a:xfrm>
            <a:off x="1400173" y="2564642"/>
            <a:ext cx="393577" cy="2977977"/>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ES"/>
          </a:p>
        </p:txBody>
      </p:sp>
      <p:sp>
        <p:nvSpPr>
          <p:cNvPr id="25" name="TextBox 15"/>
          <p:cNvSpPr txBox="1"/>
          <p:nvPr/>
        </p:nvSpPr>
        <p:spPr>
          <a:xfrm>
            <a:off x="1729284" y="3367443"/>
            <a:ext cx="1402556" cy="1661993"/>
          </a:xfrm>
          <a:prstGeom prst="rect">
            <a:avLst/>
          </a:prstGeom>
          <a:noFill/>
        </p:spPr>
        <p:txBody>
          <a:bodyPr wrap="square" rtlCol="0">
            <a:spAutoFit/>
          </a:bodyPr>
          <a:lstStyle/>
          <a:p>
            <a:pPr algn="ctr"/>
            <a:r>
              <a:rPr lang="es-ES" dirty="0" smtClean="0">
                <a:solidFill>
                  <a:schemeClr val="accent1">
                    <a:lumMod val="75000"/>
                  </a:schemeClr>
                </a:solidFill>
              </a:rPr>
              <a:t>Intervalo del margen de beneficio</a:t>
            </a:r>
          </a:p>
          <a:p>
            <a:pPr algn="ctr"/>
            <a:r>
              <a:rPr lang="es-ES" sz="1600" dirty="0" smtClean="0">
                <a:solidFill>
                  <a:schemeClr val="accent1">
                    <a:lumMod val="75000"/>
                  </a:schemeClr>
                </a:solidFill>
              </a:rPr>
              <a:t>0.64 % - 2.79%</a:t>
            </a:r>
          </a:p>
          <a:p>
            <a:pPr algn="ctr"/>
            <a:r>
              <a:rPr lang="es-ES" sz="1600" dirty="0" smtClean="0">
                <a:solidFill>
                  <a:schemeClr val="accent1">
                    <a:lumMod val="75000"/>
                  </a:schemeClr>
                </a:solidFill>
              </a:rPr>
              <a:t>mediana. 1.93%</a:t>
            </a:r>
            <a:endParaRPr lang="es-ES" sz="1600" i="1" dirty="0">
              <a:solidFill>
                <a:schemeClr val="accent1">
                  <a:lumMod val="75000"/>
                </a:schemeClr>
              </a:solidFill>
            </a:endParaRPr>
          </a:p>
        </p:txBody>
      </p:sp>
      <p:sp>
        <p:nvSpPr>
          <p:cNvPr id="26" name="Bent Arrow 19"/>
          <p:cNvSpPr/>
          <p:nvPr/>
        </p:nvSpPr>
        <p:spPr>
          <a:xfrm rot="16200000" flipH="1">
            <a:off x="4416891" y="-807723"/>
            <a:ext cx="1558051" cy="6457802"/>
          </a:xfrm>
          <a:prstGeom prst="bentArrow">
            <a:avLst>
              <a:gd name="adj1" fmla="val 12070"/>
              <a:gd name="adj2" fmla="val 25000"/>
              <a:gd name="adj3" fmla="val 27794"/>
              <a:gd name="adj4" fmla="val 51435"/>
            </a:avLst>
          </a:prstGeom>
          <a:ln/>
        </p:spPr>
        <p:style>
          <a:lnRef idx="0">
            <a:schemeClr val="accent1"/>
          </a:lnRef>
          <a:fillRef idx="3">
            <a:schemeClr val="accent1"/>
          </a:fillRef>
          <a:effectRef idx="3">
            <a:schemeClr val="accent1"/>
          </a:effectRef>
          <a:fontRef idx="minor">
            <a:schemeClr val="lt1"/>
          </a:fontRef>
        </p:style>
        <p:txBody>
          <a:bodyPr/>
          <a:lstStyle/>
          <a:p>
            <a:endParaRPr lang="en-US"/>
          </a:p>
        </p:txBody>
      </p:sp>
      <p:sp>
        <p:nvSpPr>
          <p:cNvPr id="27" name="TextBox 17"/>
          <p:cNvSpPr txBox="1"/>
          <p:nvPr/>
        </p:nvSpPr>
        <p:spPr>
          <a:xfrm>
            <a:off x="2491709" y="1261209"/>
            <a:ext cx="6112080" cy="369332"/>
          </a:xfrm>
          <a:prstGeom prst="rect">
            <a:avLst/>
          </a:prstGeom>
          <a:noFill/>
        </p:spPr>
        <p:txBody>
          <a:bodyPr wrap="square" rtlCol="0">
            <a:spAutoFit/>
          </a:bodyPr>
          <a:lstStyle/>
          <a:p>
            <a:pPr algn="ctr"/>
            <a:r>
              <a:rPr lang="es-ES" b="1" dirty="0" smtClean="0">
                <a:solidFill>
                  <a:schemeClr val="accent3">
                    <a:lumMod val="75000"/>
                  </a:schemeClr>
                </a:solidFill>
              </a:rPr>
              <a:t>Parte evaluada </a:t>
            </a:r>
            <a:r>
              <a:rPr lang="es-ES" b="1" i="1" dirty="0" smtClean="0">
                <a:solidFill>
                  <a:schemeClr val="accent3">
                    <a:lumMod val="75000"/>
                  </a:schemeClr>
                </a:solidFill>
              </a:rPr>
              <a:t>(distribuidor</a:t>
            </a:r>
            <a:r>
              <a:rPr lang="en-US" b="1" i="1" dirty="0" smtClean="0">
                <a:solidFill>
                  <a:schemeClr val="accent3">
                    <a:lumMod val="75000"/>
                  </a:schemeClr>
                </a:solidFill>
              </a:rPr>
              <a:t>) </a:t>
            </a:r>
            <a:r>
              <a:rPr lang="es-ES" dirty="0" smtClean="0">
                <a:solidFill>
                  <a:schemeClr val="accent3">
                    <a:lumMod val="75000"/>
                  </a:schemeClr>
                </a:solidFill>
              </a:rPr>
              <a:t>Margen de explotación</a:t>
            </a:r>
            <a:r>
              <a:rPr lang="en-US" dirty="0" smtClean="0">
                <a:solidFill>
                  <a:schemeClr val="accent3">
                    <a:lumMod val="75000"/>
                  </a:schemeClr>
                </a:solidFill>
              </a:rPr>
              <a:t>= 2.5%</a:t>
            </a:r>
            <a:endParaRPr lang="en-US" dirty="0">
              <a:solidFill>
                <a:schemeClr val="accent3">
                  <a:lumMod val="75000"/>
                </a:schemeClr>
              </a:solidFill>
            </a:endParaRPr>
          </a:p>
        </p:txBody>
      </p:sp>
    </p:spTree>
    <p:extLst>
      <p:ext uri="{BB962C8B-B14F-4D97-AF65-F5344CB8AC3E}">
        <p14:creationId xmlns:p14="http://schemas.microsoft.com/office/powerpoint/2010/main" val="227824896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544514" y="29546"/>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14.1</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8" name="7 CuadroTexto"/>
          <p:cNvSpPr txBox="1"/>
          <p:nvPr/>
        </p:nvSpPr>
        <p:spPr>
          <a:xfrm>
            <a:off x="3059832" y="669402"/>
            <a:ext cx="3121560" cy="523220"/>
          </a:xfrm>
          <a:prstGeom prst="rect">
            <a:avLst/>
          </a:prstGeom>
          <a:noFill/>
        </p:spPr>
        <p:txBody>
          <a:bodyPr wrap="none" rtlCol="0">
            <a:spAutoFit/>
          </a:bodyPr>
          <a:lstStyle/>
          <a:p>
            <a:r>
              <a:rPr lang="es-ES" sz="28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Asunto por resolver</a:t>
            </a:r>
            <a:endParaRPr lang="es-ES" sz="28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2" name="1 Rectángulo redondeado"/>
          <p:cNvSpPr/>
          <p:nvPr/>
        </p:nvSpPr>
        <p:spPr>
          <a:xfrm>
            <a:off x="539552" y="2274070"/>
            <a:ext cx="8064896" cy="331236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ES" sz="2800" dirty="0"/>
              <a:t>¿</a:t>
            </a:r>
            <a:r>
              <a:rPr lang="es-ES" sz="2800" dirty="0" smtClean="0"/>
              <a:t>Puede </a:t>
            </a:r>
            <a:r>
              <a:rPr lang="es-ES" sz="2800" dirty="0"/>
              <a:t>utilizarse el estudio sobre PT </a:t>
            </a:r>
            <a:r>
              <a:rPr lang="es-ES" sz="2800" dirty="0" smtClean="0"/>
              <a:t>como base para </a:t>
            </a:r>
            <a:r>
              <a:rPr lang="es-ES" sz="2800" dirty="0"/>
              <a:t>determinar si la vinculación existente entre las partes no ha influido en el valor de transacción de las mercancías importadas de conformidad con el artículo 1 del Acuerdo?</a:t>
            </a:r>
          </a:p>
          <a:p>
            <a:pPr algn="ctr"/>
            <a:endParaRPr lang="es-ES" dirty="0"/>
          </a:p>
        </p:txBody>
      </p:sp>
    </p:spTree>
    <p:extLst>
      <p:ext uri="{BB962C8B-B14F-4D97-AF65-F5344CB8AC3E}">
        <p14:creationId xmlns:p14="http://schemas.microsoft.com/office/powerpoint/2010/main" val="186519308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544514" y="29546"/>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14.1</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8" name="7 CuadroTexto"/>
          <p:cNvSpPr txBox="1"/>
          <p:nvPr/>
        </p:nvSpPr>
        <p:spPr>
          <a:xfrm>
            <a:off x="3922360" y="669402"/>
            <a:ext cx="1322798" cy="523220"/>
          </a:xfrm>
          <a:prstGeom prst="rect">
            <a:avLst/>
          </a:prstGeom>
          <a:noFill/>
        </p:spPr>
        <p:txBody>
          <a:bodyPr wrap="none" rtlCol="0">
            <a:spAutoFit/>
          </a:bodyPr>
          <a:lstStyle/>
          <a:p>
            <a:r>
              <a:rPr lang="es-ES" sz="28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Análisis</a:t>
            </a:r>
            <a:endParaRPr lang="es-ES" sz="28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10" name="9 CuadroTexto"/>
          <p:cNvSpPr txBox="1"/>
          <p:nvPr/>
        </p:nvSpPr>
        <p:spPr>
          <a:xfrm>
            <a:off x="604191" y="2204864"/>
            <a:ext cx="7992888" cy="3477875"/>
          </a:xfrm>
          <a:prstGeom prst="rect">
            <a:avLst/>
          </a:prstGeom>
          <a:noFill/>
        </p:spPr>
        <p:txBody>
          <a:bodyPr wrap="square" rtlCol="0">
            <a:spAutoFit/>
          </a:bodyPr>
          <a:lstStyle/>
          <a:p>
            <a:pPr marL="342900" indent="-342900" algn="just">
              <a:buFont typeface="Wingdings" panose="05000000000000000000" pitchFamily="2" charset="2"/>
              <a:buChar char="ü"/>
            </a:pPr>
            <a:endParaRPr lang="es-ES" sz="2000" dirty="0" smtClean="0">
              <a:solidFill>
                <a:schemeClr val="accent5">
                  <a:lumMod val="50000"/>
                </a:schemeClr>
              </a:solidFill>
            </a:endParaRPr>
          </a:p>
          <a:p>
            <a:pPr marL="342900" indent="-342900" algn="just">
              <a:buFont typeface="Wingdings" panose="05000000000000000000" pitchFamily="2" charset="2"/>
              <a:buChar char="ü"/>
            </a:pPr>
            <a:r>
              <a:rPr lang="es-ES" sz="2000" dirty="0">
                <a:solidFill>
                  <a:schemeClr val="accent5">
                    <a:lumMod val="50000"/>
                  </a:schemeClr>
                </a:solidFill>
              </a:rPr>
              <a:t>L</a:t>
            </a:r>
            <a:r>
              <a:rPr lang="es-ES" sz="2000" dirty="0" smtClean="0">
                <a:solidFill>
                  <a:schemeClr val="accent5">
                    <a:lumMod val="50000"/>
                  </a:schemeClr>
                </a:solidFill>
              </a:rPr>
              <a:t>a Administración de Aduana deberá dar al importador la oportunidad de suministrar </a:t>
            </a:r>
            <a:r>
              <a:rPr lang="es-ES" sz="2000" u="sng" dirty="0" smtClean="0">
                <a:solidFill>
                  <a:schemeClr val="accent5">
                    <a:lumMod val="50000"/>
                  </a:schemeClr>
                </a:solidFill>
              </a:rPr>
              <a:t>la información adicional </a:t>
            </a:r>
            <a:r>
              <a:rPr lang="es-ES" sz="2000" dirty="0" smtClean="0">
                <a:solidFill>
                  <a:schemeClr val="accent5">
                    <a:lumMod val="50000"/>
                  </a:schemeClr>
                </a:solidFill>
              </a:rPr>
              <a:t>que pueda ser necesaria para examinar las circunstancias de la venta.</a:t>
            </a:r>
          </a:p>
          <a:p>
            <a:pPr marL="342900" indent="-342900" algn="just">
              <a:buFont typeface="Wingdings" panose="05000000000000000000" pitchFamily="2" charset="2"/>
              <a:buChar char="ü"/>
            </a:pPr>
            <a:endParaRPr lang="es-ES" sz="2000" dirty="0" smtClean="0">
              <a:solidFill>
                <a:schemeClr val="accent5">
                  <a:lumMod val="50000"/>
                </a:schemeClr>
              </a:solidFill>
            </a:endParaRPr>
          </a:p>
          <a:p>
            <a:pPr marL="342900" indent="-342900" algn="just">
              <a:buFont typeface="Wingdings" panose="05000000000000000000" pitchFamily="2" charset="2"/>
              <a:buChar char="ü"/>
            </a:pPr>
            <a:r>
              <a:rPr lang="es-ES" sz="2000" dirty="0" smtClean="0">
                <a:solidFill>
                  <a:schemeClr val="accent5">
                    <a:lumMod val="50000"/>
                  </a:schemeClr>
                </a:solidFill>
              </a:rPr>
              <a:t>Las Administraciones deben estar dispuestas a examinar los aspectos pertinentes de la transacción, entre ellos la manera en que el comprador y vendedor tengan organizadas sus relaciones comerciales y la manera en la que se haya fijado el precio.</a:t>
            </a:r>
          </a:p>
          <a:p>
            <a:pPr marL="342900" indent="-342900" algn="just">
              <a:buFont typeface="Wingdings" panose="05000000000000000000" pitchFamily="2" charset="2"/>
              <a:buChar char="ü"/>
            </a:pPr>
            <a:endParaRPr lang="es-ES" sz="2000" dirty="0">
              <a:solidFill>
                <a:schemeClr val="accent5">
                  <a:lumMod val="50000"/>
                </a:schemeClr>
              </a:solidFill>
            </a:endParaRPr>
          </a:p>
          <a:p>
            <a:pPr marL="342900" indent="-342900" algn="just">
              <a:buFont typeface="Wingdings" panose="05000000000000000000" pitchFamily="2" charset="2"/>
              <a:buChar char="ü"/>
            </a:pPr>
            <a:r>
              <a:rPr lang="es-ES" sz="2000" dirty="0" smtClean="0">
                <a:solidFill>
                  <a:schemeClr val="accent5">
                    <a:lumMod val="50000"/>
                  </a:schemeClr>
                </a:solidFill>
              </a:rPr>
              <a:t>El importador no aportó valores criterio.</a:t>
            </a:r>
            <a:endParaRPr lang="es-ES" sz="2000" dirty="0">
              <a:solidFill>
                <a:schemeClr val="accent5">
                  <a:lumMod val="50000"/>
                </a:schemeClr>
              </a:solidFill>
            </a:endParaRPr>
          </a:p>
        </p:txBody>
      </p:sp>
    </p:spTree>
    <p:extLst>
      <p:ext uri="{BB962C8B-B14F-4D97-AF65-F5344CB8AC3E}">
        <p14:creationId xmlns:p14="http://schemas.microsoft.com/office/powerpoint/2010/main" val="177193519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2060848"/>
            <a:ext cx="5905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2556148"/>
            <a:ext cx="5905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3051448"/>
            <a:ext cx="5905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3546748"/>
            <a:ext cx="5905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4042048"/>
            <a:ext cx="5905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4537348"/>
            <a:ext cx="5905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12 CuadroTexto"/>
          <p:cNvSpPr txBox="1"/>
          <p:nvPr/>
        </p:nvSpPr>
        <p:spPr>
          <a:xfrm>
            <a:off x="1418134" y="2123832"/>
            <a:ext cx="6084936" cy="369332"/>
          </a:xfrm>
          <a:prstGeom prst="rect">
            <a:avLst/>
          </a:prstGeom>
          <a:noFill/>
        </p:spPr>
        <p:txBody>
          <a:bodyPr wrap="none" rtlCol="0">
            <a:spAutoFit/>
          </a:bodyPr>
          <a:lstStyle/>
          <a:p>
            <a:r>
              <a:rPr lang="es-ES" dirty="0" smtClean="0">
                <a:solidFill>
                  <a:schemeClr val="accent3">
                    <a:lumMod val="75000"/>
                  </a:schemeClr>
                </a:solidFill>
              </a:rPr>
              <a:t>Ventas                                                                                             100</a:t>
            </a:r>
            <a:endParaRPr lang="es-ES" dirty="0">
              <a:solidFill>
                <a:schemeClr val="accent3">
                  <a:lumMod val="75000"/>
                </a:schemeClr>
              </a:solidFill>
            </a:endParaRPr>
          </a:p>
        </p:txBody>
      </p:sp>
      <p:sp>
        <p:nvSpPr>
          <p:cNvPr id="14" name="13 CuadroTexto"/>
          <p:cNvSpPr txBox="1"/>
          <p:nvPr/>
        </p:nvSpPr>
        <p:spPr>
          <a:xfrm>
            <a:off x="1418134" y="2619132"/>
            <a:ext cx="6053452" cy="369332"/>
          </a:xfrm>
          <a:prstGeom prst="rect">
            <a:avLst/>
          </a:prstGeom>
          <a:noFill/>
        </p:spPr>
        <p:txBody>
          <a:bodyPr wrap="none" rtlCol="0">
            <a:spAutoFit/>
          </a:bodyPr>
          <a:lstStyle/>
          <a:p>
            <a:r>
              <a:rPr lang="es-ES" dirty="0" smtClean="0">
                <a:solidFill>
                  <a:schemeClr val="accent3">
                    <a:lumMod val="75000"/>
                  </a:schemeClr>
                </a:solidFill>
              </a:rPr>
              <a:t>Costo de las mercaderías vendidas </a:t>
            </a:r>
            <a:r>
              <a:rPr lang="es-ES" b="1" u="sng" dirty="0" smtClean="0">
                <a:solidFill>
                  <a:schemeClr val="accent3">
                    <a:lumMod val="75000"/>
                  </a:schemeClr>
                </a:solidFill>
              </a:rPr>
              <a:t>(PRPoPP) </a:t>
            </a:r>
            <a:r>
              <a:rPr lang="es-ES" dirty="0" smtClean="0">
                <a:solidFill>
                  <a:schemeClr val="accent3">
                    <a:lumMod val="75000"/>
                  </a:schemeClr>
                </a:solidFill>
              </a:rPr>
              <a:t>a XCO                82 </a:t>
            </a:r>
            <a:endParaRPr lang="es-ES" dirty="0">
              <a:solidFill>
                <a:schemeClr val="accent3">
                  <a:lumMod val="75000"/>
                </a:schemeClr>
              </a:solidFill>
            </a:endParaRPr>
          </a:p>
        </p:txBody>
      </p:sp>
      <p:sp>
        <p:nvSpPr>
          <p:cNvPr id="15" name="14 CuadroTexto"/>
          <p:cNvSpPr txBox="1"/>
          <p:nvPr/>
        </p:nvSpPr>
        <p:spPr>
          <a:xfrm>
            <a:off x="1427141" y="3112769"/>
            <a:ext cx="5989653" cy="369332"/>
          </a:xfrm>
          <a:prstGeom prst="rect">
            <a:avLst/>
          </a:prstGeom>
          <a:noFill/>
        </p:spPr>
        <p:txBody>
          <a:bodyPr wrap="none" rtlCol="0">
            <a:spAutoFit/>
          </a:bodyPr>
          <a:lstStyle/>
          <a:p>
            <a:r>
              <a:rPr lang="es-ES" dirty="0" smtClean="0">
                <a:solidFill>
                  <a:schemeClr val="accent3">
                    <a:lumMod val="75000"/>
                  </a:schemeClr>
                </a:solidFill>
              </a:rPr>
              <a:t>Beneficio bruto                                                                              18</a:t>
            </a:r>
            <a:endParaRPr lang="es-ES" dirty="0">
              <a:solidFill>
                <a:schemeClr val="accent3">
                  <a:lumMod val="75000"/>
                </a:schemeClr>
              </a:solidFill>
            </a:endParaRPr>
          </a:p>
        </p:txBody>
      </p:sp>
      <p:sp>
        <p:nvSpPr>
          <p:cNvPr id="16" name="15 CuadroTexto"/>
          <p:cNvSpPr txBox="1"/>
          <p:nvPr/>
        </p:nvSpPr>
        <p:spPr>
          <a:xfrm>
            <a:off x="1442232" y="3609732"/>
            <a:ext cx="6002605" cy="369332"/>
          </a:xfrm>
          <a:prstGeom prst="rect">
            <a:avLst/>
          </a:prstGeom>
          <a:noFill/>
        </p:spPr>
        <p:txBody>
          <a:bodyPr wrap="none" rtlCol="0">
            <a:spAutoFit/>
          </a:bodyPr>
          <a:lstStyle/>
          <a:p>
            <a:r>
              <a:rPr lang="es-ES" dirty="0" smtClean="0">
                <a:solidFill>
                  <a:schemeClr val="accent3">
                    <a:lumMod val="75000"/>
                  </a:schemeClr>
                </a:solidFill>
              </a:rPr>
              <a:t>Gastos operativos                                                                          15</a:t>
            </a:r>
            <a:endParaRPr lang="es-ES" dirty="0">
              <a:solidFill>
                <a:schemeClr val="accent3">
                  <a:lumMod val="75000"/>
                </a:schemeClr>
              </a:solidFill>
            </a:endParaRPr>
          </a:p>
        </p:txBody>
      </p:sp>
      <p:sp>
        <p:nvSpPr>
          <p:cNvPr id="17" name="16 CuadroTexto"/>
          <p:cNvSpPr txBox="1"/>
          <p:nvPr/>
        </p:nvSpPr>
        <p:spPr>
          <a:xfrm>
            <a:off x="1418134" y="4105032"/>
            <a:ext cx="6103979" cy="369332"/>
          </a:xfrm>
          <a:prstGeom prst="rect">
            <a:avLst/>
          </a:prstGeom>
          <a:noFill/>
        </p:spPr>
        <p:txBody>
          <a:bodyPr wrap="none" rtlCol="0">
            <a:spAutoFit/>
          </a:bodyPr>
          <a:lstStyle/>
          <a:p>
            <a:r>
              <a:rPr lang="es-ES" dirty="0" smtClean="0">
                <a:solidFill>
                  <a:schemeClr val="accent3">
                    <a:lumMod val="75000"/>
                  </a:schemeClr>
                </a:solidFill>
              </a:rPr>
              <a:t>Beneficios de explotación neto                                                   2,5</a:t>
            </a:r>
            <a:endParaRPr lang="es-ES" dirty="0">
              <a:solidFill>
                <a:schemeClr val="accent3">
                  <a:lumMod val="75000"/>
                </a:schemeClr>
              </a:solidFill>
            </a:endParaRPr>
          </a:p>
        </p:txBody>
      </p:sp>
      <p:sp>
        <p:nvSpPr>
          <p:cNvPr id="18" name="17 CuadroTexto"/>
          <p:cNvSpPr txBox="1"/>
          <p:nvPr/>
        </p:nvSpPr>
        <p:spPr>
          <a:xfrm>
            <a:off x="1442232" y="4653136"/>
            <a:ext cx="6859827" cy="369332"/>
          </a:xfrm>
          <a:prstGeom prst="rect">
            <a:avLst/>
          </a:prstGeom>
          <a:noFill/>
        </p:spPr>
        <p:txBody>
          <a:bodyPr wrap="none" rtlCol="0">
            <a:spAutoFit/>
          </a:bodyPr>
          <a:lstStyle/>
          <a:p>
            <a:r>
              <a:rPr lang="es-ES" dirty="0" smtClean="0">
                <a:solidFill>
                  <a:schemeClr val="accent3">
                    <a:lumMod val="75000"/>
                  </a:schemeClr>
                </a:solidFill>
              </a:rPr>
              <a:t>Margen de beneficio de explotación                              2,5% de las ventas</a:t>
            </a:r>
            <a:endParaRPr lang="es-ES" dirty="0">
              <a:solidFill>
                <a:schemeClr val="accent3">
                  <a:lumMod val="75000"/>
                </a:schemeClr>
              </a:solidFill>
            </a:endParaRPr>
          </a:p>
        </p:txBody>
      </p:sp>
      <p:sp>
        <p:nvSpPr>
          <p:cNvPr id="19" name="18 CuadroTexto"/>
          <p:cNvSpPr txBox="1"/>
          <p:nvPr/>
        </p:nvSpPr>
        <p:spPr>
          <a:xfrm>
            <a:off x="3922360" y="669402"/>
            <a:ext cx="1322798" cy="523220"/>
          </a:xfrm>
          <a:prstGeom prst="rect">
            <a:avLst/>
          </a:prstGeom>
          <a:noFill/>
        </p:spPr>
        <p:txBody>
          <a:bodyPr wrap="none" rtlCol="0">
            <a:spAutoFit/>
          </a:bodyPr>
          <a:lstStyle/>
          <a:p>
            <a:r>
              <a:rPr lang="es-ES" sz="28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Análisis</a:t>
            </a:r>
            <a:endParaRPr lang="es-ES" sz="28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25" name="24 CuadroTexto"/>
          <p:cNvSpPr txBox="1"/>
          <p:nvPr/>
        </p:nvSpPr>
        <p:spPr>
          <a:xfrm>
            <a:off x="2544514" y="29546"/>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14.1</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Tree>
    <p:extLst>
      <p:ext uri="{BB962C8B-B14F-4D97-AF65-F5344CB8AC3E}">
        <p14:creationId xmlns:p14="http://schemas.microsoft.com/office/powerpoint/2010/main" val="11951516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8" y="73687"/>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2" name="1 Rectángulo"/>
          <p:cNvSpPr/>
          <p:nvPr/>
        </p:nvSpPr>
        <p:spPr>
          <a:xfrm>
            <a:off x="264994" y="92822"/>
            <a:ext cx="7547366" cy="954107"/>
          </a:xfrm>
          <a:prstGeom prst="rect">
            <a:avLst/>
          </a:prstGeom>
        </p:spPr>
        <p:txBody>
          <a:bodyPr wrap="square">
            <a:spAutoFit/>
          </a:bodyPr>
          <a:lstStyle/>
          <a:p>
            <a:pPr algn="ctr"/>
            <a:r>
              <a:rPr lang="es-ES_tradnl" sz="2800" b="1" dirty="0">
                <a:solidFill>
                  <a:schemeClr val="accent1">
                    <a:lumMod val="50000"/>
                  </a:schemeClr>
                </a:solidFill>
                <a:effectLst>
                  <a:outerShdw blurRad="38100" dist="38100" dir="2700000" algn="tl">
                    <a:srgbClr val="000000">
                      <a:alpha val="43137"/>
                    </a:srgbClr>
                  </a:outerShdw>
                </a:effectLst>
                <a:latin typeface="+mj-lt"/>
                <a:ea typeface="+mj-ea"/>
                <a:cs typeface="+mj-cs"/>
              </a:rPr>
              <a:t>Instrumentos de Valoración del Comité Técnico de Valoración en Aduana </a:t>
            </a:r>
            <a:r>
              <a:rPr lang="es-ES_tradnl" sz="2800" b="1" dirty="0" smtClean="0">
                <a:solidFill>
                  <a:schemeClr val="accent1">
                    <a:lumMod val="50000"/>
                  </a:schemeClr>
                </a:solidFill>
                <a:effectLst>
                  <a:outerShdw blurRad="38100" dist="38100" dir="2700000" algn="tl">
                    <a:srgbClr val="000000">
                      <a:alpha val="43137"/>
                    </a:srgbClr>
                  </a:outerShdw>
                </a:effectLst>
                <a:latin typeface="+mj-lt"/>
                <a:ea typeface="+mj-ea"/>
                <a:cs typeface="+mj-cs"/>
              </a:rPr>
              <a:t>(CTVA) de </a:t>
            </a:r>
            <a:r>
              <a:rPr lang="es-ES_tradnl" sz="2800" b="1" dirty="0">
                <a:solidFill>
                  <a:schemeClr val="accent1">
                    <a:lumMod val="50000"/>
                  </a:schemeClr>
                </a:solidFill>
                <a:effectLst>
                  <a:outerShdw blurRad="38100" dist="38100" dir="2700000" algn="tl">
                    <a:srgbClr val="000000">
                      <a:alpha val="43137"/>
                    </a:srgbClr>
                  </a:outerShdw>
                </a:effectLst>
                <a:latin typeface="+mj-lt"/>
                <a:ea typeface="+mj-ea"/>
                <a:cs typeface="+mj-cs"/>
              </a:rPr>
              <a:t>la OMA</a:t>
            </a:r>
            <a:endParaRPr lang="es-ES" sz="2800" b="1" dirty="0">
              <a:solidFill>
                <a:schemeClr val="accent1">
                  <a:lumMod val="50000"/>
                </a:schemeClr>
              </a:solidFill>
              <a:effectLst>
                <a:outerShdw blurRad="38100" dist="38100" dir="2700000" algn="tl">
                  <a:srgbClr val="000000">
                    <a:alpha val="43137"/>
                  </a:srgbClr>
                </a:outerShdw>
              </a:effectLst>
              <a:latin typeface="+mj-lt"/>
              <a:ea typeface="+mj-ea"/>
              <a:cs typeface="+mj-cs"/>
            </a:endParaRPr>
          </a:p>
        </p:txBody>
      </p:sp>
      <p:sp>
        <p:nvSpPr>
          <p:cNvPr id="11" name="10 Rectángulo"/>
          <p:cNvSpPr/>
          <p:nvPr/>
        </p:nvSpPr>
        <p:spPr>
          <a:xfrm>
            <a:off x="566421" y="2533191"/>
            <a:ext cx="8034673" cy="1938992"/>
          </a:xfrm>
          <a:prstGeom prst="rect">
            <a:avLst/>
          </a:prstGeom>
        </p:spPr>
        <p:txBody>
          <a:bodyPr wrap="square">
            <a:spAutoFit/>
          </a:bodyPr>
          <a:lstStyle/>
          <a:p>
            <a:pPr algn="just"/>
            <a:r>
              <a:rPr lang="es-ES_tradnl" sz="2400" dirty="0" smtClean="0">
                <a:solidFill>
                  <a:schemeClr val="accent5">
                    <a:lumMod val="75000"/>
                  </a:schemeClr>
                </a:solidFill>
              </a:rPr>
              <a:t>Los instrumentos de valoración del CTVA</a:t>
            </a:r>
            <a:r>
              <a:rPr lang="es-ES_tradnl" sz="2400" dirty="0">
                <a:solidFill>
                  <a:schemeClr val="accent5">
                    <a:lumMod val="75000"/>
                  </a:schemeClr>
                </a:solidFill>
              </a:rPr>
              <a:t> </a:t>
            </a:r>
            <a:r>
              <a:rPr lang="es-ES_tradnl" sz="2400" dirty="0" smtClean="0">
                <a:solidFill>
                  <a:schemeClr val="accent5">
                    <a:lumMod val="75000"/>
                  </a:schemeClr>
                </a:solidFill>
              </a:rPr>
              <a:t> son </a:t>
            </a:r>
            <a:r>
              <a:rPr lang="es-ES_tradnl" sz="2400" dirty="0">
                <a:solidFill>
                  <a:schemeClr val="accent5">
                    <a:lumMod val="75000"/>
                  </a:schemeClr>
                </a:solidFill>
              </a:rPr>
              <a:t>destinados a publicarse con carácter general y contienen las informaciones y el asesoramiento suministrados por </a:t>
            </a:r>
            <a:r>
              <a:rPr lang="es-ES_tradnl" sz="2400" dirty="0" smtClean="0">
                <a:solidFill>
                  <a:schemeClr val="accent5">
                    <a:lumMod val="75000"/>
                  </a:schemeClr>
                </a:solidFill>
              </a:rPr>
              <a:t>el mismo, </a:t>
            </a:r>
            <a:r>
              <a:rPr lang="es-ES_tradnl" sz="2400" dirty="0">
                <a:solidFill>
                  <a:schemeClr val="accent5">
                    <a:lumMod val="75000"/>
                  </a:schemeClr>
                </a:solidFill>
              </a:rPr>
              <a:t>que permiten conseguir a nivel técnico, una uniformidad en la interpretación y aplicación del Acuerdo.</a:t>
            </a:r>
            <a:endParaRPr lang="es-ES" sz="2400" dirty="0">
              <a:solidFill>
                <a:schemeClr val="accent5">
                  <a:lumMod val="75000"/>
                </a:schemeClr>
              </a:solidFill>
            </a:endParaRPr>
          </a:p>
        </p:txBody>
      </p:sp>
      <p:sp>
        <p:nvSpPr>
          <p:cNvPr id="3" name="AutoShape 2" descr="Resultado de imagen para muñeco 3d reun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30600916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2" name="1 CuadroTexto"/>
          <p:cNvSpPr txBox="1"/>
          <p:nvPr/>
        </p:nvSpPr>
        <p:spPr>
          <a:xfrm>
            <a:off x="587314" y="2132856"/>
            <a:ext cx="8089141" cy="3693319"/>
          </a:xfrm>
          <a:prstGeom prst="rect">
            <a:avLst/>
          </a:prstGeom>
          <a:noFill/>
        </p:spPr>
        <p:txBody>
          <a:bodyPr wrap="square" rtlCol="0">
            <a:spAutoFit/>
          </a:bodyPr>
          <a:lstStyle/>
          <a:p>
            <a:pPr marL="285750" indent="-285750">
              <a:buClr>
                <a:schemeClr val="accent1">
                  <a:lumMod val="75000"/>
                </a:schemeClr>
              </a:buClr>
              <a:buFont typeface="Wingdings" panose="05000000000000000000" pitchFamily="2" charset="2"/>
              <a:buChar char="Ø"/>
            </a:pPr>
            <a:r>
              <a:rPr lang="es-ES" dirty="0" smtClean="0">
                <a:solidFill>
                  <a:schemeClr val="accent1">
                    <a:lumMod val="75000"/>
                  </a:schemeClr>
                </a:solidFill>
              </a:rPr>
              <a:t> ICO solo vende a partes independientes (se da por sentado que pretende optimizar sus beneficios al negociar con partes vinculadas), por lo tanto se puede aceptar la cifra correspondiente a las ventas.</a:t>
            </a:r>
          </a:p>
          <a:p>
            <a:pPr>
              <a:buClr>
                <a:schemeClr val="accent1">
                  <a:lumMod val="75000"/>
                </a:schemeClr>
              </a:buClr>
            </a:pPr>
            <a:endParaRPr lang="es-ES" dirty="0" smtClean="0">
              <a:solidFill>
                <a:schemeClr val="accent1">
                  <a:lumMod val="75000"/>
                </a:schemeClr>
              </a:solidFill>
            </a:endParaRPr>
          </a:p>
          <a:p>
            <a:pPr marL="285750" indent="-285750">
              <a:buClr>
                <a:schemeClr val="accent1">
                  <a:lumMod val="75000"/>
                </a:schemeClr>
              </a:buClr>
              <a:buFont typeface="Wingdings" panose="05000000000000000000" pitchFamily="2" charset="2"/>
              <a:buChar char="Ø"/>
            </a:pPr>
            <a:r>
              <a:rPr lang="es-ES" dirty="0" smtClean="0">
                <a:solidFill>
                  <a:schemeClr val="accent1">
                    <a:lumMod val="75000"/>
                  </a:schemeClr>
                </a:solidFill>
              </a:rPr>
              <a:t>Se examinaron los gastos operativos y dicho importe se acepto como confiable, ya que se determino que es ICO quien paga dichos gastos a partes independientes y los mismos no se han pagado en beneficio del vendedor.</a:t>
            </a:r>
          </a:p>
          <a:p>
            <a:pPr>
              <a:buClr>
                <a:schemeClr val="accent1">
                  <a:lumMod val="75000"/>
                </a:schemeClr>
              </a:buClr>
            </a:pPr>
            <a:endParaRPr lang="es-ES" dirty="0" smtClean="0">
              <a:solidFill>
                <a:schemeClr val="accent1">
                  <a:lumMod val="75000"/>
                </a:schemeClr>
              </a:solidFill>
            </a:endParaRPr>
          </a:p>
          <a:p>
            <a:pPr marL="285750" indent="-285750">
              <a:buClr>
                <a:schemeClr val="accent1">
                  <a:lumMod val="75000"/>
                </a:schemeClr>
              </a:buClr>
              <a:buFont typeface="Wingdings" panose="05000000000000000000" pitchFamily="2" charset="2"/>
              <a:buChar char="Ø"/>
            </a:pPr>
            <a:r>
              <a:rPr lang="es-ES" dirty="0" smtClean="0">
                <a:solidFill>
                  <a:schemeClr val="accent1">
                    <a:lumMod val="75000"/>
                  </a:schemeClr>
                </a:solidFill>
              </a:rPr>
              <a:t>El estudio de precios de transferencia confirma que el margen de beneficio de explotación de ICO se sitúa en el intervalo de condiciones de igualdad.</a:t>
            </a:r>
          </a:p>
          <a:p>
            <a:pPr>
              <a:buClr>
                <a:schemeClr val="accent1">
                  <a:lumMod val="75000"/>
                </a:schemeClr>
              </a:buClr>
            </a:pPr>
            <a:endParaRPr lang="es-ES" dirty="0" smtClean="0">
              <a:solidFill>
                <a:schemeClr val="accent1">
                  <a:lumMod val="75000"/>
                </a:schemeClr>
              </a:solidFill>
            </a:endParaRPr>
          </a:p>
          <a:p>
            <a:pPr marL="285750" indent="-285750">
              <a:buClr>
                <a:schemeClr val="accent1">
                  <a:lumMod val="75000"/>
                </a:schemeClr>
              </a:buClr>
              <a:buFont typeface="Wingdings" panose="05000000000000000000" pitchFamily="2" charset="2"/>
              <a:buChar char="Ø"/>
            </a:pPr>
            <a:r>
              <a:rPr lang="es-ES" dirty="0" smtClean="0">
                <a:solidFill>
                  <a:schemeClr val="accent1">
                    <a:lumMod val="75000"/>
                  </a:schemeClr>
                </a:solidFill>
              </a:rPr>
              <a:t>El costo de las mercancía vendidas para ICO refleja el precio pagado o por pagar a XCO y representa la transacción entre ICO y su parte vinculada, XCO.</a:t>
            </a:r>
            <a:endParaRPr lang="es-ES" dirty="0">
              <a:solidFill>
                <a:schemeClr val="accent1">
                  <a:lumMod val="75000"/>
                </a:schemeClr>
              </a:solidFill>
            </a:endParaRPr>
          </a:p>
        </p:txBody>
      </p:sp>
      <p:sp>
        <p:nvSpPr>
          <p:cNvPr id="8" name="7 CuadroTexto"/>
          <p:cNvSpPr txBox="1"/>
          <p:nvPr/>
        </p:nvSpPr>
        <p:spPr>
          <a:xfrm>
            <a:off x="3922360" y="669402"/>
            <a:ext cx="1322798" cy="523220"/>
          </a:xfrm>
          <a:prstGeom prst="rect">
            <a:avLst/>
          </a:prstGeom>
          <a:noFill/>
        </p:spPr>
        <p:txBody>
          <a:bodyPr wrap="none" rtlCol="0">
            <a:spAutoFit/>
          </a:bodyPr>
          <a:lstStyle/>
          <a:p>
            <a:r>
              <a:rPr lang="es-ES" sz="28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Análisis</a:t>
            </a:r>
            <a:endParaRPr lang="es-ES" sz="28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9" name="8 CuadroTexto"/>
          <p:cNvSpPr txBox="1"/>
          <p:nvPr/>
        </p:nvSpPr>
        <p:spPr>
          <a:xfrm>
            <a:off x="2544514" y="29546"/>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14.1</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Tree>
    <p:extLst>
      <p:ext uri="{BB962C8B-B14F-4D97-AF65-F5344CB8AC3E}">
        <p14:creationId xmlns:p14="http://schemas.microsoft.com/office/powerpoint/2010/main" val="7506411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544514" y="29546"/>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14.1</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9" name="8 Rectángulo redondeado"/>
          <p:cNvSpPr/>
          <p:nvPr/>
        </p:nvSpPr>
        <p:spPr>
          <a:xfrm>
            <a:off x="2411760" y="1844824"/>
            <a:ext cx="4045996" cy="648072"/>
          </a:xfrm>
          <a:prstGeom prst="roundRect">
            <a:avLst/>
          </a:prstGeom>
          <a:solidFill>
            <a:schemeClr val="accent3">
              <a:lumMod val="40000"/>
              <a:lumOff val="6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3200" dirty="0" smtClean="0">
                <a:solidFill>
                  <a:schemeClr val="tx1">
                    <a:lumMod val="65000"/>
                    <a:lumOff val="35000"/>
                  </a:schemeClr>
                </a:solidFill>
                <a:effectLst>
                  <a:outerShdw blurRad="38100" dist="38100" dir="2700000" algn="tl">
                    <a:srgbClr val="000000">
                      <a:alpha val="43137"/>
                    </a:srgbClr>
                  </a:outerShdw>
                </a:effectLst>
              </a:rPr>
              <a:t>Conclusión</a:t>
            </a:r>
            <a:endParaRPr lang="es-ES" sz="3200" dirty="0">
              <a:solidFill>
                <a:schemeClr val="tx1">
                  <a:lumMod val="65000"/>
                  <a:lumOff val="35000"/>
                </a:schemeClr>
              </a:solidFill>
              <a:effectLst>
                <a:outerShdw blurRad="38100" dist="38100" dir="2700000" algn="tl">
                  <a:srgbClr val="000000">
                    <a:alpha val="43137"/>
                  </a:srgbClr>
                </a:outerShdw>
              </a:effectLst>
            </a:endParaRPr>
          </a:p>
        </p:txBody>
      </p:sp>
      <p:sp>
        <p:nvSpPr>
          <p:cNvPr id="10" name="9 CuadroTexto"/>
          <p:cNvSpPr txBox="1"/>
          <p:nvPr/>
        </p:nvSpPr>
        <p:spPr>
          <a:xfrm>
            <a:off x="323528" y="2852936"/>
            <a:ext cx="8352928" cy="3170099"/>
          </a:xfrm>
          <a:prstGeom prst="rect">
            <a:avLst/>
          </a:prstGeom>
          <a:noFill/>
        </p:spPr>
        <p:txBody>
          <a:bodyPr wrap="square" rtlCol="0">
            <a:spAutoFit/>
          </a:bodyPr>
          <a:lstStyle/>
          <a:p>
            <a:pPr algn="just"/>
            <a:r>
              <a:rPr lang="es-ES" sz="2000" b="1" dirty="0" smtClean="0">
                <a:solidFill>
                  <a:schemeClr val="accent5">
                    <a:lumMod val="50000"/>
                  </a:schemeClr>
                </a:solidFill>
                <a:effectLst>
                  <a:outerShdw blurRad="38100" dist="38100" dir="2700000" algn="tl">
                    <a:srgbClr val="000000">
                      <a:alpha val="43137"/>
                    </a:srgbClr>
                  </a:outerShdw>
                </a:effectLst>
              </a:rPr>
              <a:t>La Aduana concluyó , mediante el análisis de un estudio de precios de transferencia basado en el método del margen neto transaccional y en información adicional relativa  a los gastos de explotación que se estimó necesaria, que de conformidad con los dispuesto en el Artículo 1.2 a) del Acuerdo, la vinculación existente entre las partes no habían influido en el precio.</a:t>
            </a:r>
          </a:p>
          <a:p>
            <a:pPr algn="just"/>
            <a:endParaRPr lang="es-ES" sz="2000" b="1" dirty="0">
              <a:solidFill>
                <a:schemeClr val="accent5">
                  <a:lumMod val="50000"/>
                </a:schemeClr>
              </a:solidFill>
              <a:effectLst>
                <a:outerShdw blurRad="38100" dist="38100" dir="2700000" algn="tl">
                  <a:srgbClr val="000000">
                    <a:alpha val="43137"/>
                  </a:srgbClr>
                </a:outerShdw>
              </a:effectLst>
            </a:endParaRPr>
          </a:p>
          <a:p>
            <a:pPr algn="just"/>
            <a:r>
              <a:rPr lang="es-ES" sz="2000" b="1" dirty="0" smtClean="0">
                <a:solidFill>
                  <a:schemeClr val="accent5">
                    <a:lumMod val="50000"/>
                  </a:schemeClr>
                </a:solidFill>
                <a:effectLst>
                  <a:outerShdw blurRad="38100" dist="38100" dir="2700000" algn="tl">
                    <a:srgbClr val="000000">
                      <a:alpha val="43137"/>
                    </a:srgbClr>
                  </a:outerShdw>
                </a:effectLst>
              </a:rPr>
              <a:t>Como se indica en el Comentario 23.1, la utilización de un estudio de precios de transferencia como base para examinar las circunstancias de la venta se debe considerar caso a caso.</a:t>
            </a:r>
            <a:endParaRPr lang="es-ES" sz="2000" b="1" dirty="0">
              <a:solidFill>
                <a:schemeClr val="accent5">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2544322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411760" y="316943"/>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14.2</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8" name="7 CuadroTexto"/>
          <p:cNvSpPr txBox="1"/>
          <p:nvPr/>
        </p:nvSpPr>
        <p:spPr>
          <a:xfrm>
            <a:off x="467543" y="1916832"/>
            <a:ext cx="8208911" cy="1384995"/>
          </a:xfrm>
          <a:prstGeom prst="rect">
            <a:avLst/>
          </a:prstGeom>
          <a:noFill/>
        </p:spPr>
        <p:txBody>
          <a:bodyPr wrap="square" rtlCol="0">
            <a:spAutoFit/>
          </a:bodyPr>
          <a:lstStyle/>
          <a:p>
            <a:pPr algn="just"/>
            <a:r>
              <a:rPr lang="es-ES" sz="2800" b="1" dirty="0" smtClean="0">
                <a:solidFill>
                  <a:schemeClr val="accent5">
                    <a:lumMod val="50000"/>
                  </a:schemeClr>
                </a:solidFill>
              </a:rPr>
              <a:t>“Utilización de documentos referidos a los precios de transferencia al examinar transacciones entre partes vinculadas según el Artículo 1.2 a) del Acuerdo”</a:t>
            </a:r>
            <a:endParaRPr lang="es-ES" sz="2800" b="1" dirty="0">
              <a:solidFill>
                <a:schemeClr val="accent5">
                  <a:lumMod val="50000"/>
                </a:schemeClr>
              </a:solidFill>
            </a:endParaRPr>
          </a:p>
        </p:txBody>
      </p:sp>
      <p:sp>
        <p:nvSpPr>
          <p:cNvPr id="9" name="8 CuadroTexto"/>
          <p:cNvSpPr txBox="1"/>
          <p:nvPr/>
        </p:nvSpPr>
        <p:spPr>
          <a:xfrm>
            <a:off x="1547664" y="3428999"/>
            <a:ext cx="5832647" cy="2952329"/>
          </a:xfrm>
          <a:prstGeom prst="rect">
            <a:avLst/>
          </a:prstGeom>
          <a:blipFill dpi="0" rotWithShape="1">
            <a:blip r:embed="rId4">
              <a:alphaModFix amt="20000"/>
            </a:blip>
            <a:srcRect/>
            <a:stretch>
              <a:fillRect/>
            </a:stretch>
          </a:blipFill>
        </p:spPr>
        <p:txBody>
          <a:bodyPr wrap="square" rtlCol="0">
            <a:spAutoFit/>
          </a:bodyPr>
          <a:lstStyle/>
          <a:p>
            <a:endParaRPr lang="es-ES" dirty="0"/>
          </a:p>
        </p:txBody>
      </p:sp>
    </p:spTree>
    <p:extLst>
      <p:ext uri="{BB962C8B-B14F-4D97-AF65-F5344CB8AC3E}">
        <p14:creationId xmlns:p14="http://schemas.microsoft.com/office/powerpoint/2010/main" val="282185548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1691680" y="2132856"/>
            <a:ext cx="184731" cy="369332"/>
          </a:xfrm>
          <a:prstGeom prst="rect">
            <a:avLst/>
          </a:prstGeom>
          <a:noFill/>
        </p:spPr>
        <p:txBody>
          <a:bodyPr wrap="none" rtlCol="0">
            <a:spAutoFit/>
          </a:bodyPr>
          <a:lstStyle/>
          <a:p>
            <a:endParaRPr lang="es-ES" dirty="0"/>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797969"/>
            <a:ext cx="7848872" cy="4772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CuadroTexto"/>
          <p:cNvSpPr txBox="1"/>
          <p:nvPr/>
        </p:nvSpPr>
        <p:spPr>
          <a:xfrm>
            <a:off x="1691680" y="3159910"/>
            <a:ext cx="888961" cy="584775"/>
          </a:xfrm>
          <a:prstGeom prst="rect">
            <a:avLst/>
          </a:prstGeom>
          <a:noFill/>
        </p:spPr>
        <p:txBody>
          <a:bodyPr wrap="none" rtlCol="0">
            <a:spAutoFit/>
          </a:bodyPr>
          <a:lstStyle/>
          <a:p>
            <a:r>
              <a:rPr lang="es-ES" sz="3200" b="1" dirty="0" smtClean="0">
                <a:solidFill>
                  <a:srgbClr val="0070C0"/>
                </a:solidFill>
              </a:rPr>
              <a:t>XCO</a:t>
            </a:r>
            <a:endParaRPr lang="es-ES" sz="3200" b="1" dirty="0">
              <a:solidFill>
                <a:srgbClr val="0070C0"/>
              </a:solidFill>
            </a:endParaRPr>
          </a:p>
        </p:txBody>
      </p:sp>
      <p:sp>
        <p:nvSpPr>
          <p:cNvPr id="10" name="9 CuadroTexto"/>
          <p:cNvSpPr txBox="1"/>
          <p:nvPr/>
        </p:nvSpPr>
        <p:spPr>
          <a:xfrm>
            <a:off x="6091974" y="3181681"/>
            <a:ext cx="1576370" cy="584775"/>
          </a:xfrm>
          <a:prstGeom prst="rect">
            <a:avLst/>
          </a:prstGeom>
          <a:noFill/>
        </p:spPr>
        <p:txBody>
          <a:bodyPr wrap="square" rtlCol="0">
            <a:spAutoFit/>
          </a:bodyPr>
          <a:lstStyle/>
          <a:p>
            <a:pPr algn="ctr"/>
            <a:r>
              <a:rPr lang="es-ES" sz="3200" b="1" dirty="0" smtClean="0">
                <a:solidFill>
                  <a:srgbClr val="00B050"/>
                </a:solidFill>
              </a:rPr>
              <a:t>ICO</a:t>
            </a:r>
          </a:p>
        </p:txBody>
      </p:sp>
      <p:sp>
        <p:nvSpPr>
          <p:cNvPr id="11" name="10 CuadroTexto"/>
          <p:cNvSpPr txBox="1"/>
          <p:nvPr/>
        </p:nvSpPr>
        <p:spPr>
          <a:xfrm>
            <a:off x="1887199" y="2335980"/>
            <a:ext cx="474810" cy="400110"/>
          </a:xfrm>
          <a:prstGeom prst="rect">
            <a:avLst/>
          </a:prstGeom>
          <a:noFill/>
        </p:spPr>
        <p:txBody>
          <a:bodyPr wrap="none" rtlCol="0">
            <a:spAutoFit/>
          </a:bodyPr>
          <a:lstStyle/>
          <a:p>
            <a:r>
              <a:rPr lang="es-ES" sz="2000" dirty="0" smtClean="0">
                <a:solidFill>
                  <a:srgbClr val="0070C0"/>
                </a:solidFill>
              </a:rPr>
              <a:t>(X)</a:t>
            </a:r>
            <a:endParaRPr lang="es-ES" sz="2000" dirty="0">
              <a:solidFill>
                <a:srgbClr val="0070C0"/>
              </a:solidFill>
            </a:endParaRPr>
          </a:p>
        </p:txBody>
      </p:sp>
      <p:sp>
        <p:nvSpPr>
          <p:cNvPr id="12" name="11 CuadroTexto"/>
          <p:cNvSpPr txBox="1"/>
          <p:nvPr/>
        </p:nvSpPr>
        <p:spPr>
          <a:xfrm>
            <a:off x="6570676" y="2302133"/>
            <a:ext cx="405880" cy="400110"/>
          </a:xfrm>
          <a:prstGeom prst="rect">
            <a:avLst/>
          </a:prstGeom>
          <a:noFill/>
        </p:spPr>
        <p:txBody>
          <a:bodyPr wrap="none" rtlCol="0">
            <a:spAutoFit/>
          </a:bodyPr>
          <a:lstStyle/>
          <a:p>
            <a:r>
              <a:rPr lang="es-ES" sz="2000" dirty="0" smtClean="0">
                <a:solidFill>
                  <a:srgbClr val="00B050"/>
                </a:solidFill>
              </a:rPr>
              <a:t>(I)</a:t>
            </a:r>
            <a:endParaRPr lang="es-ES" sz="2000" dirty="0">
              <a:solidFill>
                <a:srgbClr val="00B050"/>
              </a:solidFill>
            </a:endParaRPr>
          </a:p>
        </p:txBody>
      </p:sp>
      <p:sp>
        <p:nvSpPr>
          <p:cNvPr id="13" name="12 CuadroTexto"/>
          <p:cNvSpPr txBox="1"/>
          <p:nvPr/>
        </p:nvSpPr>
        <p:spPr>
          <a:xfrm>
            <a:off x="3147788" y="1797969"/>
            <a:ext cx="2446695" cy="369332"/>
          </a:xfrm>
          <a:prstGeom prst="rect">
            <a:avLst/>
          </a:prstGeom>
          <a:noFill/>
          <a:scene3d>
            <a:camera prst="orthographicFront">
              <a:rot lat="0" lon="0" rev="0"/>
            </a:camera>
            <a:lightRig rig="threePt" dir="t"/>
          </a:scene3d>
        </p:spPr>
        <p:txBody>
          <a:bodyPr wrap="none" rtlCol="0">
            <a:spAutoFit/>
          </a:bodyPr>
          <a:lstStyle/>
          <a:p>
            <a:r>
              <a:rPr lang="es-ES" dirty="0" smtClean="0">
                <a:solidFill>
                  <a:srgbClr val="0070C0"/>
                </a:solidFill>
              </a:rPr>
              <a:t>VENDE BOLSOS DE LUJO</a:t>
            </a:r>
            <a:endParaRPr lang="es-ES" dirty="0">
              <a:solidFill>
                <a:srgbClr val="0070C0"/>
              </a:solidFill>
            </a:endParaRPr>
          </a:p>
        </p:txBody>
      </p:sp>
      <p:sp>
        <p:nvSpPr>
          <p:cNvPr id="14" name="13 CuadroTexto"/>
          <p:cNvSpPr txBox="1"/>
          <p:nvPr/>
        </p:nvSpPr>
        <p:spPr>
          <a:xfrm>
            <a:off x="4211960" y="5764614"/>
            <a:ext cx="2972417" cy="369332"/>
          </a:xfrm>
          <a:prstGeom prst="rect">
            <a:avLst/>
          </a:prstGeom>
          <a:noFill/>
          <a:scene3d>
            <a:camera prst="orthographicFront">
              <a:rot lat="0" lon="0" rev="0"/>
            </a:camera>
            <a:lightRig rig="threePt" dir="t"/>
          </a:scene3d>
        </p:spPr>
        <p:txBody>
          <a:bodyPr wrap="none" rtlCol="0">
            <a:spAutoFit/>
          </a:bodyPr>
          <a:lstStyle/>
          <a:p>
            <a:r>
              <a:rPr lang="es-ES" dirty="0" smtClean="0">
                <a:solidFill>
                  <a:srgbClr val="00B050"/>
                </a:solidFill>
              </a:rPr>
              <a:t>PAGO POR LAS MERCADERÍAS</a:t>
            </a:r>
            <a:endParaRPr lang="es-ES" dirty="0">
              <a:solidFill>
                <a:srgbClr val="00B050"/>
              </a:solidFill>
            </a:endParaRPr>
          </a:p>
        </p:txBody>
      </p:sp>
      <p:sp>
        <p:nvSpPr>
          <p:cNvPr id="15" name="14 CuadroTexto"/>
          <p:cNvSpPr txBox="1"/>
          <p:nvPr/>
        </p:nvSpPr>
        <p:spPr>
          <a:xfrm>
            <a:off x="2405645"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14.2</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16" name="15 CuadroTexto"/>
          <p:cNvSpPr txBox="1"/>
          <p:nvPr/>
        </p:nvSpPr>
        <p:spPr>
          <a:xfrm>
            <a:off x="3059832" y="669402"/>
            <a:ext cx="2770117" cy="461665"/>
          </a:xfrm>
          <a:prstGeom prst="rect">
            <a:avLst/>
          </a:prstGeom>
          <a:noFill/>
        </p:spPr>
        <p:txBody>
          <a:bodyPr wrap="none" rtlCol="0">
            <a:spAutoFit/>
          </a:bodyPr>
          <a:lstStyle/>
          <a:p>
            <a:r>
              <a:rPr lang="es-ES" sz="2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Descripción del caso</a:t>
            </a:r>
          </a:p>
        </p:txBody>
      </p:sp>
      <p:sp>
        <p:nvSpPr>
          <p:cNvPr id="17" name="16 CuadroTexto"/>
          <p:cNvSpPr txBox="1"/>
          <p:nvPr/>
        </p:nvSpPr>
        <p:spPr>
          <a:xfrm>
            <a:off x="4048177" y="3430526"/>
            <a:ext cx="1102994" cy="707886"/>
          </a:xfrm>
          <a:prstGeom prst="rect">
            <a:avLst/>
          </a:prstGeom>
          <a:noFill/>
        </p:spPr>
        <p:txBody>
          <a:bodyPr wrap="none" rtlCol="0">
            <a:spAutoFit/>
          </a:bodyPr>
          <a:lstStyle/>
          <a:p>
            <a:r>
              <a:rPr lang="es-ES" sz="4000" b="1" dirty="0" smtClean="0">
                <a:solidFill>
                  <a:schemeClr val="accent4">
                    <a:lumMod val="75000"/>
                  </a:schemeClr>
                </a:solidFill>
              </a:rPr>
              <a:t>ACO</a:t>
            </a:r>
            <a:endParaRPr lang="es-ES" sz="4000" b="1" dirty="0">
              <a:solidFill>
                <a:schemeClr val="accent4">
                  <a:lumMod val="75000"/>
                </a:schemeClr>
              </a:solidFill>
            </a:endParaRPr>
          </a:p>
        </p:txBody>
      </p:sp>
      <p:sp>
        <p:nvSpPr>
          <p:cNvPr id="2" name="1 Flecha derecha"/>
          <p:cNvSpPr/>
          <p:nvPr/>
        </p:nvSpPr>
        <p:spPr>
          <a:xfrm>
            <a:off x="3544121" y="3664730"/>
            <a:ext cx="504056" cy="1381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Flecha derecha"/>
          <p:cNvSpPr/>
          <p:nvPr/>
        </p:nvSpPr>
        <p:spPr>
          <a:xfrm flipH="1">
            <a:off x="5079052" y="3653845"/>
            <a:ext cx="515431" cy="138136"/>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25" name="Text Box 25"/>
          <p:cNvSpPr txBox="1">
            <a:spLocks noChangeArrowheads="1"/>
          </p:cNvSpPr>
          <p:nvPr/>
        </p:nvSpPr>
        <p:spPr bwMode="auto">
          <a:xfrm>
            <a:off x="611559" y="1320822"/>
            <a:ext cx="80248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Georgia" pitchFamily="18" charset="0"/>
              </a:defRPr>
            </a:lvl1pPr>
            <a:lvl2pPr marL="742950" indent="-285750">
              <a:defRPr sz="2600">
                <a:solidFill>
                  <a:schemeClr val="accent2"/>
                </a:solidFill>
                <a:latin typeface="Georgia" pitchFamily="18" charset="0"/>
              </a:defRPr>
            </a:lvl2pPr>
            <a:lvl3pPr marL="1143000" indent="-228600">
              <a:defRPr sz="2400">
                <a:solidFill>
                  <a:schemeClr val="accent1"/>
                </a:solidFill>
                <a:latin typeface="Georgia" pitchFamily="18" charset="0"/>
              </a:defRPr>
            </a:lvl3pPr>
            <a:lvl4pPr marL="1600200" indent="-228600">
              <a:defRPr sz="2200">
                <a:solidFill>
                  <a:schemeClr val="accent1"/>
                </a:solidFill>
                <a:latin typeface="Georgia" pitchFamily="18" charset="0"/>
              </a:defRPr>
            </a:lvl4pPr>
            <a:lvl5pPr marL="2057400" indent="-228600">
              <a:defRPr sz="2000">
                <a:solidFill>
                  <a:srgbClr val="A04DA3"/>
                </a:solidFill>
                <a:latin typeface="Georgia" pitchFamily="18" charset="0"/>
              </a:defRPr>
            </a:lvl5pPr>
            <a:lvl6pPr marL="2514600" indent="-228600" eaLnBrk="0" fontAlgn="base" hangingPunct="0">
              <a:spcAft>
                <a:spcPct val="0"/>
              </a:spcAft>
              <a:buClr>
                <a:srgbClr val="A04DA3"/>
              </a:buClr>
              <a:buFont typeface="Georgia" pitchFamily="18" charset="0"/>
              <a:defRPr sz="2000">
                <a:solidFill>
                  <a:srgbClr val="A04DA3"/>
                </a:solidFill>
                <a:latin typeface="Georgia" pitchFamily="18" charset="0"/>
              </a:defRPr>
            </a:lvl6pPr>
            <a:lvl7pPr marL="2971800" indent="-228600" eaLnBrk="0" fontAlgn="base" hangingPunct="0">
              <a:spcAft>
                <a:spcPct val="0"/>
              </a:spcAft>
              <a:buClr>
                <a:srgbClr val="A04DA3"/>
              </a:buClr>
              <a:buFont typeface="Georgia" pitchFamily="18" charset="0"/>
              <a:defRPr sz="2000">
                <a:solidFill>
                  <a:srgbClr val="A04DA3"/>
                </a:solidFill>
                <a:latin typeface="Georgia" pitchFamily="18" charset="0"/>
              </a:defRPr>
            </a:lvl7pPr>
            <a:lvl8pPr marL="3429000" indent="-228600" eaLnBrk="0" fontAlgn="base" hangingPunct="0">
              <a:spcAft>
                <a:spcPct val="0"/>
              </a:spcAft>
              <a:buClr>
                <a:srgbClr val="A04DA3"/>
              </a:buClr>
              <a:buFont typeface="Georgia" pitchFamily="18" charset="0"/>
              <a:buChar char="▫"/>
              <a:defRPr sz="2000">
                <a:solidFill>
                  <a:srgbClr val="A04DA3"/>
                </a:solidFill>
                <a:latin typeface="Georgia" pitchFamily="18" charset="0"/>
              </a:defRPr>
            </a:lvl8pPr>
            <a:lvl9pPr marL="3886200" indent="-228600" eaLnBrk="0" fontAlgn="base" hangingPunct="0">
              <a:spcAft>
                <a:spcPct val="0"/>
              </a:spcAft>
              <a:buClr>
                <a:srgbClr val="A04DA3"/>
              </a:buClr>
              <a:buFont typeface="Georgia" pitchFamily="18" charset="0"/>
              <a:buChar char="▫"/>
              <a:defRPr sz="2000">
                <a:solidFill>
                  <a:srgbClr val="A04DA3"/>
                </a:solidFill>
                <a:latin typeface="Georgia" pitchFamily="18" charset="0"/>
              </a:defRPr>
            </a:lvl9pPr>
          </a:lstStyle>
          <a:p>
            <a:pPr algn="ctr"/>
            <a:r>
              <a:rPr lang="en-GB" altLang="zh-CN" sz="1600" b="1" dirty="0">
                <a:solidFill>
                  <a:schemeClr val="accent2">
                    <a:lumMod val="75000"/>
                  </a:schemeClr>
                </a:solidFill>
                <a:latin typeface="Lucida Sans Unicode" pitchFamily="34" charset="0"/>
                <a:ea typeface="黑体" pitchFamily="2" charset="-122"/>
              </a:rPr>
              <a:t> </a:t>
            </a:r>
            <a:r>
              <a:rPr lang="en-US" altLang="zh-CN" sz="2000" b="1" dirty="0">
                <a:solidFill>
                  <a:schemeClr val="accent2">
                    <a:lumMod val="75000"/>
                  </a:schemeClr>
                </a:solidFill>
                <a:latin typeface="+mn-lt"/>
                <a:ea typeface="黑体" pitchFamily="2" charset="-122"/>
              </a:rPr>
              <a:t>XCO </a:t>
            </a:r>
            <a:r>
              <a:rPr lang="en-US" altLang="zh-CN" sz="2000" b="1" dirty="0" smtClean="0">
                <a:solidFill>
                  <a:schemeClr val="accent2">
                    <a:lumMod val="75000"/>
                  </a:schemeClr>
                </a:solidFill>
                <a:latin typeface="+mn-lt"/>
                <a:ea typeface="黑体" pitchFamily="2" charset="-122"/>
              </a:rPr>
              <a:t>e </a:t>
            </a:r>
            <a:r>
              <a:rPr lang="en-US" altLang="zh-CN" sz="2000" b="1" dirty="0">
                <a:solidFill>
                  <a:schemeClr val="accent2">
                    <a:lumMod val="75000"/>
                  </a:schemeClr>
                </a:solidFill>
                <a:latin typeface="+mn-lt"/>
                <a:ea typeface="黑体" pitchFamily="2" charset="-122"/>
              </a:rPr>
              <a:t>ICO </a:t>
            </a:r>
            <a:r>
              <a:rPr lang="es-ES" altLang="zh-CN" sz="2000" b="1" dirty="0" smtClean="0">
                <a:solidFill>
                  <a:schemeClr val="accent2">
                    <a:lumMod val="75000"/>
                  </a:schemeClr>
                </a:solidFill>
                <a:latin typeface="+mn-lt"/>
                <a:ea typeface="黑体" pitchFamily="2" charset="-122"/>
              </a:rPr>
              <a:t>son subsidiarias de propiedad integral </a:t>
            </a:r>
            <a:r>
              <a:rPr lang="en-US" altLang="zh-CN" sz="2000" b="1" dirty="0" smtClean="0">
                <a:solidFill>
                  <a:schemeClr val="accent2">
                    <a:lumMod val="75000"/>
                  </a:schemeClr>
                </a:solidFill>
                <a:latin typeface="+mn-lt"/>
                <a:ea typeface="黑体" pitchFamily="2" charset="-122"/>
              </a:rPr>
              <a:t>de </a:t>
            </a:r>
            <a:r>
              <a:rPr lang="en-US" altLang="zh-CN" sz="2000" b="1" dirty="0">
                <a:solidFill>
                  <a:schemeClr val="accent2">
                    <a:lumMod val="75000"/>
                  </a:schemeClr>
                </a:solidFill>
                <a:latin typeface="+mn-lt"/>
                <a:ea typeface="黑体" pitchFamily="2" charset="-122"/>
              </a:rPr>
              <a:t>ACO</a:t>
            </a:r>
            <a:r>
              <a:rPr lang="en-GB" altLang="zh-CN" sz="2000" b="1" dirty="0">
                <a:solidFill>
                  <a:schemeClr val="accent2">
                    <a:lumMod val="75000"/>
                  </a:schemeClr>
                </a:solidFill>
                <a:latin typeface="+mn-lt"/>
                <a:ea typeface="黑体" pitchFamily="2" charset="-122"/>
              </a:rPr>
              <a:t>  </a:t>
            </a:r>
            <a:endParaRPr lang="en-US" altLang="zh-CN" sz="2000" b="1" dirty="0">
              <a:solidFill>
                <a:schemeClr val="accent2">
                  <a:lumMod val="75000"/>
                </a:schemeClr>
              </a:solidFill>
              <a:latin typeface="+mn-lt"/>
              <a:ea typeface="黑体" pitchFamily="2" charset="-122"/>
            </a:endParaRPr>
          </a:p>
        </p:txBody>
      </p:sp>
    </p:spTree>
    <p:extLst>
      <p:ext uri="{BB962C8B-B14F-4D97-AF65-F5344CB8AC3E}">
        <p14:creationId xmlns:p14="http://schemas.microsoft.com/office/powerpoint/2010/main" val="411588272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Content Placeholder 2"/>
          <p:cNvSpPr txBox="1">
            <a:spLocks/>
          </p:cNvSpPr>
          <p:nvPr/>
        </p:nvSpPr>
        <p:spPr>
          <a:xfrm>
            <a:off x="467544" y="1988840"/>
            <a:ext cx="8208912" cy="36267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spcAft>
                <a:spcPct val="50000"/>
              </a:spcAft>
              <a:buFont typeface="Wingdings" pitchFamily="2" charset="2"/>
              <a:buChar char="Ø"/>
            </a:pPr>
            <a:r>
              <a:rPr lang="en-US" altLang="zh-CN" sz="2000" dirty="0" smtClean="0">
                <a:solidFill>
                  <a:schemeClr val="accent1">
                    <a:lumMod val="75000"/>
                  </a:schemeClr>
                </a:solidFill>
              </a:rPr>
              <a:t>XCO del </a:t>
            </a:r>
            <a:r>
              <a:rPr lang="es-ES" altLang="zh-CN" sz="2000" dirty="0" smtClean="0">
                <a:solidFill>
                  <a:schemeClr val="accent1">
                    <a:lumMod val="75000"/>
                  </a:schemeClr>
                </a:solidFill>
              </a:rPr>
              <a:t>país X vende bolsos de lujo a ICO, un distribuidor del país </a:t>
            </a:r>
            <a:r>
              <a:rPr lang="en-US" altLang="zh-CN" sz="2000" dirty="0" smtClean="0">
                <a:solidFill>
                  <a:schemeClr val="accent1">
                    <a:lumMod val="75000"/>
                  </a:schemeClr>
                </a:solidFill>
              </a:rPr>
              <a:t>I.</a:t>
            </a:r>
          </a:p>
          <a:p>
            <a:pPr algn="just">
              <a:spcAft>
                <a:spcPct val="50000"/>
              </a:spcAft>
              <a:buFont typeface="Wingdings" pitchFamily="2" charset="2"/>
              <a:buChar char="Ø"/>
            </a:pPr>
            <a:r>
              <a:rPr lang="es-ES" sz="2000" dirty="0" smtClean="0">
                <a:solidFill>
                  <a:schemeClr val="accent1">
                    <a:lumMod val="75000"/>
                  </a:schemeClr>
                </a:solidFill>
              </a:rPr>
              <a:t>Tanto XCO como ICO son subsidiarias de propiedad integral de ACO</a:t>
            </a:r>
            <a:r>
              <a:rPr lang="en-US" altLang="zh-CN" sz="2000" dirty="0" smtClean="0">
                <a:solidFill>
                  <a:schemeClr val="accent1">
                    <a:lumMod val="75000"/>
                  </a:schemeClr>
                </a:solidFill>
              </a:rPr>
              <a:t>, </a:t>
            </a:r>
            <a:r>
              <a:rPr lang="es-ES" sz="2000" dirty="0" smtClean="0">
                <a:solidFill>
                  <a:schemeClr val="accent1">
                    <a:lumMod val="75000"/>
                  </a:schemeClr>
                </a:solidFill>
              </a:rPr>
              <a:t>la casa central de una empresa multinacional y la propietaria de la marca de los bolsos de lujo.</a:t>
            </a:r>
            <a:endParaRPr lang="en-US" altLang="zh-CN" sz="2000" dirty="0" smtClean="0">
              <a:solidFill>
                <a:schemeClr val="accent1">
                  <a:lumMod val="75000"/>
                </a:schemeClr>
              </a:solidFill>
            </a:endParaRPr>
          </a:p>
          <a:p>
            <a:pPr algn="just">
              <a:spcAft>
                <a:spcPct val="50000"/>
              </a:spcAft>
              <a:buFont typeface="Wingdings" pitchFamily="2" charset="2"/>
              <a:buChar char="Ø"/>
            </a:pPr>
            <a:r>
              <a:rPr lang="es-ES" sz="2000" dirty="0" smtClean="0">
                <a:solidFill>
                  <a:schemeClr val="accent1">
                    <a:lumMod val="75000"/>
                  </a:schemeClr>
                </a:solidFill>
              </a:rPr>
              <a:t>Ni XCO ni ninguna otra empresa vinculada con ACO vende bolsos de lujo idénticos o similares a compradores no vinculados en el país I. </a:t>
            </a:r>
            <a:endParaRPr lang="en-US" altLang="zh-CN" sz="2000" dirty="0" smtClean="0">
              <a:solidFill>
                <a:schemeClr val="accent1">
                  <a:lumMod val="75000"/>
                </a:schemeClr>
              </a:solidFill>
            </a:endParaRPr>
          </a:p>
          <a:p>
            <a:pPr algn="just">
              <a:spcAft>
                <a:spcPct val="50000"/>
              </a:spcAft>
              <a:buFont typeface="Wingdings" pitchFamily="2" charset="2"/>
              <a:buChar char="Ø"/>
            </a:pPr>
            <a:r>
              <a:rPr lang="en-US" altLang="zh-CN" sz="2000" dirty="0" smtClean="0">
                <a:solidFill>
                  <a:schemeClr val="accent1">
                    <a:lumMod val="75000"/>
                  </a:schemeClr>
                </a:solidFill>
              </a:rPr>
              <a:t>ICO </a:t>
            </a:r>
            <a:r>
              <a:rPr lang="es-ES" sz="2000" dirty="0" smtClean="0">
                <a:solidFill>
                  <a:schemeClr val="accent1">
                    <a:lumMod val="75000"/>
                  </a:schemeClr>
                </a:solidFill>
              </a:rPr>
              <a:t>es el único importador de estos bolsos de lujo al país I y todos los bolsos de lujo que importa se los compra a XCO</a:t>
            </a:r>
            <a:endParaRPr lang="en-US" sz="2000" dirty="0">
              <a:solidFill>
                <a:schemeClr val="accent1">
                  <a:lumMod val="75000"/>
                </a:schemeClr>
              </a:solidFill>
            </a:endParaRPr>
          </a:p>
        </p:txBody>
      </p:sp>
      <p:sp>
        <p:nvSpPr>
          <p:cNvPr id="8" name="7 CuadroTexto"/>
          <p:cNvSpPr txBox="1"/>
          <p:nvPr/>
        </p:nvSpPr>
        <p:spPr>
          <a:xfrm>
            <a:off x="2405645"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14.2</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9" name="8 CuadroTexto"/>
          <p:cNvSpPr txBox="1"/>
          <p:nvPr/>
        </p:nvSpPr>
        <p:spPr>
          <a:xfrm>
            <a:off x="3059832" y="669402"/>
            <a:ext cx="2770117" cy="461665"/>
          </a:xfrm>
          <a:prstGeom prst="rect">
            <a:avLst/>
          </a:prstGeom>
          <a:noFill/>
        </p:spPr>
        <p:txBody>
          <a:bodyPr wrap="none" rtlCol="0">
            <a:spAutoFit/>
          </a:bodyPr>
          <a:lstStyle/>
          <a:p>
            <a:r>
              <a:rPr lang="es-ES" sz="2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Descripción del caso</a:t>
            </a:r>
          </a:p>
        </p:txBody>
      </p:sp>
    </p:spTree>
    <p:extLst>
      <p:ext uri="{BB962C8B-B14F-4D97-AF65-F5344CB8AC3E}">
        <p14:creationId xmlns:p14="http://schemas.microsoft.com/office/powerpoint/2010/main" val="225243259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405645"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14.2</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8" name="Content Placeholder 2"/>
          <p:cNvSpPr txBox="1">
            <a:spLocks/>
          </p:cNvSpPr>
          <p:nvPr/>
        </p:nvSpPr>
        <p:spPr>
          <a:xfrm>
            <a:off x="406401" y="1828800"/>
            <a:ext cx="8126040" cy="432435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itchFamily="2" charset="2"/>
              <a:buChar char="Ø"/>
            </a:pPr>
            <a:r>
              <a:rPr lang="es-ES" altLang="zh-CN" sz="2000" dirty="0" smtClean="0">
                <a:solidFill>
                  <a:schemeClr val="accent1">
                    <a:lumMod val="75000"/>
                  </a:schemeClr>
                </a:solidFill>
              </a:rPr>
              <a:t>En 2012, ICO </a:t>
            </a:r>
            <a:r>
              <a:rPr lang="es-ES" sz="2000" dirty="0" smtClean="0">
                <a:solidFill>
                  <a:schemeClr val="accent1">
                    <a:lumMod val="75000"/>
                  </a:schemeClr>
                </a:solidFill>
              </a:rPr>
              <a:t>declaró el precio de los bolsos de lujo importados sobre la base del valor especificado en la factura comercial expedida por XCO. </a:t>
            </a:r>
          </a:p>
          <a:p>
            <a:pPr algn="just">
              <a:buFont typeface="Wingdings" pitchFamily="2" charset="2"/>
              <a:buChar char="Ø"/>
            </a:pPr>
            <a:endParaRPr lang="es-ES" altLang="zh-CN" sz="2000" dirty="0" smtClean="0">
              <a:solidFill>
                <a:schemeClr val="accent1">
                  <a:lumMod val="75000"/>
                </a:schemeClr>
              </a:solidFill>
            </a:endParaRPr>
          </a:p>
          <a:p>
            <a:pPr algn="just">
              <a:buFont typeface="Wingdings" pitchFamily="2" charset="2"/>
              <a:buChar char="Ø"/>
            </a:pPr>
            <a:r>
              <a:rPr lang="es-ES" sz="2000" dirty="0" smtClean="0">
                <a:solidFill>
                  <a:schemeClr val="accent1">
                    <a:lumMod val="75000"/>
                  </a:schemeClr>
                </a:solidFill>
              </a:rPr>
              <a:t>Los documentos comerciales presentados en la Aduana del país I indicaban que no existían circunstancias especiales ni pagos adicionales que impidieran el uso del valor de transacción, o exigieran un ajuste adicional del precio de importación según lo establece el Artículo 8</a:t>
            </a:r>
            <a:r>
              <a:rPr lang="en-US" altLang="zh-CN" sz="2000" dirty="0" smtClean="0">
                <a:solidFill>
                  <a:schemeClr val="accent1">
                    <a:lumMod val="75000"/>
                  </a:schemeClr>
                </a:solidFill>
              </a:rPr>
              <a:t>.</a:t>
            </a:r>
          </a:p>
          <a:p>
            <a:pPr algn="just">
              <a:buFont typeface="Wingdings" pitchFamily="2" charset="2"/>
              <a:buChar char="Ø"/>
            </a:pPr>
            <a:endParaRPr lang="en-US" altLang="zh-CN" sz="2000" dirty="0" smtClean="0">
              <a:solidFill>
                <a:schemeClr val="accent1">
                  <a:lumMod val="75000"/>
                </a:schemeClr>
              </a:solidFill>
            </a:endParaRPr>
          </a:p>
          <a:p>
            <a:pPr algn="just">
              <a:buFont typeface="Wingdings" pitchFamily="2" charset="2"/>
              <a:buChar char="Ø"/>
            </a:pPr>
            <a:r>
              <a:rPr lang="en-US" altLang="zh-CN" sz="2000" dirty="0" err="1" smtClean="0">
                <a:solidFill>
                  <a:schemeClr val="accent1">
                    <a:lumMod val="75000"/>
                  </a:schemeClr>
                </a:solidFill>
              </a:rPr>
              <a:t>En</a:t>
            </a:r>
            <a:r>
              <a:rPr lang="en-US" altLang="zh-CN" sz="2000" dirty="0" smtClean="0">
                <a:solidFill>
                  <a:schemeClr val="accent1">
                    <a:lumMod val="75000"/>
                  </a:schemeClr>
                </a:solidFill>
              </a:rPr>
              <a:t> el 2013 la </a:t>
            </a:r>
            <a:r>
              <a:rPr lang="en-US" altLang="zh-CN" sz="2000" dirty="0" err="1" smtClean="0">
                <a:solidFill>
                  <a:schemeClr val="accent1">
                    <a:lumMod val="75000"/>
                  </a:schemeClr>
                </a:solidFill>
              </a:rPr>
              <a:t>Aduana</a:t>
            </a:r>
            <a:r>
              <a:rPr lang="en-US" altLang="zh-CN" sz="2000" dirty="0" smtClean="0">
                <a:solidFill>
                  <a:schemeClr val="accent1">
                    <a:lumMod val="75000"/>
                  </a:schemeClr>
                </a:solidFill>
              </a:rPr>
              <a:t> del </a:t>
            </a:r>
            <a:r>
              <a:rPr lang="en-US" altLang="zh-CN" sz="2000" dirty="0" err="1" smtClean="0">
                <a:solidFill>
                  <a:schemeClr val="accent1">
                    <a:lumMod val="75000"/>
                  </a:schemeClr>
                </a:solidFill>
              </a:rPr>
              <a:t>pais</a:t>
            </a:r>
            <a:r>
              <a:rPr lang="en-US" altLang="zh-CN" sz="2000" dirty="0" smtClean="0">
                <a:solidFill>
                  <a:schemeClr val="accent1">
                    <a:lumMod val="75000"/>
                  </a:schemeClr>
                </a:solidFill>
              </a:rPr>
              <a:t> I </a:t>
            </a:r>
            <a:r>
              <a:rPr lang="en-US" altLang="zh-CN" sz="2000" dirty="0" err="1" smtClean="0">
                <a:solidFill>
                  <a:schemeClr val="accent1">
                    <a:lumMod val="75000"/>
                  </a:schemeClr>
                </a:solidFill>
              </a:rPr>
              <a:t>realizó</a:t>
            </a:r>
            <a:r>
              <a:rPr lang="en-US" altLang="zh-CN" sz="2000" dirty="0" smtClean="0">
                <a:solidFill>
                  <a:schemeClr val="accent1">
                    <a:lumMod val="75000"/>
                  </a:schemeClr>
                </a:solidFill>
              </a:rPr>
              <a:t> </a:t>
            </a:r>
            <a:r>
              <a:rPr lang="en-US" altLang="zh-CN" sz="2000" dirty="0" err="1" smtClean="0">
                <a:solidFill>
                  <a:schemeClr val="accent1">
                    <a:lumMod val="75000"/>
                  </a:schemeClr>
                </a:solidFill>
              </a:rPr>
              <a:t>una</a:t>
            </a:r>
            <a:r>
              <a:rPr lang="en-US" altLang="zh-CN" sz="2000" dirty="0" smtClean="0">
                <a:solidFill>
                  <a:schemeClr val="accent1">
                    <a:lumMod val="75000"/>
                  </a:schemeClr>
                </a:solidFill>
              </a:rPr>
              <a:t> </a:t>
            </a:r>
            <a:r>
              <a:rPr lang="en-US" altLang="zh-CN" sz="2000" dirty="0" err="1" smtClean="0">
                <a:solidFill>
                  <a:schemeClr val="accent1">
                    <a:lumMod val="75000"/>
                  </a:schemeClr>
                </a:solidFill>
              </a:rPr>
              <a:t>auditoría</a:t>
            </a:r>
            <a:r>
              <a:rPr lang="en-US" altLang="zh-CN" sz="2000" dirty="0" smtClean="0">
                <a:solidFill>
                  <a:schemeClr val="accent1">
                    <a:lumMod val="75000"/>
                  </a:schemeClr>
                </a:solidFill>
              </a:rPr>
              <a:t> de control a posteriori para </a:t>
            </a:r>
            <a:r>
              <a:rPr lang="en-US" altLang="zh-CN" sz="2000" dirty="0" err="1" smtClean="0">
                <a:solidFill>
                  <a:schemeClr val="accent1">
                    <a:lumMod val="75000"/>
                  </a:schemeClr>
                </a:solidFill>
              </a:rPr>
              <a:t>verificar</a:t>
            </a:r>
            <a:r>
              <a:rPr lang="en-US" altLang="zh-CN" sz="2000" dirty="0" smtClean="0">
                <a:solidFill>
                  <a:schemeClr val="accent1">
                    <a:lumMod val="75000"/>
                  </a:schemeClr>
                </a:solidFill>
              </a:rPr>
              <a:t> el </a:t>
            </a:r>
            <a:r>
              <a:rPr lang="en-US" altLang="zh-CN" sz="2000" dirty="0" err="1" smtClean="0">
                <a:solidFill>
                  <a:schemeClr val="accent1">
                    <a:lumMod val="75000"/>
                  </a:schemeClr>
                </a:solidFill>
              </a:rPr>
              <a:t>precio</a:t>
            </a:r>
            <a:r>
              <a:rPr lang="en-US" altLang="zh-CN" sz="2000" dirty="0" smtClean="0">
                <a:solidFill>
                  <a:schemeClr val="accent1">
                    <a:lumMod val="75000"/>
                  </a:schemeClr>
                </a:solidFill>
              </a:rPr>
              <a:t> de </a:t>
            </a:r>
            <a:r>
              <a:rPr lang="en-US" altLang="zh-CN" sz="2000" dirty="0" err="1" smtClean="0">
                <a:solidFill>
                  <a:schemeClr val="accent1">
                    <a:lumMod val="75000"/>
                  </a:schemeClr>
                </a:solidFill>
              </a:rPr>
              <a:t>importación</a:t>
            </a:r>
            <a:r>
              <a:rPr lang="en-US" altLang="zh-CN" sz="2000" dirty="0" smtClean="0">
                <a:solidFill>
                  <a:schemeClr val="accent1">
                    <a:lumMod val="75000"/>
                  </a:schemeClr>
                </a:solidFill>
              </a:rPr>
              <a:t> </a:t>
            </a:r>
            <a:r>
              <a:rPr lang="en-US" altLang="zh-CN" sz="2000" dirty="0" err="1" smtClean="0">
                <a:solidFill>
                  <a:schemeClr val="accent1">
                    <a:lumMod val="75000"/>
                  </a:schemeClr>
                </a:solidFill>
              </a:rPr>
              <a:t>declarado</a:t>
            </a:r>
            <a:r>
              <a:rPr lang="en-US" altLang="zh-CN" sz="2000" dirty="0" smtClean="0">
                <a:solidFill>
                  <a:schemeClr val="accent1">
                    <a:lumMod val="75000"/>
                  </a:schemeClr>
                </a:solidFill>
              </a:rPr>
              <a:t> </a:t>
            </a:r>
            <a:r>
              <a:rPr lang="en-US" altLang="zh-CN" sz="2000" dirty="0" err="1" smtClean="0">
                <a:solidFill>
                  <a:schemeClr val="accent1">
                    <a:lumMod val="75000"/>
                  </a:schemeClr>
                </a:solidFill>
              </a:rPr>
              <a:t>por</a:t>
            </a:r>
            <a:r>
              <a:rPr lang="en-US" altLang="zh-CN" sz="2000" dirty="0" smtClean="0">
                <a:solidFill>
                  <a:schemeClr val="accent1">
                    <a:lumMod val="75000"/>
                  </a:schemeClr>
                </a:solidFill>
              </a:rPr>
              <a:t> ICO, </a:t>
            </a:r>
            <a:r>
              <a:rPr lang="en-US" altLang="zh-CN" sz="2000" dirty="0" err="1" smtClean="0">
                <a:solidFill>
                  <a:schemeClr val="accent1">
                    <a:lumMod val="75000"/>
                  </a:schemeClr>
                </a:solidFill>
              </a:rPr>
              <a:t>debido</a:t>
            </a:r>
            <a:r>
              <a:rPr lang="en-US" altLang="zh-CN" sz="2000" dirty="0" smtClean="0">
                <a:solidFill>
                  <a:schemeClr val="accent1">
                    <a:lumMod val="75000"/>
                  </a:schemeClr>
                </a:solidFill>
              </a:rPr>
              <a:t> a que tenia </a:t>
            </a:r>
            <a:r>
              <a:rPr lang="en-US" altLang="zh-CN" sz="2000" dirty="0" err="1" smtClean="0">
                <a:solidFill>
                  <a:schemeClr val="accent1">
                    <a:lumMod val="75000"/>
                  </a:schemeClr>
                </a:solidFill>
              </a:rPr>
              <a:t>dudas</a:t>
            </a:r>
            <a:r>
              <a:rPr lang="en-US" altLang="zh-CN" sz="2000" dirty="0" smtClean="0">
                <a:solidFill>
                  <a:schemeClr val="accent1">
                    <a:lumMod val="75000"/>
                  </a:schemeClr>
                </a:solidFill>
              </a:rPr>
              <a:t> </a:t>
            </a:r>
            <a:r>
              <a:rPr lang="en-US" altLang="zh-CN" sz="2000" dirty="0" err="1" smtClean="0">
                <a:solidFill>
                  <a:schemeClr val="accent1">
                    <a:lumMod val="75000"/>
                  </a:schemeClr>
                </a:solidFill>
              </a:rPr>
              <a:t>sobre</a:t>
            </a:r>
            <a:r>
              <a:rPr lang="en-US" altLang="zh-CN" sz="2000" dirty="0" smtClean="0">
                <a:solidFill>
                  <a:schemeClr val="accent1">
                    <a:lumMod val="75000"/>
                  </a:schemeClr>
                </a:solidFill>
              </a:rPr>
              <a:t> la </a:t>
            </a:r>
            <a:r>
              <a:rPr lang="en-US" altLang="zh-CN" sz="2000" dirty="0" err="1" smtClean="0">
                <a:solidFill>
                  <a:schemeClr val="accent1">
                    <a:lumMod val="75000"/>
                  </a:schemeClr>
                </a:solidFill>
              </a:rPr>
              <a:t>aceptabildidad</a:t>
            </a:r>
            <a:r>
              <a:rPr lang="en-US" altLang="zh-CN" sz="2000" dirty="0" smtClean="0">
                <a:solidFill>
                  <a:schemeClr val="accent1">
                    <a:lumMod val="75000"/>
                  </a:schemeClr>
                </a:solidFill>
              </a:rPr>
              <a:t> del </a:t>
            </a:r>
            <a:r>
              <a:rPr lang="en-US" altLang="zh-CN" sz="2000" dirty="0" err="1" smtClean="0">
                <a:solidFill>
                  <a:schemeClr val="accent1">
                    <a:lumMod val="75000"/>
                  </a:schemeClr>
                </a:solidFill>
              </a:rPr>
              <a:t>precio</a:t>
            </a:r>
            <a:r>
              <a:rPr lang="en-US" altLang="zh-CN" sz="2000" dirty="0" smtClean="0">
                <a:solidFill>
                  <a:schemeClr val="accent1">
                    <a:lumMod val="75000"/>
                  </a:schemeClr>
                </a:solidFill>
              </a:rPr>
              <a:t>.</a:t>
            </a:r>
            <a:r>
              <a:rPr lang="es-ES" sz="2000" dirty="0"/>
              <a:t> </a:t>
            </a:r>
            <a:endParaRPr lang="en-US" altLang="zh-CN" sz="2000" dirty="0" smtClean="0">
              <a:solidFill>
                <a:schemeClr val="accent1">
                  <a:lumMod val="75000"/>
                </a:schemeClr>
              </a:solidFill>
            </a:endParaRPr>
          </a:p>
          <a:p>
            <a:pPr>
              <a:buFont typeface="Wingdings" pitchFamily="2" charset="2"/>
              <a:buChar char="Ø"/>
            </a:pPr>
            <a:endParaRPr lang="en-US" altLang="zh-CN" sz="2000" dirty="0" smtClean="0">
              <a:solidFill>
                <a:schemeClr val="accent1">
                  <a:lumMod val="75000"/>
                </a:schemeClr>
              </a:solidFill>
            </a:endParaRPr>
          </a:p>
        </p:txBody>
      </p:sp>
      <p:sp>
        <p:nvSpPr>
          <p:cNvPr id="9" name="8 CuadroTexto"/>
          <p:cNvSpPr txBox="1"/>
          <p:nvPr/>
        </p:nvSpPr>
        <p:spPr>
          <a:xfrm>
            <a:off x="3059832" y="669402"/>
            <a:ext cx="2770117" cy="461665"/>
          </a:xfrm>
          <a:prstGeom prst="rect">
            <a:avLst/>
          </a:prstGeom>
          <a:noFill/>
        </p:spPr>
        <p:txBody>
          <a:bodyPr wrap="none" rtlCol="0">
            <a:spAutoFit/>
          </a:bodyPr>
          <a:lstStyle/>
          <a:p>
            <a:r>
              <a:rPr lang="es-ES" sz="2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Descripción del caso</a:t>
            </a:r>
          </a:p>
        </p:txBody>
      </p:sp>
    </p:spTree>
    <p:extLst>
      <p:ext uri="{BB962C8B-B14F-4D97-AF65-F5344CB8AC3E}">
        <p14:creationId xmlns:p14="http://schemas.microsoft.com/office/powerpoint/2010/main" val="377062801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405645"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14.2</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2" name="1 Rectángulo"/>
          <p:cNvSpPr/>
          <p:nvPr/>
        </p:nvSpPr>
        <p:spPr>
          <a:xfrm>
            <a:off x="556457" y="2132856"/>
            <a:ext cx="7776864" cy="4093428"/>
          </a:xfrm>
          <a:prstGeom prst="rect">
            <a:avLst/>
          </a:prstGeom>
        </p:spPr>
        <p:txBody>
          <a:bodyPr wrap="square">
            <a:spAutoFit/>
          </a:bodyPr>
          <a:lstStyle/>
          <a:p>
            <a:pPr marL="285750" indent="-285750">
              <a:buFont typeface="Wingdings" panose="05000000000000000000" pitchFamily="2" charset="2"/>
              <a:buChar char="Ø"/>
            </a:pPr>
            <a:r>
              <a:rPr lang="es-ES" sz="2000" dirty="0">
                <a:solidFill>
                  <a:schemeClr val="accent1">
                    <a:lumMod val="75000"/>
                  </a:schemeClr>
                </a:solidFill>
              </a:rPr>
              <a:t>La política sobre fijación de precios de transferencia de ICO demostró que el precio de importación de todos los bolsos de lujo se había determinado mediante el método del precio de reventa </a:t>
            </a:r>
            <a:r>
              <a:rPr lang="en-US" altLang="zh-CN" sz="2000" dirty="0">
                <a:solidFill>
                  <a:schemeClr val="accent1">
                    <a:lumMod val="75000"/>
                  </a:schemeClr>
                </a:solidFill>
              </a:rPr>
              <a:t>(</a:t>
            </a:r>
            <a:r>
              <a:rPr lang="es-ES" sz="2000" dirty="0">
                <a:solidFill>
                  <a:schemeClr val="accent1">
                    <a:lumMod val="75000"/>
                  </a:schemeClr>
                </a:solidFill>
              </a:rPr>
              <a:t>de conformidad con las Directrices de la OCDE</a:t>
            </a:r>
            <a:r>
              <a:rPr lang="en-US" altLang="zh-CN" sz="2000" dirty="0">
                <a:solidFill>
                  <a:schemeClr val="accent1">
                    <a:lumMod val="75000"/>
                  </a:schemeClr>
                </a:solidFill>
              </a:rPr>
              <a:t>).</a:t>
            </a:r>
          </a:p>
          <a:p>
            <a:pPr marL="285750" indent="-285750">
              <a:buFont typeface="Wingdings" panose="05000000000000000000" pitchFamily="2" charset="2"/>
              <a:buChar char="Ø"/>
            </a:pPr>
            <a:endParaRPr lang="en-US" altLang="zh-CN" sz="2000" dirty="0">
              <a:solidFill>
                <a:schemeClr val="accent1">
                  <a:lumMod val="75000"/>
                </a:schemeClr>
              </a:solidFill>
            </a:endParaRPr>
          </a:p>
          <a:p>
            <a:pPr marL="285750" indent="-285750">
              <a:buFont typeface="Wingdings" panose="05000000000000000000" pitchFamily="2" charset="2"/>
              <a:buChar char="Ø"/>
            </a:pPr>
            <a:r>
              <a:rPr lang="es-ES" sz="2000" dirty="0">
                <a:solidFill>
                  <a:schemeClr val="accent1">
                    <a:lumMod val="75000"/>
                  </a:schemeClr>
                </a:solidFill>
              </a:rPr>
              <a:t>Al final de cada año, ICO estimaba el precio de reventa de los bolsos y el margen bruto pretendido para el siguiente año</a:t>
            </a:r>
            <a:r>
              <a:rPr lang="en-US" altLang="zh-CN" sz="2000" dirty="0">
                <a:solidFill>
                  <a:schemeClr val="accent1">
                    <a:lumMod val="75000"/>
                  </a:schemeClr>
                </a:solidFill>
              </a:rPr>
              <a:t>.</a:t>
            </a:r>
          </a:p>
          <a:p>
            <a:pPr marL="285750" indent="-285750">
              <a:buFont typeface="Wingdings" panose="05000000000000000000" pitchFamily="2" charset="2"/>
              <a:buChar char="Ø"/>
            </a:pPr>
            <a:endParaRPr lang="en-US" altLang="zh-CN" sz="2000" dirty="0">
              <a:solidFill>
                <a:schemeClr val="accent1">
                  <a:lumMod val="75000"/>
                </a:schemeClr>
              </a:solidFill>
            </a:endParaRPr>
          </a:p>
          <a:p>
            <a:pPr marL="285750" indent="-285750">
              <a:buFont typeface="Wingdings" panose="05000000000000000000" pitchFamily="2" charset="2"/>
              <a:buChar char="Ø"/>
            </a:pPr>
            <a:r>
              <a:rPr lang="en-US" altLang="zh-CN" sz="2000" dirty="0">
                <a:solidFill>
                  <a:schemeClr val="accent1">
                    <a:lumMod val="75000"/>
                  </a:schemeClr>
                </a:solidFill>
              </a:rPr>
              <a:t>ICO </a:t>
            </a:r>
            <a:r>
              <a:rPr lang="es-ES" sz="2000" dirty="0">
                <a:solidFill>
                  <a:schemeClr val="accent1">
                    <a:lumMod val="75000"/>
                  </a:schemeClr>
                </a:solidFill>
              </a:rPr>
              <a:t>calculó el precio de importación de los bolsos de lujo utilizando el método del precio de reventa según la fórmula </a:t>
            </a:r>
            <a:r>
              <a:rPr lang="en-US" altLang="zh-CN" sz="2000" dirty="0">
                <a:solidFill>
                  <a:schemeClr val="accent1">
                    <a:lumMod val="75000"/>
                  </a:schemeClr>
                </a:solidFill>
              </a:rPr>
              <a:t>: </a:t>
            </a:r>
            <a:r>
              <a:rPr lang="es-ES" altLang="zh-CN" sz="2000" i="1" dirty="0">
                <a:solidFill>
                  <a:schemeClr val="accent1">
                    <a:lumMod val="75000"/>
                  </a:schemeClr>
                </a:solidFill>
              </a:rPr>
              <a:t>Precio de importación= Precio de reventa </a:t>
            </a:r>
            <a:r>
              <a:rPr lang="es-ES" altLang="zh-CN" sz="2000" i="1" dirty="0" smtClean="0">
                <a:solidFill>
                  <a:schemeClr val="accent1">
                    <a:lumMod val="75000"/>
                  </a:schemeClr>
                </a:solidFill>
              </a:rPr>
              <a:t>recomendado </a:t>
            </a:r>
            <a:r>
              <a:rPr lang="es-ES" altLang="zh-CN" sz="2000" i="1" dirty="0">
                <a:solidFill>
                  <a:schemeClr val="accent1">
                    <a:lumMod val="75000"/>
                  </a:schemeClr>
                </a:solidFill>
              </a:rPr>
              <a:t>x (1 – margen bruto pretendido</a:t>
            </a:r>
            <a:r>
              <a:rPr lang="en-AU" altLang="zh-CN" sz="2000" dirty="0">
                <a:solidFill>
                  <a:schemeClr val="accent1">
                    <a:lumMod val="75000"/>
                  </a:schemeClr>
                </a:solidFill>
              </a:rPr>
              <a:t>) / (1 + </a:t>
            </a:r>
            <a:r>
              <a:rPr lang="es-ES" altLang="zh-CN" sz="2000" dirty="0">
                <a:solidFill>
                  <a:schemeClr val="accent1">
                    <a:lumMod val="75000"/>
                  </a:schemeClr>
                </a:solidFill>
              </a:rPr>
              <a:t>índice de derechos</a:t>
            </a:r>
            <a:r>
              <a:rPr lang="en-US" altLang="zh-CN" sz="2000" dirty="0" smtClean="0">
                <a:solidFill>
                  <a:schemeClr val="accent1">
                    <a:lumMod val="75000"/>
                  </a:schemeClr>
                </a:solidFill>
              </a:rPr>
              <a:t>). </a:t>
            </a:r>
          </a:p>
          <a:p>
            <a:pPr marL="285750" indent="-285750">
              <a:buFont typeface="Wingdings" panose="05000000000000000000" pitchFamily="2" charset="2"/>
              <a:buChar char="Ø"/>
            </a:pPr>
            <a:r>
              <a:rPr lang="en-US" altLang="zh-CN" sz="2000" dirty="0" smtClean="0">
                <a:solidFill>
                  <a:schemeClr val="accent1">
                    <a:lumMod val="75000"/>
                  </a:schemeClr>
                </a:solidFill>
              </a:rPr>
              <a:t>(</a:t>
            </a:r>
            <a:r>
              <a:rPr lang="en-US" altLang="zh-CN" sz="2000" dirty="0" err="1" smtClean="0">
                <a:solidFill>
                  <a:schemeClr val="accent1">
                    <a:lumMod val="75000"/>
                  </a:schemeClr>
                </a:solidFill>
              </a:rPr>
              <a:t>margen</a:t>
            </a:r>
            <a:r>
              <a:rPr lang="en-US" altLang="zh-CN" sz="2000" dirty="0" smtClean="0">
                <a:solidFill>
                  <a:schemeClr val="accent1">
                    <a:lumMod val="75000"/>
                  </a:schemeClr>
                </a:solidFill>
              </a:rPr>
              <a:t> </a:t>
            </a:r>
            <a:r>
              <a:rPr lang="en-US" altLang="zh-CN" sz="2000" dirty="0" err="1" smtClean="0">
                <a:solidFill>
                  <a:schemeClr val="accent1">
                    <a:lumMod val="75000"/>
                  </a:schemeClr>
                </a:solidFill>
              </a:rPr>
              <a:t>bruto</a:t>
            </a:r>
            <a:r>
              <a:rPr lang="en-US" altLang="zh-CN" sz="2000" dirty="0" smtClean="0">
                <a:solidFill>
                  <a:schemeClr val="accent1">
                    <a:lumMod val="75000"/>
                  </a:schemeClr>
                </a:solidFill>
              </a:rPr>
              <a:t> </a:t>
            </a:r>
            <a:r>
              <a:rPr lang="en-US" altLang="zh-CN" sz="2000" dirty="0" err="1" smtClean="0">
                <a:solidFill>
                  <a:schemeClr val="accent1">
                    <a:lumMod val="75000"/>
                  </a:schemeClr>
                </a:solidFill>
              </a:rPr>
              <a:t>pretendido</a:t>
            </a:r>
            <a:r>
              <a:rPr lang="en-US" altLang="zh-CN" sz="2000" dirty="0" smtClean="0">
                <a:solidFill>
                  <a:schemeClr val="accent1">
                    <a:lumMod val="75000"/>
                  </a:schemeClr>
                </a:solidFill>
              </a:rPr>
              <a:t> para el 2012 40%)</a:t>
            </a:r>
            <a:endParaRPr lang="en-US" altLang="zh-CN" sz="2000" dirty="0">
              <a:solidFill>
                <a:schemeClr val="accent1">
                  <a:lumMod val="75000"/>
                </a:schemeClr>
              </a:solidFill>
            </a:endParaRPr>
          </a:p>
        </p:txBody>
      </p:sp>
      <p:sp>
        <p:nvSpPr>
          <p:cNvPr id="9" name="8 CuadroTexto"/>
          <p:cNvSpPr txBox="1"/>
          <p:nvPr/>
        </p:nvSpPr>
        <p:spPr>
          <a:xfrm>
            <a:off x="3059832" y="669402"/>
            <a:ext cx="2770117" cy="461665"/>
          </a:xfrm>
          <a:prstGeom prst="rect">
            <a:avLst/>
          </a:prstGeom>
          <a:noFill/>
        </p:spPr>
        <p:txBody>
          <a:bodyPr wrap="none" rtlCol="0">
            <a:spAutoFit/>
          </a:bodyPr>
          <a:lstStyle/>
          <a:p>
            <a:r>
              <a:rPr lang="es-ES" sz="2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Descripción del caso</a:t>
            </a:r>
          </a:p>
        </p:txBody>
      </p:sp>
    </p:spTree>
    <p:extLst>
      <p:ext uri="{BB962C8B-B14F-4D97-AF65-F5344CB8AC3E}">
        <p14:creationId xmlns:p14="http://schemas.microsoft.com/office/powerpoint/2010/main" val="260061435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405645"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14.2</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2" name="1 CuadroTexto"/>
          <p:cNvSpPr txBox="1"/>
          <p:nvPr/>
        </p:nvSpPr>
        <p:spPr>
          <a:xfrm>
            <a:off x="611561" y="1310118"/>
            <a:ext cx="8064896" cy="5355312"/>
          </a:xfrm>
          <a:prstGeom prst="rect">
            <a:avLst/>
          </a:prstGeom>
          <a:noFill/>
        </p:spPr>
        <p:txBody>
          <a:bodyPr wrap="square" rtlCol="0">
            <a:spAutoFit/>
          </a:bodyPr>
          <a:lstStyle/>
          <a:p>
            <a:pPr marL="285750" indent="-285750" algn="just">
              <a:buFont typeface="Wingdings" panose="05000000000000000000" pitchFamily="2" charset="2"/>
              <a:buChar char="Ø"/>
            </a:pPr>
            <a:r>
              <a:rPr lang="es-ES" dirty="0" smtClean="0">
                <a:solidFill>
                  <a:schemeClr val="accent1">
                    <a:lumMod val="75000"/>
                  </a:schemeClr>
                </a:solidFill>
              </a:rPr>
              <a:t>ICO es solo un mero distribuidor, incluso XCO es quien establece la estrategia comercial para la venta de bolsos en I y quien fija un precio de venta recomendado de los bolsos que ICO vende.</a:t>
            </a:r>
          </a:p>
          <a:p>
            <a:pPr marL="285750" indent="-285750" algn="just">
              <a:buFont typeface="Wingdings" panose="05000000000000000000" pitchFamily="2" charset="2"/>
              <a:buChar char="Ø"/>
            </a:pPr>
            <a:endParaRPr lang="es-ES" dirty="0" smtClean="0">
              <a:solidFill>
                <a:schemeClr val="accent1">
                  <a:lumMod val="75000"/>
                </a:schemeClr>
              </a:solidFill>
            </a:endParaRPr>
          </a:p>
          <a:p>
            <a:pPr marL="285750" indent="-285750" algn="just">
              <a:buFont typeface="Wingdings" panose="05000000000000000000" pitchFamily="2" charset="2"/>
              <a:buChar char="Ø"/>
            </a:pPr>
            <a:r>
              <a:rPr lang="es-ES" dirty="0" smtClean="0">
                <a:solidFill>
                  <a:schemeClr val="accent1">
                    <a:lumMod val="75000"/>
                  </a:schemeClr>
                </a:solidFill>
              </a:rPr>
              <a:t>XCO también asume los riesgos de mercado y de precios relacionados con las ventas de los bolsos en I.</a:t>
            </a:r>
          </a:p>
          <a:p>
            <a:pPr marL="285750" indent="-285750" algn="just">
              <a:buFont typeface="Wingdings" panose="05000000000000000000" pitchFamily="2" charset="2"/>
              <a:buChar char="Ø"/>
            </a:pPr>
            <a:endParaRPr lang="es-ES" dirty="0" smtClean="0">
              <a:solidFill>
                <a:schemeClr val="accent1">
                  <a:lumMod val="75000"/>
                </a:schemeClr>
              </a:solidFill>
            </a:endParaRPr>
          </a:p>
          <a:p>
            <a:pPr marL="285750" indent="-285750" algn="just">
              <a:buFont typeface="Wingdings" panose="05000000000000000000" pitchFamily="2" charset="2"/>
              <a:buChar char="Ø"/>
            </a:pPr>
            <a:r>
              <a:rPr lang="es-ES" dirty="0" smtClean="0">
                <a:solidFill>
                  <a:schemeClr val="accent1">
                    <a:lumMod val="75000"/>
                  </a:schemeClr>
                </a:solidFill>
              </a:rPr>
              <a:t>En el 2012 la venta de bolsos de ICO superaron los ingresos por ventas estimados, alcanzado un margen bruto del 64%.</a:t>
            </a:r>
          </a:p>
          <a:p>
            <a:pPr marL="285750" indent="-285750" algn="just">
              <a:buFont typeface="Wingdings" panose="05000000000000000000" pitchFamily="2" charset="2"/>
              <a:buChar char="Ø"/>
            </a:pPr>
            <a:endParaRPr lang="es-ES" dirty="0" smtClean="0">
              <a:solidFill>
                <a:schemeClr val="accent1">
                  <a:lumMod val="75000"/>
                </a:schemeClr>
              </a:solidFill>
            </a:endParaRPr>
          </a:p>
          <a:p>
            <a:pPr marL="285750" indent="-285750" algn="just">
              <a:buFont typeface="Wingdings" panose="05000000000000000000" pitchFamily="2" charset="2"/>
              <a:buChar char="Ø"/>
            </a:pPr>
            <a:r>
              <a:rPr lang="es-ES" dirty="0" smtClean="0">
                <a:solidFill>
                  <a:schemeClr val="accent1">
                    <a:lumMod val="75000"/>
                  </a:schemeClr>
                </a:solidFill>
              </a:rPr>
              <a:t>La Aduana solicitó a ICO información adicional con el fin de examinar la aceptabilidad del precio de importación declarado.</a:t>
            </a:r>
          </a:p>
          <a:p>
            <a:pPr marL="285750" indent="-285750" algn="just">
              <a:buFont typeface="Wingdings" panose="05000000000000000000" pitchFamily="2" charset="2"/>
              <a:buChar char="Ø"/>
            </a:pPr>
            <a:endParaRPr lang="es-ES" dirty="0" smtClean="0">
              <a:solidFill>
                <a:schemeClr val="accent1">
                  <a:lumMod val="75000"/>
                </a:schemeClr>
              </a:solidFill>
            </a:endParaRPr>
          </a:p>
          <a:p>
            <a:pPr marL="285750" indent="-285750" algn="just">
              <a:buFont typeface="Wingdings" panose="05000000000000000000" pitchFamily="2" charset="2"/>
              <a:buChar char="Ø"/>
            </a:pPr>
            <a:r>
              <a:rPr lang="es-ES" dirty="0" smtClean="0">
                <a:solidFill>
                  <a:schemeClr val="accent1">
                    <a:lumMod val="75000"/>
                  </a:schemeClr>
                </a:solidFill>
              </a:rPr>
              <a:t>ICO no proporcionó valores criterios (Art. 1.2b y c)))</a:t>
            </a:r>
          </a:p>
          <a:p>
            <a:pPr marL="285750" indent="-285750" algn="just">
              <a:buFont typeface="Wingdings" panose="05000000000000000000" pitchFamily="2" charset="2"/>
              <a:buChar char="Ø"/>
            </a:pPr>
            <a:endParaRPr lang="es-ES" dirty="0" smtClean="0">
              <a:solidFill>
                <a:schemeClr val="accent1">
                  <a:lumMod val="75000"/>
                </a:schemeClr>
              </a:solidFill>
            </a:endParaRPr>
          </a:p>
          <a:p>
            <a:pPr marL="285750" indent="-285750" algn="just">
              <a:buFont typeface="Wingdings" panose="05000000000000000000" pitchFamily="2" charset="2"/>
              <a:buChar char="Ø"/>
            </a:pPr>
            <a:r>
              <a:rPr lang="es-ES" dirty="0" smtClean="0">
                <a:solidFill>
                  <a:schemeClr val="accent1">
                    <a:lumMod val="75000"/>
                  </a:schemeClr>
                </a:solidFill>
              </a:rPr>
              <a:t>ICO presenta un estudio sobre precios de transferencia que utiliza el método de precio de reventa para comparar  el margen bruto de ICO con los márgenes brutos obtenidos por empresas comparables en sus transacciones con partes no vinculadas.</a:t>
            </a:r>
            <a:endParaRPr lang="es-ES" dirty="0">
              <a:solidFill>
                <a:schemeClr val="accent1">
                  <a:lumMod val="75000"/>
                </a:schemeClr>
              </a:solidFill>
            </a:endParaRPr>
          </a:p>
        </p:txBody>
      </p:sp>
      <p:sp>
        <p:nvSpPr>
          <p:cNvPr id="9" name="8 CuadroTexto"/>
          <p:cNvSpPr txBox="1"/>
          <p:nvPr/>
        </p:nvSpPr>
        <p:spPr>
          <a:xfrm>
            <a:off x="3059832" y="669402"/>
            <a:ext cx="2770117" cy="461665"/>
          </a:xfrm>
          <a:prstGeom prst="rect">
            <a:avLst/>
          </a:prstGeom>
          <a:noFill/>
        </p:spPr>
        <p:txBody>
          <a:bodyPr wrap="none" rtlCol="0">
            <a:spAutoFit/>
          </a:bodyPr>
          <a:lstStyle/>
          <a:p>
            <a:r>
              <a:rPr lang="es-ES" sz="2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Descripción del caso</a:t>
            </a:r>
          </a:p>
        </p:txBody>
      </p:sp>
    </p:spTree>
    <p:extLst>
      <p:ext uri="{BB962C8B-B14F-4D97-AF65-F5344CB8AC3E}">
        <p14:creationId xmlns:p14="http://schemas.microsoft.com/office/powerpoint/2010/main" val="131775733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405645"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14.2</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8" name="7 CuadroTexto"/>
          <p:cNvSpPr txBox="1"/>
          <p:nvPr/>
        </p:nvSpPr>
        <p:spPr>
          <a:xfrm>
            <a:off x="3059832" y="669402"/>
            <a:ext cx="2770117" cy="461665"/>
          </a:xfrm>
          <a:prstGeom prst="rect">
            <a:avLst/>
          </a:prstGeom>
          <a:noFill/>
        </p:spPr>
        <p:txBody>
          <a:bodyPr wrap="none" rtlCol="0">
            <a:spAutoFit/>
          </a:bodyPr>
          <a:lstStyle/>
          <a:p>
            <a:r>
              <a:rPr lang="es-ES" sz="2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Descripción del caso</a:t>
            </a:r>
          </a:p>
        </p:txBody>
      </p:sp>
      <p:sp>
        <p:nvSpPr>
          <p:cNvPr id="2" name="1 Rectángulo"/>
          <p:cNvSpPr/>
          <p:nvPr/>
        </p:nvSpPr>
        <p:spPr>
          <a:xfrm>
            <a:off x="674644" y="2204864"/>
            <a:ext cx="7488832" cy="3693319"/>
          </a:xfrm>
          <a:prstGeom prst="rect">
            <a:avLst/>
          </a:prstGeom>
        </p:spPr>
        <p:txBody>
          <a:bodyPr wrap="square">
            <a:spAutoFit/>
          </a:bodyPr>
          <a:lstStyle/>
          <a:p>
            <a:pPr marL="285750" indent="-285750" algn="just">
              <a:spcAft>
                <a:spcPct val="50000"/>
              </a:spcAft>
              <a:buFont typeface="Wingdings" panose="05000000000000000000" pitchFamily="2" charset="2"/>
              <a:buChar char="Ø"/>
            </a:pPr>
            <a:r>
              <a:rPr lang="es-ES" altLang="zh-CN" dirty="0">
                <a:solidFill>
                  <a:schemeClr val="accent1">
                    <a:lumMod val="75000"/>
                  </a:schemeClr>
                </a:solidFill>
              </a:rPr>
              <a:t>En el estudio sobre PT se habían seleccionado 8 empresas comparables ubicadas en el país I.  El análisis funcional </a:t>
            </a:r>
            <a:r>
              <a:rPr lang="es-ES" dirty="0">
                <a:solidFill>
                  <a:schemeClr val="accent1">
                    <a:lumMod val="75000"/>
                  </a:schemeClr>
                </a:solidFill>
              </a:rPr>
              <a:t>reveló que las ocho empresas comparables seleccionadas importaban productos comparables del país X, realizaban funciones similares, asumían riesgos similares, exactamente como ICO</a:t>
            </a:r>
            <a:r>
              <a:rPr lang="en-US" altLang="zh-CN" dirty="0">
                <a:solidFill>
                  <a:schemeClr val="accent1">
                    <a:lumMod val="75000"/>
                  </a:schemeClr>
                </a:solidFill>
              </a:rPr>
              <a:t>.  </a:t>
            </a:r>
          </a:p>
          <a:p>
            <a:pPr marL="285750" indent="-285750" algn="just">
              <a:spcAft>
                <a:spcPct val="50000"/>
              </a:spcAft>
              <a:buFont typeface="Wingdings" panose="05000000000000000000" pitchFamily="2" charset="2"/>
              <a:buChar char="Ø"/>
            </a:pPr>
            <a:r>
              <a:rPr lang="es-ES" dirty="0">
                <a:solidFill>
                  <a:schemeClr val="accent1">
                    <a:lumMod val="75000"/>
                  </a:schemeClr>
                </a:solidFill>
              </a:rPr>
              <a:t>El rango intercuartil en condiciones de igualdad de los márgenes brutos obtenidos en 2012 por las empresas comparables seleccionadas se situaba entre </a:t>
            </a:r>
            <a:r>
              <a:rPr lang="es-ES" u="sng" dirty="0">
                <a:solidFill>
                  <a:schemeClr val="accent1">
                    <a:lumMod val="75000"/>
                  </a:schemeClr>
                </a:solidFill>
              </a:rPr>
              <a:t>35 % y 46 %, </a:t>
            </a:r>
            <a:r>
              <a:rPr lang="es-ES" dirty="0">
                <a:solidFill>
                  <a:schemeClr val="accent1">
                    <a:lumMod val="75000"/>
                  </a:schemeClr>
                </a:solidFill>
              </a:rPr>
              <a:t>con una mediana de 43 </a:t>
            </a:r>
            <a:r>
              <a:rPr lang="es-ES" dirty="0" smtClean="0">
                <a:solidFill>
                  <a:schemeClr val="accent1">
                    <a:lumMod val="75000"/>
                  </a:schemeClr>
                </a:solidFill>
              </a:rPr>
              <a:t>%</a:t>
            </a:r>
            <a:r>
              <a:rPr lang="en-US" dirty="0" smtClean="0">
                <a:solidFill>
                  <a:schemeClr val="accent1">
                    <a:lumMod val="75000"/>
                  </a:schemeClr>
                </a:solidFill>
              </a:rPr>
              <a:t>,</a:t>
            </a:r>
            <a:r>
              <a:rPr lang="en-US" altLang="zh-CN" dirty="0" smtClean="0">
                <a:solidFill>
                  <a:schemeClr val="accent1">
                    <a:lumMod val="75000"/>
                  </a:schemeClr>
                </a:solidFill>
              </a:rPr>
              <a:t> </a:t>
            </a:r>
            <a:r>
              <a:rPr lang="es-ES" dirty="0">
                <a:solidFill>
                  <a:schemeClr val="accent1">
                    <a:lumMod val="75000"/>
                  </a:schemeClr>
                </a:solidFill>
              </a:rPr>
              <a:t>el </a:t>
            </a:r>
            <a:r>
              <a:rPr lang="es-ES" b="1" u="sng" dirty="0">
                <a:solidFill>
                  <a:srgbClr val="C00000"/>
                </a:solidFill>
              </a:rPr>
              <a:t>64 % </a:t>
            </a:r>
            <a:r>
              <a:rPr lang="es-ES" dirty="0">
                <a:solidFill>
                  <a:schemeClr val="accent1">
                    <a:lumMod val="75000"/>
                  </a:schemeClr>
                </a:solidFill>
              </a:rPr>
              <a:t>de margen bruto obtenido por ICO no se situaba dentro del rango intercuartil en condiciones de igualdad</a:t>
            </a:r>
            <a:r>
              <a:rPr lang="en-US" altLang="zh-CN" dirty="0">
                <a:solidFill>
                  <a:schemeClr val="accent1">
                    <a:lumMod val="75000"/>
                  </a:schemeClr>
                </a:solidFill>
              </a:rPr>
              <a:t>. </a:t>
            </a:r>
          </a:p>
          <a:p>
            <a:pPr marL="285750" indent="-285750" algn="just">
              <a:spcAft>
                <a:spcPct val="50000"/>
              </a:spcAft>
              <a:buFont typeface="Wingdings" panose="05000000000000000000" pitchFamily="2" charset="2"/>
              <a:buChar char="Ø"/>
            </a:pPr>
            <a:r>
              <a:rPr lang="es-ES" dirty="0">
                <a:solidFill>
                  <a:schemeClr val="accent1">
                    <a:lumMod val="75000"/>
                  </a:schemeClr>
                </a:solidFill>
              </a:rPr>
              <a:t>En el momento </a:t>
            </a:r>
            <a:r>
              <a:rPr lang="es-ES" dirty="0" smtClean="0">
                <a:solidFill>
                  <a:schemeClr val="accent1">
                    <a:lumMod val="75000"/>
                  </a:schemeClr>
                </a:solidFill>
              </a:rPr>
              <a:t>que la aduana efectúo su control de la valoración</a:t>
            </a:r>
            <a:r>
              <a:rPr lang="en-US" altLang="zh-CN" dirty="0" smtClean="0">
                <a:solidFill>
                  <a:schemeClr val="accent1">
                    <a:lumMod val="75000"/>
                  </a:schemeClr>
                </a:solidFill>
              </a:rPr>
              <a:t>, </a:t>
            </a:r>
            <a:r>
              <a:rPr lang="es-ES" dirty="0">
                <a:solidFill>
                  <a:schemeClr val="accent1">
                    <a:lumMod val="75000"/>
                  </a:schemeClr>
                </a:solidFill>
              </a:rPr>
              <a:t>ICO no había realizado ningún ajuste del precio de transferencia</a:t>
            </a:r>
            <a:r>
              <a:rPr lang="en-US" altLang="zh-CN" dirty="0"/>
              <a:t>.</a:t>
            </a:r>
          </a:p>
        </p:txBody>
      </p:sp>
    </p:spTree>
    <p:extLst>
      <p:ext uri="{BB962C8B-B14F-4D97-AF65-F5344CB8AC3E}">
        <p14:creationId xmlns:p14="http://schemas.microsoft.com/office/powerpoint/2010/main" val="88679075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405645"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14.2</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8" name="7 CuadroTexto"/>
          <p:cNvSpPr txBox="1"/>
          <p:nvPr/>
        </p:nvSpPr>
        <p:spPr>
          <a:xfrm>
            <a:off x="3059832" y="669402"/>
            <a:ext cx="3121560" cy="523220"/>
          </a:xfrm>
          <a:prstGeom prst="rect">
            <a:avLst/>
          </a:prstGeom>
          <a:noFill/>
        </p:spPr>
        <p:txBody>
          <a:bodyPr wrap="none" rtlCol="0">
            <a:spAutoFit/>
          </a:bodyPr>
          <a:lstStyle/>
          <a:p>
            <a:r>
              <a:rPr lang="es-ES" sz="28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Asunto por resolver</a:t>
            </a:r>
            <a:endParaRPr lang="es-ES" sz="28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9" name="8 Rectángulo redondeado"/>
          <p:cNvSpPr/>
          <p:nvPr/>
        </p:nvSpPr>
        <p:spPr>
          <a:xfrm>
            <a:off x="539552" y="2274070"/>
            <a:ext cx="8064896" cy="331236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ES" sz="2800" dirty="0" smtClean="0"/>
              <a:t>¿El estudio de precio de transferencia, ofrece información que permita a la Aduana concluir si el precio realmente pagado o por pagar por las mercancías importadas ha sido influido en la vinculación existente entre las partes con arreglo al Artículo 1?</a:t>
            </a:r>
            <a:endParaRPr lang="es-ES" sz="2800" dirty="0"/>
          </a:p>
          <a:p>
            <a:pPr algn="ctr"/>
            <a:endParaRPr lang="es-ES" dirty="0"/>
          </a:p>
        </p:txBody>
      </p:sp>
    </p:spTree>
    <p:extLst>
      <p:ext uri="{BB962C8B-B14F-4D97-AF65-F5344CB8AC3E}">
        <p14:creationId xmlns:p14="http://schemas.microsoft.com/office/powerpoint/2010/main" val="221899347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9" name="8 CuadroTexto"/>
          <p:cNvSpPr txBox="1"/>
          <p:nvPr/>
        </p:nvSpPr>
        <p:spPr>
          <a:xfrm>
            <a:off x="2536603" y="197244"/>
            <a:ext cx="4070794" cy="769441"/>
          </a:xfrm>
          <a:prstGeom prst="rect">
            <a:avLst/>
          </a:prstGeom>
          <a:noFill/>
        </p:spPr>
        <p:txBody>
          <a:bodyPr wrap="none" rtlCol="0">
            <a:spAutoFit/>
          </a:bodyPr>
          <a:lstStyle/>
          <a:p>
            <a:r>
              <a:rPr lang="es-ES" sz="44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Comentario 23.1</a:t>
            </a:r>
            <a:endParaRPr lang="es-ES" sz="4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3" name="2 CuadroTexto"/>
          <p:cNvSpPr txBox="1"/>
          <p:nvPr/>
        </p:nvSpPr>
        <p:spPr>
          <a:xfrm>
            <a:off x="479303" y="1917778"/>
            <a:ext cx="8208912" cy="1200329"/>
          </a:xfrm>
          <a:prstGeom prst="rect">
            <a:avLst/>
          </a:prstGeom>
          <a:noFill/>
        </p:spPr>
        <p:txBody>
          <a:bodyPr wrap="square" rtlCol="0">
            <a:spAutoFit/>
          </a:bodyPr>
          <a:lstStyle/>
          <a:p>
            <a:pPr algn="just"/>
            <a:r>
              <a:rPr lang="es-ES" sz="2400" dirty="0">
                <a:solidFill>
                  <a:schemeClr val="accent1">
                    <a:lumMod val="75000"/>
                  </a:schemeClr>
                </a:solidFill>
              </a:rPr>
              <a:t>Comentario </a:t>
            </a:r>
            <a:r>
              <a:rPr lang="es-ES" sz="2400" dirty="0" smtClean="0">
                <a:solidFill>
                  <a:schemeClr val="accent1">
                    <a:lumMod val="75000"/>
                  </a:schemeClr>
                </a:solidFill>
              </a:rPr>
              <a:t>23.1: </a:t>
            </a:r>
            <a:r>
              <a:rPr lang="es-ES" sz="2400" dirty="0">
                <a:solidFill>
                  <a:schemeClr val="accent1">
                    <a:lumMod val="75000"/>
                  </a:schemeClr>
                </a:solidFill>
              </a:rPr>
              <a:t>significado de la expresión “circunstancias de la venta” según el artículo 1.2 a) en relación con la utilización de los estudios sobre precios de transferencia.</a:t>
            </a:r>
          </a:p>
        </p:txBody>
      </p:sp>
      <p:sp>
        <p:nvSpPr>
          <p:cNvPr id="5" name="4 CuadroTexto"/>
          <p:cNvSpPr txBox="1"/>
          <p:nvPr/>
        </p:nvSpPr>
        <p:spPr>
          <a:xfrm>
            <a:off x="3139792" y="3645024"/>
            <a:ext cx="2366225" cy="461665"/>
          </a:xfrm>
          <a:prstGeom prst="rect">
            <a:avLst/>
          </a:prstGeom>
          <a:noFill/>
        </p:spPr>
        <p:txBody>
          <a:bodyPr wrap="none" rtlCol="0">
            <a:spAutoFit/>
          </a:bodyPr>
          <a:lstStyle/>
          <a:p>
            <a:r>
              <a:rPr lang="es-ES" sz="2400" dirty="0" smtClean="0">
                <a:solidFill>
                  <a:srgbClr val="C00000"/>
                </a:solidFill>
              </a:rPr>
              <a:t>¿De que se trata?</a:t>
            </a:r>
            <a:endParaRPr lang="es-ES" sz="2400" dirty="0">
              <a:solidFill>
                <a:srgbClr val="C00000"/>
              </a:solidFill>
            </a:endParaRPr>
          </a:p>
        </p:txBody>
      </p:sp>
      <p:sp>
        <p:nvSpPr>
          <p:cNvPr id="6" name="5 CuadroTexto"/>
          <p:cNvSpPr txBox="1"/>
          <p:nvPr/>
        </p:nvSpPr>
        <p:spPr>
          <a:xfrm>
            <a:off x="539552" y="4365104"/>
            <a:ext cx="8148663" cy="1323439"/>
          </a:xfrm>
          <a:prstGeom prst="rect">
            <a:avLst/>
          </a:prstGeom>
          <a:noFill/>
        </p:spPr>
        <p:txBody>
          <a:bodyPr wrap="square" rtlCol="0">
            <a:spAutoFit/>
          </a:bodyPr>
          <a:lstStyle/>
          <a:p>
            <a:pPr marL="342900" indent="-342900" algn="just">
              <a:buFont typeface="Wingdings" panose="05000000000000000000" pitchFamily="2" charset="2"/>
              <a:buChar char="ü"/>
            </a:pPr>
            <a:r>
              <a:rPr lang="es-ES" sz="2000" dirty="0">
                <a:solidFill>
                  <a:schemeClr val="accent1">
                    <a:lumMod val="75000"/>
                  </a:schemeClr>
                </a:solidFill>
              </a:rPr>
              <a:t>Proporciona directrices para la utilización de un estudio sobre precios de transferencia , como base para examinar “las circunstancias de la venta” que dispone el artículo 1.2 a</a:t>
            </a:r>
            <a:r>
              <a:rPr lang="es-ES" sz="2000" dirty="0" smtClean="0">
                <a:solidFill>
                  <a:schemeClr val="accent1">
                    <a:lumMod val="75000"/>
                  </a:schemeClr>
                </a:solidFill>
              </a:rPr>
              <a:t>)</a:t>
            </a:r>
          </a:p>
          <a:p>
            <a:pPr marL="342900" indent="-342900">
              <a:buFont typeface="Wingdings" panose="05000000000000000000" pitchFamily="2" charset="2"/>
              <a:buChar char="ü"/>
            </a:pPr>
            <a:endParaRPr lang="es-ES" sz="2000" dirty="0">
              <a:solidFill>
                <a:schemeClr val="accent1">
                  <a:lumMod val="75000"/>
                </a:schemeClr>
              </a:solidFill>
            </a:endParaRPr>
          </a:p>
        </p:txBody>
      </p:sp>
    </p:spTree>
    <p:extLst>
      <p:ext uri="{BB962C8B-B14F-4D97-AF65-F5344CB8AC3E}">
        <p14:creationId xmlns:p14="http://schemas.microsoft.com/office/powerpoint/2010/main" val="201141013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405645"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14.2</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8" name="7 CuadroTexto"/>
          <p:cNvSpPr txBox="1"/>
          <p:nvPr/>
        </p:nvSpPr>
        <p:spPr>
          <a:xfrm>
            <a:off x="3922360" y="669402"/>
            <a:ext cx="1322798" cy="523220"/>
          </a:xfrm>
          <a:prstGeom prst="rect">
            <a:avLst/>
          </a:prstGeom>
          <a:noFill/>
        </p:spPr>
        <p:txBody>
          <a:bodyPr wrap="none" rtlCol="0">
            <a:spAutoFit/>
          </a:bodyPr>
          <a:lstStyle/>
          <a:p>
            <a:r>
              <a:rPr lang="es-ES" sz="28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Análisis</a:t>
            </a:r>
            <a:endParaRPr lang="es-ES" sz="28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9" name="8 CuadroTexto"/>
          <p:cNvSpPr txBox="1"/>
          <p:nvPr/>
        </p:nvSpPr>
        <p:spPr>
          <a:xfrm>
            <a:off x="575556" y="2204864"/>
            <a:ext cx="7992888" cy="3416320"/>
          </a:xfrm>
          <a:prstGeom prst="rect">
            <a:avLst/>
          </a:prstGeom>
          <a:noFill/>
        </p:spPr>
        <p:txBody>
          <a:bodyPr wrap="square" rtlCol="0">
            <a:spAutoFit/>
          </a:bodyPr>
          <a:lstStyle/>
          <a:p>
            <a:pPr marL="342900" indent="-342900" algn="just">
              <a:buFont typeface="Wingdings" panose="05000000000000000000" pitchFamily="2" charset="2"/>
              <a:buChar char="ü"/>
            </a:pPr>
            <a:r>
              <a:rPr lang="es-ES" dirty="0" smtClean="0">
                <a:solidFill>
                  <a:schemeClr val="accent5">
                    <a:lumMod val="50000"/>
                  </a:schemeClr>
                </a:solidFill>
              </a:rPr>
              <a:t>Nota interpretativa al Artículo 1.2 :La Administración de Aduana deberá dar al importador la oportunidad de suministrar </a:t>
            </a:r>
            <a:r>
              <a:rPr lang="es-ES" u="sng" dirty="0" smtClean="0">
                <a:solidFill>
                  <a:schemeClr val="accent5">
                    <a:lumMod val="50000"/>
                  </a:schemeClr>
                </a:solidFill>
              </a:rPr>
              <a:t>la información adicional </a:t>
            </a:r>
            <a:r>
              <a:rPr lang="es-ES" dirty="0" smtClean="0">
                <a:solidFill>
                  <a:schemeClr val="accent5">
                    <a:lumMod val="50000"/>
                  </a:schemeClr>
                </a:solidFill>
              </a:rPr>
              <a:t>que pueda ser necesaria para examinar las circunstancias de la venta.</a:t>
            </a:r>
          </a:p>
          <a:p>
            <a:pPr marL="342900" indent="-342900" algn="just">
              <a:buFont typeface="Wingdings" panose="05000000000000000000" pitchFamily="2" charset="2"/>
              <a:buChar char="ü"/>
            </a:pPr>
            <a:endParaRPr lang="es-ES" dirty="0" smtClean="0">
              <a:solidFill>
                <a:schemeClr val="accent5">
                  <a:lumMod val="50000"/>
                </a:schemeClr>
              </a:solidFill>
            </a:endParaRPr>
          </a:p>
          <a:p>
            <a:pPr marL="342900" indent="-342900" algn="just">
              <a:buFont typeface="Wingdings" panose="05000000000000000000" pitchFamily="2" charset="2"/>
              <a:buChar char="ü"/>
            </a:pPr>
            <a:r>
              <a:rPr lang="es-ES" dirty="0" smtClean="0">
                <a:solidFill>
                  <a:schemeClr val="accent5">
                    <a:lumMod val="50000"/>
                  </a:schemeClr>
                </a:solidFill>
              </a:rPr>
              <a:t>Las Administraciones deben estar dispuestas a examinar los aspectos pertinentes de la transacción, entre ellos la manera en que el comprador y vendedor tengan organizadas sus relaciones comerciales y la manera en la que se haya fijado el precio.</a:t>
            </a:r>
          </a:p>
          <a:p>
            <a:pPr marL="342900" indent="-342900" algn="just">
              <a:buFont typeface="Wingdings" panose="05000000000000000000" pitchFamily="2" charset="2"/>
              <a:buChar char="ü"/>
            </a:pPr>
            <a:endParaRPr lang="es-ES" dirty="0" smtClean="0">
              <a:solidFill>
                <a:schemeClr val="accent5">
                  <a:lumMod val="50000"/>
                </a:schemeClr>
              </a:solidFill>
            </a:endParaRPr>
          </a:p>
          <a:p>
            <a:pPr marL="342900" indent="-342900" algn="just">
              <a:buFont typeface="Wingdings" panose="05000000000000000000" pitchFamily="2" charset="2"/>
              <a:buChar char="ü"/>
            </a:pPr>
            <a:r>
              <a:rPr lang="es-ES" dirty="0" smtClean="0">
                <a:solidFill>
                  <a:schemeClr val="accent5">
                    <a:lumMod val="50000"/>
                  </a:schemeClr>
                </a:solidFill>
              </a:rPr>
              <a:t>El importador no proporcionó valores criterio, por lo que la Aduana examinó las circunstancias de la venta.</a:t>
            </a:r>
          </a:p>
          <a:p>
            <a:pPr marL="342900" indent="-342900">
              <a:buFont typeface="Wingdings" panose="05000000000000000000" pitchFamily="2" charset="2"/>
              <a:buChar char="ü"/>
            </a:pPr>
            <a:endParaRPr lang="es-ES" dirty="0" smtClean="0">
              <a:solidFill>
                <a:schemeClr val="accent5">
                  <a:lumMod val="50000"/>
                </a:schemeClr>
              </a:solidFill>
            </a:endParaRPr>
          </a:p>
        </p:txBody>
      </p:sp>
    </p:spTree>
    <p:extLst>
      <p:ext uri="{BB962C8B-B14F-4D97-AF65-F5344CB8AC3E}">
        <p14:creationId xmlns:p14="http://schemas.microsoft.com/office/powerpoint/2010/main" val="106697907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405645"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14.2</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8" name="7 CuadroTexto"/>
          <p:cNvSpPr txBox="1"/>
          <p:nvPr/>
        </p:nvSpPr>
        <p:spPr>
          <a:xfrm>
            <a:off x="3922360" y="669402"/>
            <a:ext cx="1322798" cy="523220"/>
          </a:xfrm>
          <a:prstGeom prst="rect">
            <a:avLst/>
          </a:prstGeom>
          <a:noFill/>
        </p:spPr>
        <p:txBody>
          <a:bodyPr wrap="none" rtlCol="0">
            <a:spAutoFit/>
          </a:bodyPr>
          <a:lstStyle/>
          <a:p>
            <a:r>
              <a:rPr lang="es-ES" sz="28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Análisis</a:t>
            </a:r>
            <a:endParaRPr lang="es-ES" sz="28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2" name="1 CuadroTexto"/>
          <p:cNvSpPr txBox="1"/>
          <p:nvPr/>
        </p:nvSpPr>
        <p:spPr>
          <a:xfrm>
            <a:off x="1331640" y="1916832"/>
            <a:ext cx="184731" cy="369332"/>
          </a:xfrm>
          <a:prstGeom prst="rect">
            <a:avLst/>
          </a:prstGeom>
          <a:noFill/>
        </p:spPr>
        <p:txBody>
          <a:bodyPr wrap="none" rtlCol="0">
            <a:spAutoFit/>
          </a:bodyPr>
          <a:lstStyle/>
          <a:p>
            <a:endParaRPr lang="es-ES"/>
          </a:p>
        </p:txBody>
      </p:sp>
      <p:sp>
        <p:nvSpPr>
          <p:cNvPr id="3" name="2 CuadroTexto"/>
          <p:cNvSpPr txBox="1"/>
          <p:nvPr/>
        </p:nvSpPr>
        <p:spPr>
          <a:xfrm>
            <a:off x="539553" y="1944202"/>
            <a:ext cx="8208912" cy="3970318"/>
          </a:xfrm>
          <a:prstGeom prst="rect">
            <a:avLst/>
          </a:prstGeom>
          <a:noFill/>
        </p:spPr>
        <p:txBody>
          <a:bodyPr wrap="square" rtlCol="0">
            <a:spAutoFit/>
          </a:bodyPr>
          <a:lstStyle/>
          <a:p>
            <a:pPr algn="just"/>
            <a:r>
              <a:rPr lang="es-ES" dirty="0" smtClean="0">
                <a:solidFill>
                  <a:srgbClr val="002060"/>
                </a:solidFill>
              </a:rPr>
              <a:t>Del análisis funcional no había diferencia significativas entre ICO y las 8 empresas comparables:</a:t>
            </a:r>
          </a:p>
          <a:p>
            <a:pPr algn="just"/>
            <a:endParaRPr lang="es-ES" dirty="0">
              <a:solidFill>
                <a:srgbClr val="002060"/>
              </a:solidFill>
            </a:endParaRPr>
          </a:p>
          <a:p>
            <a:pPr marL="285750" indent="-285750" algn="just">
              <a:buFont typeface="Wingdings" panose="05000000000000000000" pitchFamily="2" charset="2"/>
              <a:buChar char="ü"/>
            </a:pPr>
            <a:r>
              <a:rPr lang="es-ES" dirty="0" smtClean="0">
                <a:solidFill>
                  <a:srgbClr val="002060"/>
                </a:solidFill>
              </a:rPr>
              <a:t>Están todas ubicada en el país I</a:t>
            </a:r>
          </a:p>
          <a:p>
            <a:pPr marL="285750" indent="-285750" algn="just">
              <a:buFont typeface="Wingdings" panose="05000000000000000000" pitchFamily="2" charset="2"/>
              <a:buChar char="ü"/>
            </a:pPr>
            <a:endParaRPr lang="es-ES" dirty="0" smtClean="0">
              <a:solidFill>
                <a:srgbClr val="002060"/>
              </a:solidFill>
            </a:endParaRPr>
          </a:p>
          <a:p>
            <a:pPr marL="285750" indent="-285750" algn="just">
              <a:buFont typeface="Wingdings" panose="05000000000000000000" pitchFamily="2" charset="2"/>
              <a:buChar char="ü"/>
            </a:pPr>
            <a:r>
              <a:rPr lang="es-ES" dirty="0" smtClean="0">
                <a:solidFill>
                  <a:srgbClr val="002060"/>
                </a:solidFill>
              </a:rPr>
              <a:t>Realizan funciones de distribución similares, asumen riesgos similares y no utilizan valiosos activos intangibles, exactamente como ICO.</a:t>
            </a:r>
          </a:p>
          <a:p>
            <a:pPr marL="285750" indent="-285750" algn="just">
              <a:buFont typeface="Wingdings" panose="05000000000000000000" pitchFamily="2" charset="2"/>
              <a:buChar char="ü"/>
            </a:pPr>
            <a:endParaRPr lang="es-ES" dirty="0" smtClean="0">
              <a:solidFill>
                <a:srgbClr val="002060"/>
              </a:solidFill>
            </a:endParaRPr>
          </a:p>
          <a:p>
            <a:pPr marL="285750" indent="-285750" algn="just">
              <a:buFont typeface="Wingdings" panose="05000000000000000000" pitchFamily="2" charset="2"/>
              <a:buChar char="ü"/>
            </a:pPr>
            <a:r>
              <a:rPr lang="es-ES" dirty="0" smtClean="0">
                <a:solidFill>
                  <a:srgbClr val="002060"/>
                </a:solidFill>
              </a:rPr>
              <a:t>Importan productos comparables y estos productos se fabrican en forma similar en el país X.</a:t>
            </a:r>
          </a:p>
          <a:p>
            <a:pPr marL="285750" indent="-285750" algn="just">
              <a:buFont typeface="Wingdings" panose="05000000000000000000" pitchFamily="2" charset="2"/>
              <a:buChar char="ü"/>
            </a:pPr>
            <a:endParaRPr lang="es-ES" dirty="0">
              <a:solidFill>
                <a:srgbClr val="002060"/>
              </a:solidFill>
            </a:endParaRPr>
          </a:p>
          <a:p>
            <a:pPr marL="285750" indent="-285750" algn="just">
              <a:buFont typeface="Wingdings" panose="05000000000000000000" pitchFamily="2" charset="2"/>
              <a:buChar char="ü"/>
            </a:pPr>
            <a:r>
              <a:rPr lang="es-ES" dirty="0" smtClean="0">
                <a:solidFill>
                  <a:srgbClr val="002060"/>
                </a:solidFill>
              </a:rPr>
              <a:t>Según estudio de precios de transferencia, el rango intercuartil en condiciones de igualdad de los márgenes brutos obtenidos por las empresas comparables se situaba entre 35% y 46%, con una mediana de 43%.</a:t>
            </a:r>
            <a:endParaRPr lang="es-ES" dirty="0">
              <a:solidFill>
                <a:srgbClr val="002060"/>
              </a:solidFill>
            </a:endParaRPr>
          </a:p>
        </p:txBody>
      </p:sp>
    </p:spTree>
    <p:extLst>
      <p:ext uri="{BB962C8B-B14F-4D97-AF65-F5344CB8AC3E}">
        <p14:creationId xmlns:p14="http://schemas.microsoft.com/office/powerpoint/2010/main" val="28763093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405645"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14.2</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8" name="7 CuadroTexto"/>
          <p:cNvSpPr txBox="1"/>
          <p:nvPr/>
        </p:nvSpPr>
        <p:spPr>
          <a:xfrm>
            <a:off x="3922360" y="669402"/>
            <a:ext cx="1322798" cy="523220"/>
          </a:xfrm>
          <a:prstGeom prst="rect">
            <a:avLst/>
          </a:prstGeom>
          <a:noFill/>
        </p:spPr>
        <p:txBody>
          <a:bodyPr wrap="none" rtlCol="0">
            <a:spAutoFit/>
          </a:bodyPr>
          <a:lstStyle/>
          <a:p>
            <a:r>
              <a:rPr lang="es-ES" sz="28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Análisis</a:t>
            </a:r>
            <a:endParaRPr lang="es-ES" sz="28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2" name="1 CuadroTexto"/>
          <p:cNvSpPr txBox="1"/>
          <p:nvPr/>
        </p:nvSpPr>
        <p:spPr>
          <a:xfrm>
            <a:off x="592461" y="2041785"/>
            <a:ext cx="7704856" cy="4093428"/>
          </a:xfrm>
          <a:prstGeom prst="rect">
            <a:avLst/>
          </a:prstGeom>
          <a:noFill/>
        </p:spPr>
        <p:txBody>
          <a:bodyPr wrap="square" rtlCol="0">
            <a:spAutoFit/>
          </a:bodyPr>
          <a:lstStyle/>
          <a:p>
            <a:pPr marL="342900" indent="-342900" algn="just">
              <a:buFont typeface="Wingdings" panose="05000000000000000000" pitchFamily="2" charset="2"/>
              <a:buChar char="ü"/>
            </a:pPr>
            <a:r>
              <a:rPr lang="es-ES" sz="2000" dirty="0" smtClean="0">
                <a:solidFill>
                  <a:schemeClr val="accent1">
                    <a:lumMod val="75000"/>
                  </a:schemeClr>
                </a:solidFill>
              </a:rPr>
              <a:t>ICO obtuvo un margen bruto del 64%,  por lo tanto ese margen bruto de ICO en el 2012 no era proporcional con las funciones realizadas, los activos utilizados y los riesgos asumidos.</a:t>
            </a:r>
          </a:p>
          <a:p>
            <a:pPr marL="342900" indent="-342900" algn="just">
              <a:buFont typeface="Wingdings" panose="05000000000000000000" pitchFamily="2" charset="2"/>
              <a:buChar char="ü"/>
            </a:pPr>
            <a:endParaRPr lang="es-ES" sz="2000" dirty="0">
              <a:solidFill>
                <a:schemeClr val="accent1">
                  <a:lumMod val="75000"/>
                </a:schemeClr>
              </a:solidFill>
            </a:endParaRPr>
          </a:p>
          <a:p>
            <a:pPr marL="342900" indent="-342900" algn="just">
              <a:buFont typeface="Wingdings" panose="05000000000000000000" pitchFamily="2" charset="2"/>
              <a:buChar char="ü"/>
            </a:pPr>
            <a:r>
              <a:rPr lang="es-ES" sz="2000" dirty="0" smtClean="0">
                <a:solidFill>
                  <a:schemeClr val="accent1">
                    <a:lumMod val="75000"/>
                  </a:schemeClr>
                </a:solidFill>
              </a:rPr>
              <a:t>Debido a que ICO obtuvo un margen superior, y dado que ICO no realizó ningún ajuste compensatorio, la Aduana llego a la conclusión de que el precio de importación no se había fijado conforme a las practicas normales de fijación de precio.</a:t>
            </a:r>
          </a:p>
          <a:p>
            <a:pPr marL="342900" indent="-342900" algn="just">
              <a:buFont typeface="Wingdings" panose="05000000000000000000" pitchFamily="2" charset="2"/>
              <a:buChar char="ü"/>
            </a:pPr>
            <a:endParaRPr lang="es-ES" sz="2000" dirty="0">
              <a:solidFill>
                <a:schemeClr val="accent1">
                  <a:lumMod val="75000"/>
                </a:schemeClr>
              </a:solidFill>
            </a:endParaRPr>
          </a:p>
          <a:p>
            <a:pPr marL="342900" indent="-342900" algn="just">
              <a:buFont typeface="Wingdings" panose="05000000000000000000" pitchFamily="2" charset="2"/>
              <a:buChar char="ü"/>
            </a:pPr>
            <a:r>
              <a:rPr lang="es-ES" sz="2000" dirty="0" smtClean="0">
                <a:solidFill>
                  <a:schemeClr val="accent1">
                    <a:lumMod val="75000"/>
                  </a:schemeClr>
                </a:solidFill>
              </a:rPr>
              <a:t>El valor en aduana se había declarado a un precio inferior, y consecuentemente dicho valor se debía volver a determinar mediante la aplicación de los métodos de valoración alternativos en el orden de aplicación sucesivo.</a:t>
            </a:r>
            <a:endParaRPr lang="es-ES" sz="2000" dirty="0">
              <a:solidFill>
                <a:schemeClr val="accent1">
                  <a:lumMod val="75000"/>
                </a:schemeClr>
              </a:solidFill>
            </a:endParaRPr>
          </a:p>
        </p:txBody>
      </p:sp>
    </p:spTree>
    <p:extLst>
      <p:ext uri="{BB962C8B-B14F-4D97-AF65-F5344CB8AC3E}">
        <p14:creationId xmlns:p14="http://schemas.microsoft.com/office/powerpoint/2010/main" val="27101789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405645" y="23071"/>
            <a:ext cx="4078489" cy="646331"/>
          </a:xfrm>
          <a:prstGeom prst="rect">
            <a:avLst/>
          </a:prstGeom>
          <a:noFill/>
        </p:spPr>
        <p:txBody>
          <a:bodyPr wrap="none" rtlCol="0">
            <a:spAutoFit/>
          </a:bodyPr>
          <a:lstStyle/>
          <a:p>
            <a:r>
              <a:rPr lang="es-ES" sz="36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14.2</a:t>
            </a:r>
            <a:endParaRPr lang="es-ES" sz="36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9" name="8 Rectángulo redondeado"/>
          <p:cNvSpPr/>
          <p:nvPr/>
        </p:nvSpPr>
        <p:spPr>
          <a:xfrm>
            <a:off x="2411760" y="1844824"/>
            <a:ext cx="4045996" cy="648072"/>
          </a:xfrm>
          <a:prstGeom prst="roundRect">
            <a:avLst/>
          </a:prstGeom>
          <a:solidFill>
            <a:schemeClr val="accent3">
              <a:lumMod val="40000"/>
              <a:lumOff val="6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3200" dirty="0" smtClean="0">
                <a:solidFill>
                  <a:schemeClr val="tx1">
                    <a:lumMod val="65000"/>
                    <a:lumOff val="35000"/>
                  </a:schemeClr>
                </a:solidFill>
                <a:effectLst>
                  <a:outerShdw blurRad="38100" dist="38100" dir="2700000" algn="tl">
                    <a:srgbClr val="000000">
                      <a:alpha val="43137"/>
                    </a:srgbClr>
                  </a:outerShdw>
                </a:effectLst>
              </a:rPr>
              <a:t>Conclusión</a:t>
            </a:r>
            <a:endParaRPr lang="es-ES" sz="3200" dirty="0">
              <a:solidFill>
                <a:schemeClr val="tx1">
                  <a:lumMod val="65000"/>
                  <a:lumOff val="35000"/>
                </a:schemeClr>
              </a:solidFill>
              <a:effectLst>
                <a:outerShdw blurRad="38100" dist="38100" dir="2700000" algn="tl">
                  <a:srgbClr val="000000">
                    <a:alpha val="43137"/>
                  </a:srgbClr>
                </a:outerShdw>
              </a:effectLst>
            </a:endParaRPr>
          </a:p>
        </p:txBody>
      </p:sp>
      <p:sp>
        <p:nvSpPr>
          <p:cNvPr id="10" name="9 CuadroTexto"/>
          <p:cNvSpPr txBox="1"/>
          <p:nvPr/>
        </p:nvSpPr>
        <p:spPr>
          <a:xfrm>
            <a:off x="323528" y="2780928"/>
            <a:ext cx="8352928" cy="3477875"/>
          </a:xfrm>
          <a:prstGeom prst="rect">
            <a:avLst/>
          </a:prstGeom>
          <a:noFill/>
        </p:spPr>
        <p:txBody>
          <a:bodyPr wrap="square" rtlCol="0">
            <a:spAutoFit/>
          </a:bodyPr>
          <a:lstStyle/>
          <a:p>
            <a:pPr algn="just"/>
            <a:r>
              <a:rPr lang="es-ES" sz="2000" b="1" dirty="0" smtClean="0">
                <a:solidFill>
                  <a:schemeClr val="accent5">
                    <a:lumMod val="50000"/>
                  </a:schemeClr>
                </a:solidFill>
                <a:effectLst>
                  <a:outerShdw blurRad="38100" dist="38100" dir="2700000" algn="tl">
                    <a:srgbClr val="000000">
                      <a:alpha val="43137"/>
                    </a:srgbClr>
                  </a:outerShdw>
                </a:effectLst>
              </a:rPr>
              <a:t>Al examinar las circunstancias de la venta con arreglo a lo dispuesto en el Artículo 1.2 a), tras analizar el estudio sobre precios de transferencia, la Aduana concluyó que el precio de importación declarado no se había ajustado de manera conforme a las prácticas normas de fijación de precio, de este modo la vinculación existente entre el comprado y vendedor había influido en dicho precio. Por consiguiente, el valor en aduana se deberá determinar mediante la aplicación de los métodos alternativos en orden sucesivo.</a:t>
            </a:r>
            <a:endParaRPr lang="es-ES" sz="2000" b="1" dirty="0">
              <a:solidFill>
                <a:schemeClr val="accent5">
                  <a:lumMod val="50000"/>
                </a:schemeClr>
              </a:solidFill>
              <a:effectLst>
                <a:outerShdw blurRad="38100" dist="38100" dir="2700000" algn="tl">
                  <a:srgbClr val="000000">
                    <a:alpha val="43137"/>
                  </a:srgbClr>
                </a:outerShdw>
              </a:effectLst>
            </a:endParaRPr>
          </a:p>
          <a:p>
            <a:pPr algn="just"/>
            <a:r>
              <a:rPr lang="es-ES" sz="2000" b="1" dirty="0" smtClean="0">
                <a:solidFill>
                  <a:schemeClr val="accent5">
                    <a:lumMod val="50000"/>
                  </a:schemeClr>
                </a:solidFill>
                <a:effectLst>
                  <a:outerShdw blurRad="38100" dist="38100" dir="2700000" algn="tl">
                    <a:srgbClr val="000000">
                      <a:alpha val="43137"/>
                    </a:srgbClr>
                  </a:outerShdw>
                </a:effectLst>
              </a:rPr>
              <a:t>Como se indica en el Comentario 23.1, la utilización de un estudio de precios de transferencia como base para examinar las circunstancias de la venta se debe considerar caso a caso.</a:t>
            </a:r>
            <a:endParaRPr lang="es-ES" sz="2000" b="1" dirty="0">
              <a:solidFill>
                <a:schemeClr val="accent5">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844070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9" name="8 Rectángulo"/>
          <p:cNvSpPr/>
          <p:nvPr/>
        </p:nvSpPr>
        <p:spPr>
          <a:xfrm>
            <a:off x="922809" y="2996952"/>
            <a:ext cx="6950529" cy="1107996"/>
          </a:xfrm>
          <a:prstGeom prst="rect">
            <a:avLst/>
          </a:prstGeom>
          <a:noFill/>
        </p:spPr>
        <p:txBody>
          <a:bodyPr wrap="square" lIns="91440" tIns="45720" rIns="91440" bIns="45720">
            <a:spAutoFit/>
            <a:scene3d>
              <a:camera prst="orthographicFront">
                <a:rot lat="0" lon="1800000" rev="0"/>
              </a:camera>
              <a:lightRig rig="threePt" dir="t"/>
            </a:scene3d>
          </a:bodyPr>
          <a:lstStyle/>
          <a:p>
            <a:pPr algn="ctr"/>
            <a:r>
              <a:rPr lang="es-ES" sz="6600" b="1" dirty="0" smtClean="0">
                <a:ln w="10541" cmpd="sng">
                  <a:solidFill>
                    <a:schemeClr val="accent1">
                      <a:shade val="88000"/>
                      <a:satMod val="110000"/>
                    </a:schemeClr>
                  </a:solidFill>
                  <a:prstDash val="solid"/>
                </a:ln>
                <a:latin typeface="Trebuchet MS" pitchFamily="34" charset="0"/>
              </a:rPr>
              <a:t>Gracias!</a:t>
            </a:r>
            <a:endParaRPr lang="es-ES" sz="6600" b="1" cap="none" spc="0" dirty="0">
              <a:ln w="10541" cmpd="sng">
                <a:solidFill>
                  <a:schemeClr val="accent1">
                    <a:shade val="88000"/>
                    <a:satMod val="110000"/>
                  </a:schemeClr>
                </a:solidFill>
                <a:prstDash val="solid"/>
              </a:ln>
              <a:effectLst/>
              <a:latin typeface="Trebuchet MS" pitchFamily="34" charset="0"/>
            </a:endParaRPr>
          </a:p>
        </p:txBody>
      </p:sp>
    </p:spTree>
    <p:extLst>
      <p:ext uri="{BB962C8B-B14F-4D97-AF65-F5344CB8AC3E}">
        <p14:creationId xmlns:p14="http://schemas.microsoft.com/office/powerpoint/2010/main" val="220469272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11" name="10 CuadroTexto"/>
          <p:cNvSpPr txBox="1"/>
          <p:nvPr/>
        </p:nvSpPr>
        <p:spPr>
          <a:xfrm>
            <a:off x="2536603" y="197244"/>
            <a:ext cx="4070794" cy="769441"/>
          </a:xfrm>
          <a:prstGeom prst="rect">
            <a:avLst/>
          </a:prstGeom>
          <a:noFill/>
        </p:spPr>
        <p:txBody>
          <a:bodyPr wrap="none" rtlCol="0">
            <a:spAutoFit/>
          </a:bodyPr>
          <a:lstStyle/>
          <a:p>
            <a:r>
              <a:rPr lang="es-ES" sz="44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Comentario 23.1</a:t>
            </a:r>
            <a:endParaRPr lang="es-ES" sz="4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4" name="3 Rectángulo"/>
          <p:cNvSpPr/>
          <p:nvPr/>
        </p:nvSpPr>
        <p:spPr>
          <a:xfrm>
            <a:off x="670166" y="1988840"/>
            <a:ext cx="7862274" cy="1200329"/>
          </a:xfrm>
          <a:prstGeom prst="rect">
            <a:avLst/>
          </a:prstGeom>
        </p:spPr>
        <p:txBody>
          <a:bodyPr wrap="square">
            <a:spAutoFit/>
          </a:bodyPr>
          <a:lstStyle/>
          <a:p>
            <a:pPr algn="just"/>
            <a:r>
              <a:rPr lang="es-ES_tradnl" dirty="0" smtClean="0">
                <a:solidFill>
                  <a:schemeClr val="accent1">
                    <a:lumMod val="75000"/>
                  </a:schemeClr>
                </a:solidFill>
              </a:rPr>
              <a:t>Acuerdo Relativo a la Aplicación del Artículo VII de la OMC  establece en el Art. 1 que el valor de la mercancías será el valor de transacción (precio realmente pagado o por pagar), cuando estas se venden para su exportación al país de importación, ajustado de conformidad con el Art. 8 siempre que:</a:t>
            </a:r>
            <a:endParaRPr lang="es-ES" dirty="0"/>
          </a:p>
        </p:txBody>
      </p:sp>
      <p:sp>
        <p:nvSpPr>
          <p:cNvPr id="5" name="4 Flecha abajo"/>
          <p:cNvSpPr/>
          <p:nvPr/>
        </p:nvSpPr>
        <p:spPr>
          <a:xfrm>
            <a:off x="954573" y="3405479"/>
            <a:ext cx="288032" cy="504056"/>
          </a:xfrm>
          <a:prstGeom prst="down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CuadroTexto"/>
          <p:cNvSpPr txBox="1"/>
          <p:nvPr/>
        </p:nvSpPr>
        <p:spPr>
          <a:xfrm>
            <a:off x="491555" y="3903862"/>
            <a:ext cx="1633786" cy="1323439"/>
          </a:xfrm>
          <a:prstGeom prst="rect">
            <a:avLst/>
          </a:prstGeom>
          <a:noFill/>
        </p:spPr>
        <p:txBody>
          <a:bodyPr wrap="square" rtlCol="0">
            <a:spAutoFit/>
          </a:bodyPr>
          <a:lstStyle/>
          <a:p>
            <a:r>
              <a:rPr lang="es-ES" sz="1600" dirty="0" smtClean="0">
                <a:solidFill>
                  <a:schemeClr val="accent5">
                    <a:lumMod val="75000"/>
                  </a:schemeClr>
                </a:solidFill>
              </a:rPr>
              <a:t>No existan restricciones a la utilización de la mercaderías por el comprador</a:t>
            </a:r>
            <a:endParaRPr lang="es-ES" sz="1600" dirty="0">
              <a:solidFill>
                <a:schemeClr val="accent5">
                  <a:lumMod val="75000"/>
                </a:schemeClr>
              </a:solidFill>
            </a:endParaRPr>
          </a:p>
        </p:txBody>
      </p:sp>
      <p:sp>
        <p:nvSpPr>
          <p:cNvPr id="16" name="15 Flecha abajo"/>
          <p:cNvSpPr/>
          <p:nvPr/>
        </p:nvSpPr>
        <p:spPr>
          <a:xfrm>
            <a:off x="2955681" y="3399806"/>
            <a:ext cx="288032" cy="504056"/>
          </a:xfrm>
          <a:prstGeom prst="downArrow">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16 CuadroTexto"/>
          <p:cNvSpPr txBox="1"/>
          <p:nvPr/>
        </p:nvSpPr>
        <p:spPr>
          <a:xfrm>
            <a:off x="2154960" y="3929530"/>
            <a:ext cx="2368707" cy="1569660"/>
          </a:xfrm>
          <a:prstGeom prst="rect">
            <a:avLst/>
          </a:prstGeom>
          <a:noFill/>
        </p:spPr>
        <p:txBody>
          <a:bodyPr wrap="square" rtlCol="0">
            <a:spAutoFit/>
          </a:bodyPr>
          <a:lstStyle/>
          <a:p>
            <a:r>
              <a:rPr lang="es-ES" sz="1600" dirty="0" smtClean="0">
                <a:solidFill>
                  <a:schemeClr val="accent4">
                    <a:lumMod val="75000"/>
                  </a:schemeClr>
                </a:solidFill>
              </a:rPr>
              <a:t>Que le venta o el precio no dependan de ninguna contraprestación cuyo valor no pueda determinarse con relación a las mercancías a valorar.</a:t>
            </a:r>
            <a:endParaRPr lang="es-ES" sz="1600" dirty="0">
              <a:solidFill>
                <a:schemeClr val="accent4">
                  <a:lumMod val="75000"/>
                </a:schemeClr>
              </a:solidFill>
            </a:endParaRPr>
          </a:p>
        </p:txBody>
      </p:sp>
      <p:sp>
        <p:nvSpPr>
          <p:cNvPr id="18" name="17 Flecha abajo"/>
          <p:cNvSpPr/>
          <p:nvPr/>
        </p:nvSpPr>
        <p:spPr>
          <a:xfrm>
            <a:off x="5259717" y="3405479"/>
            <a:ext cx="288032" cy="504056"/>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CuadroTexto"/>
          <p:cNvSpPr txBox="1"/>
          <p:nvPr/>
        </p:nvSpPr>
        <p:spPr>
          <a:xfrm>
            <a:off x="4611645" y="3905676"/>
            <a:ext cx="1872208" cy="2554545"/>
          </a:xfrm>
          <a:prstGeom prst="rect">
            <a:avLst/>
          </a:prstGeom>
          <a:noFill/>
        </p:spPr>
        <p:txBody>
          <a:bodyPr wrap="square" rtlCol="0">
            <a:spAutoFit/>
          </a:bodyPr>
          <a:lstStyle/>
          <a:p>
            <a:r>
              <a:rPr lang="es-ES" sz="1600" dirty="0" smtClean="0">
                <a:solidFill>
                  <a:schemeClr val="accent1">
                    <a:lumMod val="75000"/>
                  </a:schemeClr>
                </a:solidFill>
              </a:rPr>
              <a:t>Que no revierta directa o indirectamente al vendedor alguna parte del producto de la reventa o cesión o utilización ulteriores de las mercancías por el comprador.</a:t>
            </a:r>
            <a:endParaRPr lang="es-ES" sz="1600" dirty="0">
              <a:solidFill>
                <a:schemeClr val="accent1">
                  <a:lumMod val="75000"/>
                </a:schemeClr>
              </a:solidFill>
            </a:endParaRPr>
          </a:p>
        </p:txBody>
      </p:sp>
      <p:sp>
        <p:nvSpPr>
          <p:cNvPr id="25" name="24 Flecha abajo"/>
          <p:cNvSpPr/>
          <p:nvPr/>
        </p:nvSpPr>
        <p:spPr>
          <a:xfrm>
            <a:off x="7288586" y="3405479"/>
            <a:ext cx="288032" cy="504056"/>
          </a:xfrm>
          <a:prstGeom prst="down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CuadroTexto"/>
          <p:cNvSpPr txBox="1"/>
          <p:nvPr/>
        </p:nvSpPr>
        <p:spPr>
          <a:xfrm>
            <a:off x="6703610" y="3924987"/>
            <a:ext cx="1727180" cy="2308324"/>
          </a:xfrm>
          <a:prstGeom prst="rect">
            <a:avLst/>
          </a:prstGeom>
          <a:noFill/>
          <a:ln>
            <a:solidFill>
              <a:schemeClr val="accent3">
                <a:lumMod val="75000"/>
              </a:schemeClr>
            </a:solidFill>
            <a:prstDash val="dashDot"/>
          </a:ln>
        </p:spPr>
        <p:txBody>
          <a:bodyPr wrap="square" rtlCol="0">
            <a:spAutoFit/>
          </a:bodyPr>
          <a:lstStyle/>
          <a:p>
            <a:r>
              <a:rPr lang="es-ES" sz="1600" dirty="0" smtClean="0">
                <a:solidFill>
                  <a:schemeClr val="accent3">
                    <a:lumMod val="75000"/>
                  </a:schemeClr>
                </a:solidFill>
              </a:rPr>
              <a:t>Que no exista una vinculación entre el comprador y el vendedor, o en caso de existir el Valor de transacción sea aceptable a efectos aduaneros</a:t>
            </a:r>
            <a:endParaRPr lang="es-ES" sz="1600" dirty="0">
              <a:solidFill>
                <a:schemeClr val="accent3">
                  <a:lumMod val="75000"/>
                </a:schemeClr>
              </a:solidFill>
            </a:endParaRPr>
          </a:p>
        </p:txBody>
      </p:sp>
    </p:spTree>
    <p:extLst>
      <p:ext uri="{BB962C8B-B14F-4D97-AF65-F5344CB8AC3E}">
        <p14:creationId xmlns:p14="http://schemas.microsoft.com/office/powerpoint/2010/main" val="418430315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10" name="9 CuadroTexto"/>
          <p:cNvSpPr txBox="1"/>
          <p:nvPr/>
        </p:nvSpPr>
        <p:spPr>
          <a:xfrm>
            <a:off x="674810" y="1947288"/>
            <a:ext cx="7967963" cy="1569660"/>
          </a:xfrm>
          <a:prstGeom prst="rect">
            <a:avLst/>
          </a:prstGeom>
          <a:noFill/>
        </p:spPr>
        <p:txBody>
          <a:bodyPr wrap="square" rtlCol="0">
            <a:spAutoFit/>
          </a:bodyPr>
          <a:lstStyle/>
          <a:p>
            <a:pPr algn="just"/>
            <a:r>
              <a:rPr lang="es-ES_tradnl" sz="2400" dirty="0" smtClean="0">
                <a:solidFill>
                  <a:schemeClr val="accent1">
                    <a:lumMod val="75000"/>
                  </a:schemeClr>
                </a:solidFill>
              </a:rPr>
              <a:t>Artículo 1.2 del Acuerdo </a:t>
            </a:r>
            <a:r>
              <a:rPr lang="es-ES_tradnl" sz="2400" dirty="0">
                <a:solidFill>
                  <a:schemeClr val="accent1">
                    <a:lumMod val="75000"/>
                  </a:schemeClr>
                </a:solidFill>
              </a:rPr>
              <a:t>Relativo a la Aplicación del Artículo VII de la OMC </a:t>
            </a:r>
            <a:r>
              <a:rPr lang="es-ES_tradnl" sz="2400" dirty="0" smtClean="0">
                <a:solidFill>
                  <a:schemeClr val="accent1">
                    <a:lumMod val="75000"/>
                  </a:schemeClr>
                </a:solidFill>
              </a:rPr>
              <a:t> prevé distintas formas de establecer la aceptabilidad del valor de transacción :</a:t>
            </a:r>
          </a:p>
          <a:p>
            <a:endParaRPr lang="es-ES_tradnl" sz="2400" b="1" dirty="0">
              <a:solidFill>
                <a:schemeClr val="accent1">
                  <a:lumMod val="75000"/>
                </a:schemeClr>
              </a:solidFill>
              <a:effectLst>
                <a:outerShdw blurRad="38100" dist="38100" dir="2700000" algn="tl">
                  <a:srgbClr val="000000">
                    <a:alpha val="43137"/>
                  </a:srgbClr>
                </a:outerShdw>
              </a:effectLst>
              <a:latin typeface="+mj-lt"/>
              <a:ea typeface="+mj-ea"/>
              <a:cs typeface="+mj-cs"/>
            </a:endParaRPr>
          </a:p>
        </p:txBody>
      </p:sp>
      <p:sp>
        <p:nvSpPr>
          <p:cNvPr id="3" name="2 CuadroTexto"/>
          <p:cNvSpPr txBox="1"/>
          <p:nvPr/>
        </p:nvSpPr>
        <p:spPr>
          <a:xfrm>
            <a:off x="1287560" y="3736731"/>
            <a:ext cx="7355213" cy="707886"/>
          </a:xfrm>
          <a:prstGeom prst="rect">
            <a:avLst/>
          </a:prstGeom>
          <a:noFill/>
        </p:spPr>
        <p:txBody>
          <a:bodyPr wrap="square" rtlCol="0">
            <a:spAutoFit/>
          </a:bodyPr>
          <a:lstStyle/>
          <a:p>
            <a:pPr algn="just"/>
            <a:r>
              <a:rPr lang="es-ES" sz="2000" dirty="0" smtClean="0">
                <a:solidFill>
                  <a:schemeClr val="accent3">
                    <a:lumMod val="50000"/>
                  </a:schemeClr>
                </a:solidFill>
              </a:rPr>
              <a:t>Examinar </a:t>
            </a:r>
            <a:r>
              <a:rPr lang="es-ES" sz="2000" u="sng" dirty="0" smtClean="0">
                <a:solidFill>
                  <a:schemeClr val="accent3">
                    <a:lumMod val="50000"/>
                  </a:schemeClr>
                </a:solidFill>
                <a:effectLst>
                  <a:outerShdw blurRad="38100" dist="38100" dir="2700000" algn="tl">
                    <a:srgbClr val="000000">
                      <a:alpha val="43137"/>
                    </a:srgbClr>
                  </a:outerShdw>
                </a:effectLst>
              </a:rPr>
              <a:t>las circunstancias de la venta </a:t>
            </a:r>
            <a:r>
              <a:rPr lang="es-ES" sz="2000" dirty="0" smtClean="0">
                <a:solidFill>
                  <a:schemeClr val="accent3">
                    <a:lumMod val="50000"/>
                  </a:schemeClr>
                </a:solidFill>
              </a:rPr>
              <a:t>para determinar si la vinculación a influido en el precio (1.2 a));</a:t>
            </a:r>
            <a:endParaRPr lang="es-ES" sz="2000" dirty="0">
              <a:solidFill>
                <a:schemeClr val="accent3">
                  <a:lumMod val="50000"/>
                </a:schemeClr>
              </a:solidFill>
            </a:endParaRPr>
          </a:p>
        </p:txBody>
      </p:sp>
      <p:sp>
        <p:nvSpPr>
          <p:cNvPr id="4" name="3 CuadroTexto"/>
          <p:cNvSpPr txBox="1"/>
          <p:nvPr/>
        </p:nvSpPr>
        <p:spPr>
          <a:xfrm>
            <a:off x="1297957" y="5048598"/>
            <a:ext cx="7344816" cy="646331"/>
          </a:xfrm>
          <a:prstGeom prst="rect">
            <a:avLst/>
          </a:prstGeom>
          <a:noFill/>
        </p:spPr>
        <p:txBody>
          <a:bodyPr wrap="square" rtlCol="0">
            <a:spAutoFit/>
          </a:bodyPr>
          <a:lstStyle/>
          <a:p>
            <a:pPr algn="just"/>
            <a:r>
              <a:rPr lang="es-ES" dirty="0" smtClean="0">
                <a:solidFill>
                  <a:schemeClr val="accent1">
                    <a:lumMod val="75000"/>
                  </a:schemeClr>
                </a:solidFill>
              </a:rPr>
              <a:t>El importador tiene la oportunidad de demostrar que el precio se aproxima mucho a uno de los tres valores criterio (1.2 b)).</a:t>
            </a:r>
            <a:endParaRPr lang="es-ES" dirty="0">
              <a:solidFill>
                <a:schemeClr val="accent1">
                  <a:lumMod val="75000"/>
                </a:schemeClr>
              </a:solidFill>
            </a:endParaRPr>
          </a:p>
        </p:txBody>
      </p:sp>
      <p:sp>
        <p:nvSpPr>
          <p:cNvPr id="13" name="12 CuadroTexto"/>
          <p:cNvSpPr txBox="1"/>
          <p:nvPr/>
        </p:nvSpPr>
        <p:spPr>
          <a:xfrm>
            <a:off x="2536603" y="197244"/>
            <a:ext cx="4070794" cy="769441"/>
          </a:xfrm>
          <a:prstGeom prst="rect">
            <a:avLst/>
          </a:prstGeom>
          <a:noFill/>
        </p:spPr>
        <p:txBody>
          <a:bodyPr wrap="none" rtlCol="0">
            <a:spAutoFit/>
          </a:bodyPr>
          <a:lstStyle/>
          <a:p>
            <a:r>
              <a:rPr lang="es-ES" sz="44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Comentario 23.1</a:t>
            </a:r>
            <a:endParaRPr lang="es-ES" sz="4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594" y="3726158"/>
            <a:ext cx="514484" cy="7048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207" y="5048598"/>
            <a:ext cx="612750" cy="608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278424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8" name="7 CuadroTexto"/>
          <p:cNvSpPr txBox="1"/>
          <p:nvPr/>
        </p:nvSpPr>
        <p:spPr>
          <a:xfrm>
            <a:off x="2536603" y="197244"/>
            <a:ext cx="4070794" cy="769441"/>
          </a:xfrm>
          <a:prstGeom prst="rect">
            <a:avLst/>
          </a:prstGeom>
          <a:noFill/>
        </p:spPr>
        <p:txBody>
          <a:bodyPr wrap="none" rtlCol="0">
            <a:spAutoFit/>
          </a:bodyPr>
          <a:lstStyle/>
          <a:p>
            <a:r>
              <a:rPr lang="es-ES" sz="44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Comentario 23.1</a:t>
            </a:r>
            <a:endParaRPr lang="es-ES" sz="4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3" name="2 CuadroTexto"/>
          <p:cNvSpPr txBox="1"/>
          <p:nvPr/>
        </p:nvSpPr>
        <p:spPr>
          <a:xfrm>
            <a:off x="604191" y="1916832"/>
            <a:ext cx="7992888" cy="2246769"/>
          </a:xfrm>
          <a:prstGeom prst="rect">
            <a:avLst/>
          </a:prstGeom>
          <a:noFill/>
        </p:spPr>
        <p:txBody>
          <a:bodyPr wrap="square" rtlCol="0">
            <a:spAutoFit/>
          </a:bodyPr>
          <a:lstStyle/>
          <a:p>
            <a:pPr marL="342900" indent="-342900" algn="just">
              <a:buFont typeface="Wingdings" panose="05000000000000000000" pitchFamily="2" charset="2"/>
              <a:buChar char="ü"/>
            </a:pPr>
            <a:r>
              <a:rPr lang="es-ES" sz="2000" dirty="0" smtClean="0">
                <a:solidFill>
                  <a:schemeClr val="accent5">
                    <a:lumMod val="50000"/>
                  </a:schemeClr>
                </a:solidFill>
              </a:rPr>
              <a:t>Nota interpretativa al Artículo 1.2 : Solo se exigiría el análisis de las circunstancias de la venta cuando existan dudas de la aceptabilidad del precio.</a:t>
            </a:r>
          </a:p>
          <a:p>
            <a:pPr marL="342900" indent="-342900">
              <a:buFont typeface="Wingdings" panose="05000000000000000000" pitchFamily="2" charset="2"/>
              <a:buChar char="ü"/>
            </a:pPr>
            <a:endParaRPr lang="es-ES" sz="2000" dirty="0" smtClean="0">
              <a:solidFill>
                <a:schemeClr val="accent5">
                  <a:lumMod val="50000"/>
                </a:schemeClr>
              </a:solidFill>
            </a:endParaRPr>
          </a:p>
          <a:p>
            <a:pPr marL="342900" indent="-342900" algn="just">
              <a:buFont typeface="Wingdings" panose="05000000000000000000" pitchFamily="2" charset="2"/>
              <a:buChar char="ü"/>
            </a:pPr>
            <a:r>
              <a:rPr lang="es-ES" sz="2000" dirty="0">
                <a:solidFill>
                  <a:schemeClr val="accent5">
                    <a:lumMod val="50000"/>
                  </a:schemeClr>
                </a:solidFill>
              </a:rPr>
              <a:t>L</a:t>
            </a:r>
            <a:r>
              <a:rPr lang="es-ES" sz="2000" dirty="0" smtClean="0">
                <a:solidFill>
                  <a:schemeClr val="accent5">
                    <a:lumMod val="50000"/>
                  </a:schemeClr>
                </a:solidFill>
              </a:rPr>
              <a:t>a Administración de Aduana deberá dar al importador la oportunidad de suministrar </a:t>
            </a:r>
            <a:r>
              <a:rPr lang="es-ES" sz="2000" u="sng" dirty="0" smtClean="0">
                <a:solidFill>
                  <a:schemeClr val="accent5">
                    <a:lumMod val="50000"/>
                  </a:schemeClr>
                </a:solidFill>
              </a:rPr>
              <a:t>la información adicional </a:t>
            </a:r>
            <a:r>
              <a:rPr lang="es-ES" sz="2000" dirty="0" smtClean="0">
                <a:solidFill>
                  <a:schemeClr val="accent5">
                    <a:lumMod val="50000"/>
                  </a:schemeClr>
                </a:solidFill>
              </a:rPr>
              <a:t>que pueda ser necesaria para examinar las circunstancias de la venta.</a:t>
            </a:r>
            <a:endParaRPr lang="es-ES" sz="2000" dirty="0">
              <a:solidFill>
                <a:schemeClr val="accent5">
                  <a:lumMod val="50000"/>
                </a:schemeClr>
              </a:solidFill>
            </a:endParaRPr>
          </a:p>
        </p:txBody>
      </p:sp>
      <p:sp>
        <p:nvSpPr>
          <p:cNvPr id="6" name="5 CuadroTexto"/>
          <p:cNvSpPr txBox="1"/>
          <p:nvPr/>
        </p:nvSpPr>
        <p:spPr>
          <a:xfrm>
            <a:off x="492282" y="4571798"/>
            <a:ext cx="8159435" cy="707886"/>
          </a:xfrm>
          <a:prstGeom prst="rect">
            <a:avLst/>
          </a:prstGeom>
          <a:noFill/>
        </p:spPr>
        <p:txBody>
          <a:bodyPr wrap="square" rtlCol="0">
            <a:spAutoFit/>
          </a:bodyPr>
          <a:lstStyle/>
          <a:p>
            <a:pPr algn="ctr"/>
            <a:r>
              <a:rPr lang="es-ES" sz="2000" dirty="0" smtClean="0">
                <a:solidFill>
                  <a:srgbClr val="C00000"/>
                </a:solidFill>
                <a:effectLst>
                  <a:outerShdw blurRad="38100" dist="38100" dir="2700000" algn="tl">
                    <a:srgbClr val="000000">
                      <a:alpha val="43137"/>
                    </a:srgbClr>
                  </a:outerShdw>
                </a:effectLst>
              </a:rPr>
              <a:t>¿Se puede utilizar un estudio sobre precios de transferencia elaborado a los efectos tributarios, como base para examinar las circunstancias de la venta?</a:t>
            </a:r>
            <a:endParaRPr lang="es-ES" sz="2000"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2012576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8" name="7 CuadroTexto"/>
          <p:cNvSpPr txBox="1"/>
          <p:nvPr/>
        </p:nvSpPr>
        <p:spPr>
          <a:xfrm>
            <a:off x="2536603" y="197244"/>
            <a:ext cx="4070794" cy="769441"/>
          </a:xfrm>
          <a:prstGeom prst="rect">
            <a:avLst/>
          </a:prstGeom>
          <a:noFill/>
        </p:spPr>
        <p:txBody>
          <a:bodyPr wrap="none" rtlCol="0">
            <a:spAutoFit/>
          </a:bodyPr>
          <a:lstStyle/>
          <a:p>
            <a:r>
              <a:rPr lang="es-ES" sz="44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Comentario 23.1</a:t>
            </a:r>
            <a:endParaRPr lang="es-ES" sz="4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2138" y="4130715"/>
            <a:ext cx="4535259" cy="19537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670872" y="2060848"/>
            <a:ext cx="2592288" cy="1754326"/>
          </a:xfrm>
          <a:prstGeom prst="rect">
            <a:avLst/>
          </a:prstGeom>
          <a:noFill/>
        </p:spPr>
        <p:txBody>
          <a:bodyPr wrap="square" rtlCol="0">
            <a:spAutoFit/>
          </a:bodyPr>
          <a:lstStyle/>
          <a:p>
            <a:pPr algn="just"/>
            <a:r>
              <a:rPr lang="es-ES" dirty="0" smtClean="0">
                <a:solidFill>
                  <a:schemeClr val="tx2">
                    <a:lumMod val="75000"/>
                  </a:schemeClr>
                </a:solidFill>
              </a:rPr>
              <a:t>Pueden resultar una buena fuente de información si contiene información pertinente sobre las circunstancias de la venta.</a:t>
            </a:r>
            <a:endParaRPr lang="es-ES" dirty="0">
              <a:solidFill>
                <a:schemeClr val="tx2">
                  <a:lumMod val="75000"/>
                </a:schemeClr>
              </a:solidFill>
            </a:endParaRPr>
          </a:p>
        </p:txBody>
      </p:sp>
      <p:sp>
        <p:nvSpPr>
          <p:cNvPr id="5" name="4 CuadroTexto"/>
          <p:cNvSpPr txBox="1"/>
          <p:nvPr/>
        </p:nvSpPr>
        <p:spPr>
          <a:xfrm>
            <a:off x="5937055" y="2060848"/>
            <a:ext cx="2520280" cy="1754326"/>
          </a:xfrm>
          <a:prstGeom prst="rect">
            <a:avLst/>
          </a:prstGeom>
          <a:noFill/>
        </p:spPr>
        <p:txBody>
          <a:bodyPr wrap="square" rtlCol="0">
            <a:spAutoFit/>
          </a:bodyPr>
          <a:lstStyle/>
          <a:p>
            <a:pPr algn="just"/>
            <a:r>
              <a:rPr lang="es-ES" dirty="0" smtClean="0">
                <a:solidFill>
                  <a:schemeClr val="tx2">
                    <a:lumMod val="75000"/>
                  </a:schemeClr>
                </a:solidFill>
              </a:rPr>
              <a:t>Puede que no resulte pertinente o adecuado debido a las sustanciales y significativas diferencias entre los métodos  utilizados </a:t>
            </a:r>
            <a:endParaRPr lang="es-ES" dirty="0">
              <a:solidFill>
                <a:schemeClr val="tx2">
                  <a:lumMod val="75000"/>
                </a:schemeClr>
              </a:solidFill>
            </a:endParaRPr>
          </a:p>
        </p:txBody>
      </p:sp>
    </p:spTree>
    <p:extLst>
      <p:ext uri="{BB962C8B-B14F-4D97-AF65-F5344CB8AC3E}">
        <p14:creationId xmlns:p14="http://schemas.microsoft.com/office/powerpoint/2010/main" val="352770690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2536603" y="197244"/>
            <a:ext cx="4070794" cy="769441"/>
          </a:xfrm>
          <a:prstGeom prst="rect">
            <a:avLst/>
          </a:prstGeom>
          <a:noFill/>
        </p:spPr>
        <p:txBody>
          <a:bodyPr wrap="none" rtlCol="0">
            <a:spAutoFit/>
          </a:bodyPr>
          <a:lstStyle/>
          <a:p>
            <a:r>
              <a:rPr lang="es-ES" sz="44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Comentario 23.1</a:t>
            </a:r>
            <a:endParaRPr lang="es-ES" sz="4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3" name="2 Rectángulo redondeado"/>
          <p:cNvSpPr/>
          <p:nvPr/>
        </p:nvSpPr>
        <p:spPr>
          <a:xfrm>
            <a:off x="2411760" y="1844824"/>
            <a:ext cx="4045996" cy="648072"/>
          </a:xfrm>
          <a:prstGeom prst="roundRect">
            <a:avLst/>
          </a:prstGeom>
          <a:solidFill>
            <a:schemeClr val="accent3">
              <a:lumMod val="40000"/>
              <a:lumOff val="6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3200" dirty="0" smtClean="0">
                <a:solidFill>
                  <a:schemeClr val="tx1">
                    <a:lumMod val="65000"/>
                    <a:lumOff val="35000"/>
                  </a:schemeClr>
                </a:solidFill>
                <a:effectLst>
                  <a:outerShdw blurRad="38100" dist="38100" dir="2700000" algn="tl">
                    <a:srgbClr val="000000">
                      <a:alpha val="43137"/>
                    </a:srgbClr>
                  </a:outerShdw>
                </a:effectLst>
              </a:rPr>
              <a:t>Conclusión</a:t>
            </a:r>
            <a:endParaRPr lang="es-ES" sz="3200" dirty="0">
              <a:solidFill>
                <a:schemeClr val="tx1">
                  <a:lumMod val="65000"/>
                  <a:lumOff val="35000"/>
                </a:schemeClr>
              </a:solidFill>
              <a:effectLst>
                <a:outerShdw blurRad="38100" dist="38100" dir="2700000" algn="tl">
                  <a:srgbClr val="000000">
                    <a:alpha val="43137"/>
                  </a:srgbClr>
                </a:outerShdw>
              </a:effectLst>
            </a:endParaRPr>
          </a:p>
        </p:txBody>
      </p:sp>
      <p:sp>
        <p:nvSpPr>
          <p:cNvPr id="4" name="3 CuadroTexto"/>
          <p:cNvSpPr txBox="1"/>
          <p:nvPr/>
        </p:nvSpPr>
        <p:spPr>
          <a:xfrm>
            <a:off x="323528" y="3419803"/>
            <a:ext cx="8352928" cy="1323439"/>
          </a:xfrm>
          <a:prstGeom prst="rect">
            <a:avLst/>
          </a:prstGeom>
          <a:noFill/>
        </p:spPr>
        <p:txBody>
          <a:bodyPr wrap="square" rtlCol="0">
            <a:spAutoFit/>
          </a:bodyPr>
          <a:lstStyle/>
          <a:p>
            <a:pPr algn="just"/>
            <a:r>
              <a:rPr lang="es-ES" sz="2000" b="1" dirty="0" smtClean="0">
                <a:solidFill>
                  <a:schemeClr val="accent5">
                    <a:lumMod val="50000"/>
                  </a:schemeClr>
                </a:solidFill>
                <a:effectLst>
                  <a:outerShdw blurRad="38100" dist="38100" dir="2700000" algn="tl">
                    <a:srgbClr val="000000">
                      <a:alpha val="43137"/>
                    </a:srgbClr>
                  </a:outerShdw>
                </a:effectLst>
              </a:rPr>
              <a:t>La utilización del estudio sobre precios de transferencia como base para examinar las circunstancias de la venta se debe considerar caso a caso. Pudiendo este llegar a constituir una de la fuentes para él examen de las mismas.</a:t>
            </a:r>
            <a:endParaRPr lang="es-ES" sz="2000" b="1" dirty="0">
              <a:solidFill>
                <a:schemeClr val="accent5">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9737242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descr="intern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0" name="Agrupar 19"/>
          <p:cNvGrpSpPr/>
          <p:nvPr/>
        </p:nvGrpSpPr>
        <p:grpSpPr>
          <a:xfrm>
            <a:off x="11759" y="6110735"/>
            <a:ext cx="9144000" cy="759023"/>
            <a:chOff x="11759" y="6110735"/>
            <a:chExt cx="9144000" cy="759023"/>
          </a:xfrm>
        </p:grpSpPr>
        <p:pic>
          <p:nvPicPr>
            <p:cNvPr id="21" name="Imagen 20" descr="p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 y="6110735"/>
              <a:ext cx="9144000" cy="759023"/>
            </a:xfrm>
            <a:prstGeom prst="rect">
              <a:avLst/>
            </a:prstGeom>
          </p:spPr>
        </p:pic>
        <p:sp>
          <p:nvSpPr>
            <p:cNvPr id="22" name="CuadroTexto 21"/>
            <p:cNvSpPr txBox="1"/>
            <p:nvPr/>
          </p:nvSpPr>
          <p:spPr>
            <a:xfrm>
              <a:off x="1967016" y="6534625"/>
              <a:ext cx="3580733" cy="261610"/>
            </a:xfrm>
            <a:prstGeom prst="rect">
              <a:avLst/>
            </a:prstGeom>
            <a:noFill/>
          </p:spPr>
          <p:txBody>
            <a:bodyPr wrap="square" rtlCol="0">
              <a:spAutoFit/>
            </a:bodyPr>
            <a:lstStyle/>
            <a:p>
              <a:pPr algn="r"/>
              <a:r>
                <a:rPr lang="es-ES_tradnl" sz="1100" b="1" dirty="0" smtClean="0">
                  <a:solidFill>
                    <a:srgbClr val="6691CA"/>
                  </a:solidFill>
                  <a:latin typeface="Trebuchet MS"/>
                  <a:cs typeface="Trebuchet MS"/>
                </a:rPr>
                <a:t>Montevideo – Mayo 2018</a:t>
              </a:r>
              <a:endParaRPr lang="es-ES_tradnl" sz="1100" dirty="0" smtClean="0">
                <a:solidFill>
                  <a:srgbClr val="6691CA"/>
                </a:solidFill>
                <a:latin typeface="Trebuchet MS"/>
                <a:cs typeface="Trebuchet MS"/>
              </a:endParaRPr>
            </a:p>
          </p:txBody>
        </p:sp>
        <p:sp>
          <p:nvSpPr>
            <p:cNvPr id="23" name="CuadroTexto 22"/>
            <p:cNvSpPr txBox="1"/>
            <p:nvPr/>
          </p:nvSpPr>
          <p:spPr>
            <a:xfrm>
              <a:off x="6091974" y="6572817"/>
              <a:ext cx="2866733" cy="261610"/>
            </a:xfrm>
            <a:prstGeom prst="rect">
              <a:avLst/>
            </a:prstGeom>
            <a:noFill/>
          </p:spPr>
          <p:txBody>
            <a:bodyPr wrap="square" rtlCol="0">
              <a:spAutoFit/>
            </a:bodyPr>
            <a:lstStyle/>
            <a:p>
              <a:pPr algn="ctr"/>
              <a:r>
                <a:rPr lang="es-ES_tradnl" sz="1100" b="1" dirty="0" smtClean="0">
                  <a:solidFill>
                    <a:schemeClr val="bg1"/>
                  </a:solidFill>
                  <a:latin typeface="Trebuchet MS"/>
                  <a:cs typeface="Trebuchet MS"/>
                </a:rPr>
                <a:t>DIRECCION NACIONAL DE ADUANAS</a:t>
              </a:r>
              <a:endParaRPr lang="es-ES_tradnl" sz="1100" dirty="0" smtClean="0">
                <a:solidFill>
                  <a:schemeClr val="bg1"/>
                </a:solidFill>
                <a:latin typeface="Trebuchet MS"/>
                <a:cs typeface="Trebuchet MS"/>
              </a:endParaRPr>
            </a:p>
          </p:txBody>
        </p:sp>
      </p:grpSp>
      <p:sp>
        <p:nvSpPr>
          <p:cNvPr id="7" name="6 CuadroTexto"/>
          <p:cNvSpPr txBox="1"/>
          <p:nvPr/>
        </p:nvSpPr>
        <p:spPr>
          <a:xfrm>
            <a:off x="1957941" y="197243"/>
            <a:ext cx="4937506" cy="769441"/>
          </a:xfrm>
          <a:prstGeom prst="rect">
            <a:avLst/>
          </a:prstGeom>
          <a:noFill/>
        </p:spPr>
        <p:txBody>
          <a:bodyPr wrap="none" rtlCol="0">
            <a:spAutoFit/>
          </a:bodyPr>
          <a:lstStyle/>
          <a:p>
            <a:r>
              <a:rPr lang="es-ES" sz="4400" b="1" dirty="0" smtClean="0">
                <a:solidFill>
                  <a:schemeClr val="accent1">
                    <a:lumMod val="75000"/>
                  </a:schemeClr>
                </a:solidFill>
                <a:effectLst>
                  <a:outerShdw blurRad="38100" dist="38100" dir="2700000" algn="tl">
                    <a:srgbClr val="000000">
                      <a:alpha val="43137"/>
                    </a:srgbClr>
                  </a:outerShdw>
                </a:effectLst>
                <a:cs typeface="Kartika" panose="02020503030404060203" pitchFamily="18" charset="0"/>
              </a:rPr>
              <a:t>Estudio de caso 14.1</a:t>
            </a:r>
            <a:endParaRPr lang="es-ES" sz="4400" b="1" dirty="0">
              <a:solidFill>
                <a:schemeClr val="accent1">
                  <a:lumMod val="75000"/>
                </a:schemeClr>
              </a:solidFill>
              <a:effectLst>
                <a:outerShdw blurRad="38100" dist="38100" dir="2700000" algn="tl">
                  <a:srgbClr val="000000">
                    <a:alpha val="43137"/>
                  </a:srgbClr>
                </a:outerShdw>
              </a:effectLst>
              <a:cs typeface="Kartika" panose="02020503030404060203" pitchFamily="18" charset="0"/>
            </a:endParaRPr>
          </a:p>
        </p:txBody>
      </p:sp>
      <p:sp>
        <p:nvSpPr>
          <p:cNvPr id="3" name="2 CuadroTexto"/>
          <p:cNvSpPr txBox="1"/>
          <p:nvPr/>
        </p:nvSpPr>
        <p:spPr>
          <a:xfrm>
            <a:off x="971600" y="2060848"/>
            <a:ext cx="184731" cy="369332"/>
          </a:xfrm>
          <a:prstGeom prst="rect">
            <a:avLst/>
          </a:prstGeom>
          <a:noFill/>
        </p:spPr>
        <p:txBody>
          <a:bodyPr wrap="none" rtlCol="0">
            <a:spAutoFit/>
          </a:bodyPr>
          <a:lstStyle/>
          <a:p>
            <a:endParaRPr lang="es-ES" dirty="0"/>
          </a:p>
        </p:txBody>
      </p:sp>
      <p:sp>
        <p:nvSpPr>
          <p:cNvPr id="4" name="3 CuadroTexto"/>
          <p:cNvSpPr txBox="1"/>
          <p:nvPr/>
        </p:nvSpPr>
        <p:spPr>
          <a:xfrm>
            <a:off x="484312" y="1737682"/>
            <a:ext cx="8208911" cy="1384995"/>
          </a:xfrm>
          <a:prstGeom prst="rect">
            <a:avLst/>
          </a:prstGeom>
          <a:noFill/>
        </p:spPr>
        <p:txBody>
          <a:bodyPr wrap="square" rtlCol="0">
            <a:spAutoFit/>
          </a:bodyPr>
          <a:lstStyle/>
          <a:p>
            <a:r>
              <a:rPr lang="es-ES" sz="2800" b="1" dirty="0" smtClean="0">
                <a:solidFill>
                  <a:schemeClr val="accent5">
                    <a:lumMod val="50000"/>
                  </a:schemeClr>
                </a:solidFill>
              </a:rPr>
              <a:t>“Utilización de documentos referidos a los precios de transferencia al examinar transacciones entre partes vinculadas según el Artículo 1.2 a) del Acuerdo”</a:t>
            </a:r>
            <a:endParaRPr lang="es-ES" sz="2800" b="1" dirty="0">
              <a:solidFill>
                <a:schemeClr val="accent5">
                  <a:lumMod val="50000"/>
                </a:schemeClr>
              </a:solidFill>
            </a:endParaRPr>
          </a:p>
        </p:txBody>
      </p:sp>
      <p:sp>
        <p:nvSpPr>
          <p:cNvPr id="2" name="AutoShape 2" descr="Imagen relacionad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5" name="4 CuadroTexto"/>
          <p:cNvSpPr txBox="1"/>
          <p:nvPr/>
        </p:nvSpPr>
        <p:spPr>
          <a:xfrm>
            <a:off x="1547664" y="3428999"/>
            <a:ext cx="5832647" cy="2952329"/>
          </a:xfrm>
          <a:prstGeom prst="rect">
            <a:avLst/>
          </a:prstGeom>
          <a:blipFill dpi="0" rotWithShape="1">
            <a:blip r:embed="rId4">
              <a:alphaModFix amt="20000"/>
            </a:blip>
            <a:srcRect/>
            <a:stretch>
              <a:fillRect/>
            </a:stretch>
          </a:blipFill>
        </p:spPr>
        <p:txBody>
          <a:bodyPr wrap="square" rtlCol="0">
            <a:spAutoFit/>
          </a:bodyPr>
          <a:lstStyle/>
          <a:p>
            <a:endParaRPr lang="es-ES" dirty="0"/>
          </a:p>
        </p:txBody>
      </p:sp>
    </p:spTree>
    <p:extLst>
      <p:ext uri="{BB962C8B-B14F-4D97-AF65-F5344CB8AC3E}">
        <p14:creationId xmlns:p14="http://schemas.microsoft.com/office/powerpoint/2010/main" val="445457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601</TotalTime>
  <Words>3006</Words>
  <Application>Microsoft Office PowerPoint</Application>
  <PresentationFormat>Presentación en pantalla (4:3)</PresentationFormat>
  <Paragraphs>282</Paragraphs>
  <Slides>34</Slides>
  <Notes>0</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Cagnone, Fiorella</dc:creator>
  <cp:lastModifiedBy>Cagnone, Fiorella</cp:lastModifiedBy>
  <cp:revision>45</cp:revision>
  <cp:lastPrinted>2018-05-10T17:18:02Z</cp:lastPrinted>
  <dcterms:created xsi:type="dcterms:W3CDTF">2018-05-08T17:58:19Z</dcterms:created>
  <dcterms:modified xsi:type="dcterms:W3CDTF">2018-05-14T12:09:33Z</dcterms:modified>
</cp:coreProperties>
</file>