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312" r:id="rId3"/>
    <p:sldId id="313" r:id="rId4"/>
    <p:sldId id="301" r:id="rId5"/>
    <p:sldId id="322" r:id="rId6"/>
    <p:sldId id="315" r:id="rId7"/>
    <p:sldId id="314" r:id="rId8"/>
    <p:sldId id="293" r:id="rId9"/>
    <p:sldId id="318" r:id="rId10"/>
    <p:sldId id="319" r:id="rId11"/>
    <p:sldId id="317" r:id="rId12"/>
    <p:sldId id="297" r:id="rId13"/>
    <p:sldId id="323" r:id="rId14"/>
    <p:sldId id="324" r:id="rId15"/>
    <p:sldId id="325" r:id="rId16"/>
    <p:sldId id="321" r:id="rId17"/>
    <p:sldId id="282" r:id="rId18"/>
  </p:sldIdLst>
  <p:sldSz cx="9144000" cy="6858000" type="screen4x3"/>
  <p:notesSz cx="6797675" cy="9926638"/>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5B8A"/>
    <a:srgbClr val="008080"/>
    <a:srgbClr val="CCFF33"/>
    <a:srgbClr val="027BCA"/>
    <a:srgbClr val="AEEDFA"/>
    <a:srgbClr val="E5E6EE"/>
    <a:srgbClr val="587CAE"/>
    <a:srgbClr val="6691CA"/>
    <a:srgbClr val="66F5C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898" autoAdjust="0"/>
    <p:restoredTop sz="99494" autoAdjust="0"/>
  </p:normalViewPr>
  <p:slideViewPr>
    <p:cSldViewPr snapToGrid="0" snapToObjects="1">
      <p:cViewPr>
        <p:scale>
          <a:sx n="60" d="100"/>
          <a:sy n="60" d="100"/>
        </p:scale>
        <p:origin x="-414" y="3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54"/>
    </p:cViewPr>
  </p:notesTextViewPr>
  <p:sorterViewPr>
    <p:cViewPr>
      <p:scale>
        <a:sx n="66" d="100"/>
        <a:sy n="66" d="100"/>
      </p:scale>
      <p:origin x="0" y="0"/>
    </p:cViewPr>
  </p:sorterViewPr>
  <p:notesViewPr>
    <p:cSldViewPr snapToGrid="0" snapToObjects="1">
      <p:cViewPr varScale="1">
        <p:scale>
          <a:sx n="35" d="100"/>
          <a:sy n="35" d="100"/>
        </p:scale>
        <p:origin x="-2316"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30825B-2581-45CA-B6AB-DDBA0BEA6CE5}" type="doc">
      <dgm:prSet loTypeId="urn:microsoft.com/office/officeart/2005/8/layout/process2" loCatId="process" qsTypeId="urn:microsoft.com/office/officeart/2005/8/quickstyle/simple1" qsCatId="simple" csTypeId="urn:microsoft.com/office/officeart/2005/8/colors/colorful5" csCatId="colorful" phldr="1"/>
      <dgm:spPr/>
    </dgm:pt>
    <dgm:pt modelId="{992893D1-AADE-40DE-96F4-393CC56394B1}">
      <dgm:prSet phldrT="[Texto]"/>
      <dgm:spPr/>
      <dgm:t>
        <a:bodyPr/>
        <a:lstStyle/>
        <a:p>
          <a:r>
            <a:rPr lang="es-ES" b="1" dirty="0" smtClean="0"/>
            <a:t>Precios Transacciones</a:t>
          </a:r>
          <a:endParaRPr lang="es-ES" b="1" dirty="0"/>
        </a:p>
      </dgm:t>
    </dgm:pt>
    <dgm:pt modelId="{D69B8A48-C779-4E7C-A686-3FCA4EECFBDB}" type="parTrans" cxnId="{95273BDA-F7B5-4206-9322-D435BE64AB6A}">
      <dgm:prSet/>
      <dgm:spPr/>
      <dgm:t>
        <a:bodyPr/>
        <a:lstStyle/>
        <a:p>
          <a:endParaRPr lang="es-ES"/>
        </a:p>
      </dgm:t>
    </dgm:pt>
    <dgm:pt modelId="{4B7665AE-D93D-4E32-9C4F-B36B2E3595A8}" type="sibTrans" cxnId="{95273BDA-F7B5-4206-9322-D435BE64AB6A}">
      <dgm:prSet/>
      <dgm:spPr/>
      <dgm:t>
        <a:bodyPr/>
        <a:lstStyle/>
        <a:p>
          <a:endParaRPr lang="es-ES"/>
        </a:p>
      </dgm:t>
    </dgm:pt>
    <dgm:pt modelId="{93900599-D791-4EAC-9729-8BC4795390DF}">
      <dgm:prSet phldrT="[Texto]"/>
      <dgm:spPr/>
      <dgm:t>
        <a:bodyPr/>
        <a:lstStyle/>
        <a:p>
          <a:r>
            <a:rPr lang="es-ES" b="1" dirty="0" smtClean="0"/>
            <a:t>Entre empresas vinculadas</a:t>
          </a:r>
          <a:endParaRPr lang="es-ES" b="1" dirty="0"/>
        </a:p>
      </dgm:t>
    </dgm:pt>
    <dgm:pt modelId="{7EB62084-4FB4-488C-B630-69F493A75C5B}" type="parTrans" cxnId="{1F2D215F-E5F1-4A93-8E94-67FCA398DA88}">
      <dgm:prSet/>
      <dgm:spPr/>
      <dgm:t>
        <a:bodyPr/>
        <a:lstStyle/>
        <a:p>
          <a:endParaRPr lang="es-ES"/>
        </a:p>
      </dgm:t>
    </dgm:pt>
    <dgm:pt modelId="{C80C11F3-A23A-40C9-A43D-0B7F2654EC6B}" type="sibTrans" cxnId="{1F2D215F-E5F1-4A93-8E94-67FCA398DA88}">
      <dgm:prSet/>
      <dgm:spPr/>
      <dgm:t>
        <a:bodyPr/>
        <a:lstStyle/>
        <a:p>
          <a:endParaRPr lang="es-ES"/>
        </a:p>
      </dgm:t>
    </dgm:pt>
    <dgm:pt modelId="{115891B4-12E8-4DFA-BC19-268A31795C3E}">
      <dgm:prSet phldrT="[Texto]"/>
      <dgm:spPr/>
      <dgm:t>
        <a:bodyPr/>
        <a:lstStyle/>
        <a:p>
          <a:r>
            <a:rPr lang="es-ES" b="1" dirty="0" smtClean="0"/>
            <a:t>Como si hubiese sido negociado en condiciones </a:t>
          </a:r>
          <a:r>
            <a:rPr lang="es-ES" b="1" dirty="0" smtClean="0"/>
            <a:t>normales</a:t>
          </a:r>
          <a:endParaRPr lang="es-ES" b="1" dirty="0"/>
        </a:p>
      </dgm:t>
    </dgm:pt>
    <dgm:pt modelId="{794D0AC0-2209-41A2-8664-96F4485FB058}" type="parTrans" cxnId="{4E3F0EA4-B6A6-41EC-838C-A9BE05DF458D}">
      <dgm:prSet/>
      <dgm:spPr/>
      <dgm:t>
        <a:bodyPr/>
        <a:lstStyle/>
        <a:p>
          <a:endParaRPr lang="es-ES"/>
        </a:p>
      </dgm:t>
    </dgm:pt>
    <dgm:pt modelId="{93DE2043-55B3-486D-8F14-5FBC72BF6ABB}" type="sibTrans" cxnId="{4E3F0EA4-B6A6-41EC-838C-A9BE05DF458D}">
      <dgm:prSet/>
      <dgm:spPr/>
      <dgm:t>
        <a:bodyPr/>
        <a:lstStyle/>
        <a:p>
          <a:endParaRPr lang="es-ES"/>
        </a:p>
      </dgm:t>
    </dgm:pt>
    <dgm:pt modelId="{5825C14F-514C-4387-B2BF-9134EA66808A}" type="pres">
      <dgm:prSet presAssocID="{6C30825B-2581-45CA-B6AB-DDBA0BEA6CE5}" presName="linearFlow" presStyleCnt="0">
        <dgm:presLayoutVars>
          <dgm:resizeHandles val="exact"/>
        </dgm:presLayoutVars>
      </dgm:prSet>
      <dgm:spPr/>
    </dgm:pt>
    <dgm:pt modelId="{4D357749-E2F4-48ED-8B80-C046F169B244}" type="pres">
      <dgm:prSet presAssocID="{992893D1-AADE-40DE-96F4-393CC56394B1}" presName="node" presStyleLbl="node1" presStyleIdx="0" presStyleCnt="3">
        <dgm:presLayoutVars>
          <dgm:bulletEnabled val="1"/>
        </dgm:presLayoutVars>
      </dgm:prSet>
      <dgm:spPr/>
      <dgm:t>
        <a:bodyPr/>
        <a:lstStyle/>
        <a:p>
          <a:endParaRPr lang="en-US"/>
        </a:p>
      </dgm:t>
    </dgm:pt>
    <dgm:pt modelId="{0F313397-4350-48CD-9FA6-B5E40F831A04}" type="pres">
      <dgm:prSet presAssocID="{4B7665AE-D93D-4E32-9C4F-B36B2E3595A8}" presName="sibTrans" presStyleLbl="sibTrans2D1" presStyleIdx="0" presStyleCnt="2"/>
      <dgm:spPr/>
      <dgm:t>
        <a:bodyPr/>
        <a:lstStyle/>
        <a:p>
          <a:endParaRPr lang="en-US"/>
        </a:p>
      </dgm:t>
    </dgm:pt>
    <dgm:pt modelId="{1D8C4005-3F4F-49F6-A1AC-3C1C7D90D73F}" type="pres">
      <dgm:prSet presAssocID="{4B7665AE-D93D-4E32-9C4F-B36B2E3595A8}" presName="connectorText" presStyleLbl="sibTrans2D1" presStyleIdx="0" presStyleCnt="2"/>
      <dgm:spPr/>
      <dgm:t>
        <a:bodyPr/>
        <a:lstStyle/>
        <a:p>
          <a:endParaRPr lang="en-US"/>
        </a:p>
      </dgm:t>
    </dgm:pt>
    <dgm:pt modelId="{279DFD36-372C-4C70-8606-5891AFA345AD}" type="pres">
      <dgm:prSet presAssocID="{93900599-D791-4EAC-9729-8BC4795390DF}" presName="node" presStyleLbl="node1" presStyleIdx="1" presStyleCnt="3">
        <dgm:presLayoutVars>
          <dgm:bulletEnabled val="1"/>
        </dgm:presLayoutVars>
      </dgm:prSet>
      <dgm:spPr/>
      <dgm:t>
        <a:bodyPr/>
        <a:lstStyle/>
        <a:p>
          <a:endParaRPr lang="es-ES"/>
        </a:p>
      </dgm:t>
    </dgm:pt>
    <dgm:pt modelId="{DAE4F781-4440-4370-BB47-3D1F4BEC728F}" type="pres">
      <dgm:prSet presAssocID="{C80C11F3-A23A-40C9-A43D-0B7F2654EC6B}" presName="sibTrans" presStyleLbl="sibTrans2D1" presStyleIdx="1" presStyleCnt="2"/>
      <dgm:spPr/>
      <dgm:t>
        <a:bodyPr/>
        <a:lstStyle/>
        <a:p>
          <a:endParaRPr lang="en-US"/>
        </a:p>
      </dgm:t>
    </dgm:pt>
    <dgm:pt modelId="{F3262A82-7885-4193-BEC6-7C256141611C}" type="pres">
      <dgm:prSet presAssocID="{C80C11F3-A23A-40C9-A43D-0B7F2654EC6B}" presName="connectorText" presStyleLbl="sibTrans2D1" presStyleIdx="1" presStyleCnt="2"/>
      <dgm:spPr/>
      <dgm:t>
        <a:bodyPr/>
        <a:lstStyle/>
        <a:p>
          <a:endParaRPr lang="en-US"/>
        </a:p>
      </dgm:t>
    </dgm:pt>
    <dgm:pt modelId="{88E75FF1-B5AA-405D-B16B-64097BBCBD2B}" type="pres">
      <dgm:prSet presAssocID="{115891B4-12E8-4DFA-BC19-268A31795C3E}" presName="node" presStyleLbl="node1" presStyleIdx="2" presStyleCnt="3">
        <dgm:presLayoutVars>
          <dgm:bulletEnabled val="1"/>
        </dgm:presLayoutVars>
      </dgm:prSet>
      <dgm:spPr/>
      <dgm:t>
        <a:bodyPr/>
        <a:lstStyle/>
        <a:p>
          <a:endParaRPr lang="es-ES"/>
        </a:p>
      </dgm:t>
    </dgm:pt>
  </dgm:ptLst>
  <dgm:cxnLst>
    <dgm:cxn modelId="{0978DEA6-FA91-463D-99C3-5422F8B50ECC}" type="presOf" srcId="{93900599-D791-4EAC-9729-8BC4795390DF}" destId="{279DFD36-372C-4C70-8606-5891AFA345AD}" srcOrd="0" destOrd="0" presId="urn:microsoft.com/office/officeart/2005/8/layout/process2"/>
    <dgm:cxn modelId="{4E3F0EA4-B6A6-41EC-838C-A9BE05DF458D}" srcId="{6C30825B-2581-45CA-B6AB-DDBA0BEA6CE5}" destId="{115891B4-12E8-4DFA-BC19-268A31795C3E}" srcOrd="2" destOrd="0" parTransId="{794D0AC0-2209-41A2-8664-96F4485FB058}" sibTransId="{93DE2043-55B3-486D-8F14-5FBC72BF6ABB}"/>
    <dgm:cxn modelId="{EAF984ED-2E4D-42CD-B652-FB45490B5016}" type="presOf" srcId="{C80C11F3-A23A-40C9-A43D-0B7F2654EC6B}" destId="{F3262A82-7885-4193-BEC6-7C256141611C}" srcOrd="1" destOrd="0" presId="urn:microsoft.com/office/officeart/2005/8/layout/process2"/>
    <dgm:cxn modelId="{A4EAD35E-8B6E-459A-9096-D7B7B995F0B7}" type="presOf" srcId="{4B7665AE-D93D-4E32-9C4F-B36B2E3595A8}" destId="{0F313397-4350-48CD-9FA6-B5E40F831A04}" srcOrd="0" destOrd="0" presId="urn:microsoft.com/office/officeart/2005/8/layout/process2"/>
    <dgm:cxn modelId="{95273BDA-F7B5-4206-9322-D435BE64AB6A}" srcId="{6C30825B-2581-45CA-B6AB-DDBA0BEA6CE5}" destId="{992893D1-AADE-40DE-96F4-393CC56394B1}" srcOrd="0" destOrd="0" parTransId="{D69B8A48-C779-4E7C-A686-3FCA4EECFBDB}" sibTransId="{4B7665AE-D93D-4E32-9C4F-B36B2E3595A8}"/>
    <dgm:cxn modelId="{A607CCD6-7351-48CD-AC8D-0D26FFB992B2}" type="presOf" srcId="{115891B4-12E8-4DFA-BC19-268A31795C3E}" destId="{88E75FF1-B5AA-405D-B16B-64097BBCBD2B}" srcOrd="0" destOrd="0" presId="urn:microsoft.com/office/officeart/2005/8/layout/process2"/>
    <dgm:cxn modelId="{91AA479D-3784-4CB0-AA06-4E00DA0447A2}" type="presOf" srcId="{992893D1-AADE-40DE-96F4-393CC56394B1}" destId="{4D357749-E2F4-48ED-8B80-C046F169B244}" srcOrd="0" destOrd="0" presId="urn:microsoft.com/office/officeart/2005/8/layout/process2"/>
    <dgm:cxn modelId="{1F2D215F-E5F1-4A93-8E94-67FCA398DA88}" srcId="{6C30825B-2581-45CA-B6AB-DDBA0BEA6CE5}" destId="{93900599-D791-4EAC-9729-8BC4795390DF}" srcOrd="1" destOrd="0" parTransId="{7EB62084-4FB4-488C-B630-69F493A75C5B}" sibTransId="{C80C11F3-A23A-40C9-A43D-0B7F2654EC6B}"/>
    <dgm:cxn modelId="{E687425D-00CB-4DA8-9A3A-B9FA9BACE7AC}" type="presOf" srcId="{6C30825B-2581-45CA-B6AB-DDBA0BEA6CE5}" destId="{5825C14F-514C-4387-B2BF-9134EA66808A}" srcOrd="0" destOrd="0" presId="urn:microsoft.com/office/officeart/2005/8/layout/process2"/>
    <dgm:cxn modelId="{0D9984A8-D24D-459C-A35A-B200614277E3}" type="presOf" srcId="{4B7665AE-D93D-4E32-9C4F-B36B2E3595A8}" destId="{1D8C4005-3F4F-49F6-A1AC-3C1C7D90D73F}" srcOrd="1" destOrd="0" presId="urn:microsoft.com/office/officeart/2005/8/layout/process2"/>
    <dgm:cxn modelId="{6A78DEA3-6EF8-4A1B-BCB4-55A7722FC816}" type="presOf" srcId="{C80C11F3-A23A-40C9-A43D-0B7F2654EC6B}" destId="{DAE4F781-4440-4370-BB47-3D1F4BEC728F}" srcOrd="0" destOrd="0" presId="urn:microsoft.com/office/officeart/2005/8/layout/process2"/>
    <dgm:cxn modelId="{8EC02C34-F0C3-4D45-B799-241F0BC2CFFB}" type="presParOf" srcId="{5825C14F-514C-4387-B2BF-9134EA66808A}" destId="{4D357749-E2F4-48ED-8B80-C046F169B244}" srcOrd="0" destOrd="0" presId="urn:microsoft.com/office/officeart/2005/8/layout/process2"/>
    <dgm:cxn modelId="{64ABB4C8-174A-4488-BA54-F6029CB44632}" type="presParOf" srcId="{5825C14F-514C-4387-B2BF-9134EA66808A}" destId="{0F313397-4350-48CD-9FA6-B5E40F831A04}" srcOrd="1" destOrd="0" presId="urn:microsoft.com/office/officeart/2005/8/layout/process2"/>
    <dgm:cxn modelId="{E8DB8727-A8FE-4171-A177-D3FF0651347A}" type="presParOf" srcId="{0F313397-4350-48CD-9FA6-B5E40F831A04}" destId="{1D8C4005-3F4F-49F6-A1AC-3C1C7D90D73F}" srcOrd="0" destOrd="0" presId="urn:microsoft.com/office/officeart/2005/8/layout/process2"/>
    <dgm:cxn modelId="{149949C5-FA9A-4055-8231-0E9ABD7FF0EC}" type="presParOf" srcId="{5825C14F-514C-4387-B2BF-9134EA66808A}" destId="{279DFD36-372C-4C70-8606-5891AFA345AD}" srcOrd="2" destOrd="0" presId="urn:microsoft.com/office/officeart/2005/8/layout/process2"/>
    <dgm:cxn modelId="{22379D86-2C96-430D-94C4-F1A73CFBC5EC}" type="presParOf" srcId="{5825C14F-514C-4387-B2BF-9134EA66808A}" destId="{DAE4F781-4440-4370-BB47-3D1F4BEC728F}" srcOrd="3" destOrd="0" presId="urn:microsoft.com/office/officeart/2005/8/layout/process2"/>
    <dgm:cxn modelId="{85E77358-1285-42F8-A413-84E240C17736}" type="presParOf" srcId="{DAE4F781-4440-4370-BB47-3D1F4BEC728F}" destId="{F3262A82-7885-4193-BEC6-7C256141611C}" srcOrd="0" destOrd="0" presId="urn:microsoft.com/office/officeart/2005/8/layout/process2"/>
    <dgm:cxn modelId="{D48D4D30-058E-45CB-A8CF-1278AEE975DE}" type="presParOf" srcId="{5825C14F-514C-4387-B2BF-9134EA66808A}" destId="{88E75FF1-B5AA-405D-B16B-64097BBCBD2B}" srcOrd="4"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357749-E2F4-48ED-8B80-C046F169B244}">
      <dsp:nvSpPr>
        <dsp:cNvPr id="0" name=""/>
        <dsp:cNvSpPr/>
      </dsp:nvSpPr>
      <dsp:spPr>
        <a:xfrm>
          <a:off x="1503709" y="0"/>
          <a:ext cx="2368622" cy="1315901"/>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b="1" kern="1200" dirty="0" smtClean="0"/>
            <a:t>Precios Transacciones</a:t>
          </a:r>
          <a:endParaRPr lang="es-ES" sz="1900" b="1" kern="1200" dirty="0"/>
        </a:p>
      </dsp:txBody>
      <dsp:txXfrm>
        <a:off x="1542250" y="38541"/>
        <a:ext cx="2291540" cy="1238819"/>
      </dsp:txXfrm>
    </dsp:sp>
    <dsp:sp modelId="{0F313397-4350-48CD-9FA6-B5E40F831A04}">
      <dsp:nvSpPr>
        <dsp:cNvPr id="0" name=""/>
        <dsp:cNvSpPr/>
      </dsp:nvSpPr>
      <dsp:spPr>
        <a:xfrm rot="5400000">
          <a:off x="2441289" y="1348798"/>
          <a:ext cx="493462" cy="59215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rot="-5400000">
        <a:off x="2510374" y="1398145"/>
        <a:ext cx="355293" cy="345423"/>
      </dsp:txXfrm>
    </dsp:sp>
    <dsp:sp modelId="{279DFD36-372C-4C70-8606-5891AFA345AD}">
      <dsp:nvSpPr>
        <dsp:cNvPr id="0" name=""/>
        <dsp:cNvSpPr/>
      </dsp:nvSpPr>
      <dsp:spPr>
        <a:xfrm>
          <a:off x="1503709" y="1973851"/>
          <a:ext cx="2368622" cy="1315901"/>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b="1" kern="1200" dirty="0" smtClean="0"/>
            <a:t>Entre empresas vinculadas</a:t>
          </a:r>
          <a:endParaRPr lang="es-ES" sz="1900" b="1" kern="1200" dirty="0"/>
        </a:p>
      </dsp:txBody>
      <dsp:txXfrm>
        <a:off x="1542250" y="2012392"/>
        <a:ext cx="2291540" cy="1238819"/>
      </dsp:txXfrm>
    </dsp:sp>
    <dsp:sp modelId="{DAE4F781-4440-4370-BB47-3D1F4BEC728F}">
      <dsp:nvSpPr>
        <dsp:cNvPr id="0" name=""/>
        <dsp:cNvSpPr/>
      </dsp:nvSpPr>
      <dsp:spPr>
        <a:xfrm rot="5400000">
          <a:off x="2441289" y="3322650"/>
          <a:ext cx="493462" cy="592155"/>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rot="-5400000">
        <a:off x="2510374" y="3371997"/>
        <a:ext cx="355293" cy="345423"/>
      </dsp:txXfrm>
    </dsp:sp>
    <dsp:sp modelId="{88E75FF1-B5AA-405D-B16B-64097BBCBD2B}">
      <dsp:nvSpPr>
        <dsp:cNvPr id="0" name=""/>
        <dsp:cNvSpPr/>
      </dsp:nvSpPr>
      <dsp:spPr>
        <a:xfrm>
          <a:off x="1503709" y="3947703"/>
          <a:ext cx="2368622" cy="1315901"/>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b="1" kern="1200" dirty="0" smtClean="0"/>
            <a:t>Como si hubiese sido negociado en condiciones </a:t>
          </a:r>
          <a:r>
            <a:rPr lang="es-ES" sz="1900" b="1" kern="1200" dirty="0" smtClean="0"/>
            <a:t>normales</a:t>
          </a:r>
          <a:endParaRPr lang="es-ES" sz="1900" b="1" kern="1200" dirty="0"/>
        </a:p>
      </dsp:txBody>
      <dsp:txXfrm>
        <a:off x="1542250" y="3986244"/>
        <a:ext cx="2291540" cy="1238819"/>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7B0CBC6-5089-4346-BDC2-48E71D63BAD4}" type="datetimeFigureOut">
              <a:rPr lang="es-ES" smtClean="0"/>
              <a:t>13/05/2018</a:t>
            </a:fld>
            <a:endParaRPr lang="es-ES"/>
          </a:p>
        </p:txBody>
      </p:sp>
      <p:sp>
        <p:nvSpPr>
          <p:cNvPr id="4" name="3 Marcador de pie de página"/>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05F0C0C-7061-4DF6-A0CC-E7BA3FAB1E5E}" type="slidenum">
              <a:rPr lang="es-ES" smtClean="0"/>
              <a:t>‹Nº›</a:t>
            </a:fld>
            <a:endParaRPr lang="es-ES"/>
          </a:p>
        </p:txBody>
      </p:sp>
    </p:spTree>
    <p:extLst>
      <p:ext uri="{BB962C8B-B14F-4D97-AF65-F5344CB8AC3E}">
        <p14:creationId xmlns:p14="http://schemas.microsoft.com/office/powerpoint/2010/main" val="1966401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6C0E432-BD22-1946-A53E-6EB1DADDFF91}" type="datetimeFigureOut">
              <a:rPr lang="es-ES" smtClean="0"/>
              <a:t>13/05/2018</a:t>
            </a:fld>
            <a:endParaRPr lang="es-ES"/>
          </a:p>
        </p:txBody>
      </p:sp>
      <p:sp>
        <p:nvSpPr>
          <p:cNvPr id="4" name="Marcador de imagen d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C06A24F-CCB3-8445-B978-CAB510336EE5}" type="slidenum">
              <a:rPr lang="es-ES" smtClean="0"/>
              <a:t>‹Nº›</a:t>
            </a:fld>
            <a:endParaRPr lang="es-ES"/>
          </a:p>
        </p:txBody>
      </p:sp>
    </p:spTree>
    <p:extLst>
      <p:ext uri="{BB962C8B-B14F-4D97-AF65-F5344CB8AC3E}">
        <p14:creationId xmlns:p14="http://schemas.microsoft.com/office/powerpoint/2010/main" val="26293830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5C06A24F-CCB3-8445-B978-CAB510336EE5}" type="slidenum">
              <a:rPr lang="es-ES" smtClean="0"/>
              <a:t>1</a:t>
            </a:fld>
            <a:endParaRPr lang="es-ES"/>
          </a:p>
        </p:txBody>
      </p:sp>
    </p:spTree>
    <p:extLst>
      <p:ext uri="{BB962C8B-B14F-4D97-AF65-F5344CB8AC3E}">
        <p14:creationId xmlns:p14="http://schemas.microsoft.com/office/powerpoint/2010/main" val="848735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5C06A24F-CCB3-8445-B978-CAB510336EE5}" type="slidenum">
              <a:rPr lang="es-ES" smtClean="0"/>
              <a:t>2</a:t>
            </a:fld>
            <a:endParaRPr lang="es-ES"/>
          </a:p>
        </p:txBody>
      </p:sp>
    </p:spTree>
    <p:extLst>
      <p:ext uri="{BB962C8B-B14F-4D97-AF65-F5344CB8AC3E}">
        <p14:creationId xmlns:p14="http://schemas.microsoft.com/office/powerpoint/2010/main" val="1416471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5C57F592-3871-C543-AFBC-337A44FE06EC}" type="datetimeFigureOut">
              <a:rPr lang="es-ES" smtClean="0"/>
              <a:t>13/05/2018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1033581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C57F592-3871-C543-AFBC-337A44FE06EC}" type="datetimeFigureOut">
              <a:rPr lang="es-ES" smtClean="0"/>
              <a:t>13/05/2018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1427291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C57F592-3871-C543-AFBC-337A44FE06EC}" type="datetimeFigureOut">
              <a:rPr lang="es-ES" smtClean="0"/>
              <a:t>13/05/2018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1958558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C57F592-3871-C543-AFBC-337A44FE06EC}" type="datetimeFigureOut">
              <a:rPr lang="es-ES" smtClean="0"/>
              <a:t>13/05/2018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3783370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5C57F592-3871-C543-AFBC-337A44FE06EC}" type="datetimeFigureOut">
              <a:rPr lang="es-ES" smtClean="0"/>
              <a:t>13/05/2018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2003951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5C57F592-3871-C543-AFBC-337A44FE06EC}" type="datetimeFigureOut">
              <a:rPr lang="es-ES" smtClean="0"/>
              <a:t>13/05/2018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3085200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5C57F592-3871-C543-AFBC-337A44FE06EC}" type="datetimeFigureOut">
              <a:rPr lang="es-ES" smtClean="0"/>
              <a:t>13/05/2018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1307061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5C57F592-3871-C543-AFBC-337A44FE06EC}" type="datetimeFigureOut">
              <a:rPr lang="es-ES" smtClean="0"/>
              <a:t>13/05/2018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3876614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C57F592-3871-C543-AFBC-337A44FE06EC}" type="datetimeFigureOut">
              <a:rPr lang="es-ES" smtClean="0"/>
              <a:t>13/05/2018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2675798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5C57F592-3871-C543-AFBC-337A44FE06EC}" type="datetimeFigureOut">
              <a:rPr lang="es-ES" smtClean="0"/>
              <a:t>13/05/2018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2057301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5C57F592-3871-C543-AFBC-337A44FE06EC}" type="datetimeFigureOut">
              <a:rPr lang="es-ES" smtClean="0"/>
              <a:t>13/05/2018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310074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57F592-3871-C543-AFBC-337A44FE06EC}" type="datetimeFigureOut">
              <a:rPr lang="es-ES" smtClean="0"/>
              <a:t>13/05/2018</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FE58EB-9E2A-834A-A685-5236695E988F}" type="slidenum">
              <a:rPr lang="es-ES" smtClean="0"/>
              <a:t>‹Nº›</a:t>
            </a:fld>
            <a:endParaRPr lang="es-ES"/>
          </a:p>
        </p:txBody>
      </p:sp>
    </p:spTree>
    <p:extLst>
      <p:ext uri="{BB962C8B-B14F-4D97-AF65-F5344CB8AC3E}">
        <p14:creationId xmlns:p14="http://schemas.microsoft.com/office/powerpoint/2010/main" val="1484137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gif"/></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descr="portad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875"/>
            <a:ext cx="9144000" cy="6858000"/>
          </a:xfrm>
          <a:prstGeom prst="rect">
            <a:avLst/>
          </a:prstGeom>
          <a:ln>
            <a:noFill/>
          </a:ln>
          <a:effectLst>
            <a:softEdge rad="112500"/>
          </a:effectLst>
        </p:spPr>
      </p:pic>
      <p:sp>
        <p:nvSpPr>
          <p:cNvPr id="8" name="CuadroTexto 7"/>
          <p:cNvSpPr txBox="1"/>
          <p:nvPr/>
        </p:nvSpPr>
        <p:spPr>
          <a:xfrm>
            <a:off x="367448" y="2088108"/>
            <a:ext cx="8082400" cy="1846659"/>
          </a:xfrm>
          <a:prstGeom prst="rect">
            <a:avLst/>
          </a:prstGeom>
          <a:noFill/>
        </p:spPr>
        <p:txBody>
          <a:bodyPr wrap="square" rtlCol="0">
            <a:spAutoFit/>
          </a:bodyPr>
          <a:lstStyle/>
          <a:p>
            <a:pPr algn="ctr"/>
            <a:r>
              <a:rPr lang="es-UY" sz="3800" b="1" dirty="0" smtClean="0">
                <a:solidFill>
                  <a:schemeClr val="tx2">
                    <a:lumMod val="75000"/>
                  </a:schemeClr>
                </a:solidFill>
                <a:effectLst>
                  <a:outerShdw blurRad="38100" dist="38100" dir="2700000" algn="tl">
                    <a:srgbClr val="000000">
                      <a:alpha val="43137"/>
                    </a:srgbClr>
                  </a:outerShdw>
                </a:effectLst>
                <a:latin typeface="Trebuchet MS"/>
                <a:cs typeface="Trebuchet MS"/>
              </a:rPr>
              <a:t>Valoración en Aduana </a:t>
            </a:r>
          </a:p>
          <a:p>
            <a:pPr algn="ctr"/>
            <a:r>
              <a:rPr lang="es-UY" sz="3800" b="1" dirty="0" smtClean="0">
                <a:solidFill>
                  <a:schemeClr val="tx2">
                    <a:lumMod val="75000"/>
                  </a:schemeClr>
                </a:solidFill>
                <a:effectLst>
                  <a:outerShdw blurRad="38100" dist="38100" dir="2700000" algn="tl">
                    <a:srgbClr val="000000">
                      <a:alpha val="43137"/>
                    </a:srgbClr>
                  </a:outerShdw>
                </a:effectLst>
                <a:latin typeface="Trebuchet MS"/>
                <a:cs typeface="Trebuchet MS"/>
              </a:rPr>
              <a:t>y </a:t>
            </a:r>
          </a:p>
          <a:p>
            <a:pPr algn="ctr"/>
            <a:r>
              <a:rPr lang="es-UY" sz="3800" b="1" dirty="0" smtClean="0">
                <a:solidFill>
                  <a:schemeClr val="tx2">
                    <a:lumMod val="75000"/>
                  </a:schemeClr>
                </a:solidFill>
                <a:effectLst>
                  <a:outerShdw blurRad="38100" dist="38100" dir="2700000" algn="tl">
                    <a:srgbClr val="000000">
                      <a:alpha val="43137"/>
                    </a:srgbClr>
                  </a:outerShdw>
                </a:effectLst>
                <a:latin typeface="Trebuchet MS"/>
                <a:cs typeface="Trebuchet MS"/>
              </a:rPr>
              <a:t>Precios de Transferencia</a:t>
            </a:r>
            <a:endParaRPr lang="es-ES_tradnl" sz="3800" b="1" dirty="0">
              <a:solidFill>
                <a:schemeClr val="tx2">
                  <a:lumMod val="75000"/>
                </a:schemeClr>
              </a:solidFill>
              <a:effectLst>
                <a:outerShdw blurRad="38100" dist="38100" dir="2700000" algn="tl">
                  <a:srgbClr val="000000">
                    <a:alpha val="43137"/>
                  </a:srgbClr>
                </a:outerShdw>
              </a:effectLst>
              <a:latin typeface="Trebuchet MS"/>
              <a:cs typeface="Trebuchet MS"/>
            </a:endParaRPr>
          </a:p>
        </p:txBody>
      </p:sp>
      <p:sp>
        <p:nvSpPr>
          <p:cNvPr id="11" name="CuadroTexto 10"/>
          <p:cNvSpPr txBox="1"/>
          <p:nvPr/>
        </p:nvSpPr>
        <p:spPr>
          <a:xfrm>
            <a:off x="6407703" y="6517526"/>
            <a:ext cx="2606121" cy="292388"/>
          </a:xfrm>
          <a:prstGeom prst="rect">
            <a:avLst/>
          </a:prstGeom>
          <a:noFill/>
        </p:spPr>
        <p:txBody>
          <a:bodyPr wrap="square" rtlCol="0">
            <a:spAutoFit/>
          </a:bodyPr>
          <a:lstStyle/>
          <a:p>
            <a:pPr algn="ctr"/>
            <a:r>
              <a:rPr lang="es-ES_tradnl" sz="1300" b="1" dirty="0" smtClean="0">
                <a:solidFill>
                  <a:schemeClr val="bg1"/>
                </a:solidFill>
                <a:latin typeface="Trebuchet MS"/>
                <a:cs typeface="Trebuchet MS"/>
              </a:rPr>
              <a:t>Montevideo, Mayo 2018</a:t>
            </a:r>
            <a:endParaRPr lang="es-ES_tradnl" sz="1300" dirty="0" smtClean="0">
              <a:solidFill>
                <a:schemeClr val="bg1"/>
              </a:solidFill>
              <a:latin typeface="Trebuchet MS"/>
              <a:cs typeface="Trebuchet MS"/>
            </a:endParaRPr>
          </a:p>
        </p:txBody>
      </p:sp>
      <p:sp>
        <p:nvSpPr>
          <p:cNvPr id="2" name="1 CuadroTexto"/>
          <p:cNvSpPr txBox="1"/>
          <p:nvPr/>
        </p:nvSpPr>
        <p:spPr>
          <a:xfrm>
            <a:off x="367448" y="4895196"/>
            <a:ext cx="5402732" cy="707886"/>
          </a:xfrm>
          <a:prstGeom prst="rect">
            <a:avLst/>
          </a:prstGeom>
          <a:noFill/>
        </p:spPr>
        <p:txBody>
          <a:bodyPr wrap="square" rtlCol="0">
            <a:spAutoFit/>
          </a:bodyPr>
          <a:lstStyle/>
          <a:p>
            <a:r>
              <a:rPr lang="es-UY" sz="2000" b="1" dirty="0" smtClean="0">
                <a:latin typeface="Trebuchet MS"/>
                <a:cs typeface="Trebuchet MS"/>
              </a:rPr>
              <a:t>Cra. Fabiana Fernández</a:t>
            </a:r>
          </a:p>
          <a:p>
            <a:r>
              <a:rPr lang="es-UY" sz="2000" b="1" dirty="0" smtClean="0">
                <a:latin typeface="Trebuchet MS"/>
                <a:cs typeface="Trebuchet MS"/>
              </a:rPr>
              <a:t>División Técnica Aduanera</a:t>
            </a:r>
            <a:endParaRPr lang="es-UY" sz="2000" dirty="0">
              <a:latin typeface="Trebuchet MS"/>
              <a:cs typeface="Trebuchet MS"/>
            </a:endParaRPr>
          </a:p>
        </p:txBody>
      </p:sp>
    </p:spTree>
    <p:extLst>
      <p:ext uri="{BB962C8B-B14F-4D97-AF65-F5344CB8AC3E}">
        <p14:creationId xmlns:p14="http://schemas.microsoft.com/office/powerpoint/2010/main" val="325073021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2" name="1 CuadroTexto"/>
          <p:cNvSpPr txBox="1"/>
          <p:nvPr/>
        </p:nvSpPr>
        <p:spPr>
          <a:xfrm>
            <a:off x="393405" y="1435395"/>
            <a:ext cx="8282762" cy="1477328"/>
          </a:xfrm>
          <a:prstGeom prst="rect">
            <a:avLst/>
          </a:prstGeom>
          <a:noFill/>
        </p:spPr>
        <p:txBody>
          <a:bodyPr wrap="square" rtlCol="0">
            <a:spAutoFit/>
          </a:bodyPr>
          <a:lstStyle/>
          <a:p>
            <a:pPr algn="just"/>
            <a:endParaRPr lang="es-UY" dirty="0"/>
          </a:p>
          <a:p>
            <a:pPr algn="just"/>
            <a:endParaRPr lang="es-UY" dirty="0"/>
          </a:p>
          <a:p>
            <a:pPr algn="just"/>
            <a:endParaRPr lang="es-UY" dirty="0" smtClean="0"/>
          </a:p>
          <a:p>
            <a:pPr algn="just"/>
            <a:endParaRPr lang="es-UY" dirty="0"/>
          </a:p>
          <a:p>
            <a:pPr algn="just"/>
            <a:endParaRPr lang="es-E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9063" y="1342166"/>
            <a:ext cx="6686397" cy="4173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1967016" y="5610697"/>
            <a:ext cx="5239340" cy="584775"/>
          </a:xfrm>
          <a:prstGeom prst="rect">
            <a:avLst/>
          </a:prstGeom>
          <a:noFill/>
        </p:spPr>
        <p:txBody>
          <a:bodyPr wrap="square" rtlCol="0">
            <a:spAutoFit/>
          </a:bodyPr>
          <a:lstStyle/>
          <a:p>
            <a:pPr algn="ctr"/>
            <a:r>
              <a:rPr lang="es-ES" sz="1600" dirty="0" smtClean="0"/>
              <a:t>Fuente:  Guía de la OMA sobre Valoración en Aduana y Precios de Transferencia</a:t>
            </a:r>
            <a:endParaRPr lang="es-ES" sz="1600" dirty="0"/>
          </a:p>
        </p:txBody>
      </p:sp>
    </p:spTree>
    <p:extLst>
      <p:ext uri="{BB962C8B-B14F-4D97-AF65-F5344CB8AC3E}">
        <p14:creationId xmlns:p14="http://schemas.microsoft.com/office/powerpoint/2010/main" val="126091501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5" name="4 CuadroTexto"/>
          <p:cNvSpPr txBox="1"/>
          <p:nvPr/>
        </p:nvSpPr>
        <p:spPr>
          <a:xfrm>
            <a:off x="268013" y="0"/>
            <a:ext cx="8403021" cy="1077218"/>
          </a:xfrm>
          <a:prstGeom prst="rect">
            <a:avLst/>
          </a:prstGeom>
          <a:noFill/>
        </p:spPr>
        <p:txBody>
          <a:bodyPr wrap="square" rtlCol="0">
            <a:spAutoFit/>
          </a:bodyPr>
          <a:lstStyle/>
          <a:p>
            <a:pPr algn="ctr"/>
            <a:r>
              <a:rPr lang="es-ES" sz="3200" b="1" dirty="0" smtClean="0">
                <a:solidFill>
                  <a:srgbClr val="0070C0"/>
                </a:solidFill>
                <a:effectLst>
                  <a:outerShdw blurRad="38100" dist="38100" dir="2700000" algn="tl">
                    <a:srgbClr val="000000">
                      <a:alpha val="43137"/>
                    </a:srgbClr>
                  </a:outerShdw>
                </a:effectLst>
              </a:rPr>
              <a:t>Valoración en Aduana y </a:t>
            </a:r>
          </a:p>
          <a:p>
            <a:pPr algn="ctr"/>
            <a:r>
              <a:rPr lang="es-ES" sz="3200" b="1" dirty="0" smtClean="0">
                <a:solidFill>
                  <a:srgbClr val="0070C0"/>
                </a:solidFill>
                <a:effectLst>
                  <a:outerShdw blurRad="38100" dist="38100" dir="2700000" algn="tl">
                    <a:srgbClr val="000000">
                      <a:alpha val="43137"/>
                    </a:srgbClr>
                  </a:outerShdw>
                </a:effectLst>
              </a:rPr>
              <a:t>Precios de Transferencia</a:t>
            </a:r>
            <a:endParaRPr lang="es-ES" sz="3200" b="1" dirty="0">
              <a:solidFill>
                <a:srgbClr val="0070C0"/>
              </a:solidFill>
              <a:effectLst>
                <a:outerShdw blurRad="38100" dist="38100" dir="2700000" algn="tl">
                  <a:srgbClr val="000000">
                    <a:alpha val="43137"/>
                  </a:srgbClr>
                </a:outerShdw>
              </a:effectLst>
            </a:endParaRPr>
          </a:p>
        </p:txBody>
      </p:sp>
      <p:graphicFrame>
        <p:nvGraphicFramePr>
          <p:cNvPr id="8" name="7 Diagrama"/>
          <p:cNvGraphicFramePr/>
          <p:nvPr>
            <p:extLst>
              <p:ext uri="{D42A27DB-BD31-4B8C-83A1-F6EECF244321}">
                <p14:modId xmlns:p14="http://schemas.microsoft.com/office/powerpoint/2010/main" val="4120812252"/>
              </p:ext>
            </p:extLst>
          </p:nvPr>
        </p:nvGraphicFramePr>
        <p:xfrm>
          <a:off x="171707" y="1271020"/>
          <a:ext cx="5376042" cy="52636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8 CuadroTexto"/>
          <p:cNvSpPr txBox="1"/>
          <p:nvPr/>
        </p:nvSpPr>
        <p:spPr>
          <a:xfrm>
            <a:off x="5407571" y="2963917"/>
            <a:ext cx="3445965" cy="3526328"/>
          </a:xfrm>
          <a:prstGeom prst="rect">
            <a:avLst/>
          </a:prstGeom>
          <a:blipFill>
            <a:blip r:embed="rId9"/>
            <a:stretch>
              <a:fillRect/>
            </a:stretch>
          </a:blipFill>
        </p:spPr>
        <p:txBody>
          <a:bodyPr wrap="square" rtlCol="0">
            <a:spAutoFit/>
          </a:bodyPr>
          <a:lstStyle/>
          <a:p>
            <a:endParaRPr lang="es-ES" dirty="0"/>
          </a:p>
        </p:txBody>
      </p:sp>
    </p:spTree>
    <p:extLst>
      <p:ext uri="{BB962C8B-B14F-4D97-AF65-F5344CB8AC3E}">
        <p14:creationId xmlns:p14="http://schemas.microsoft.com/office/powerpoint/2010/main" val="62865384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4378"/>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8" name="7 Rectángulo"/>
          <p:cNvSpPr/>
          <p:nvPr/>
        </p:nvSpPr>
        <p:spPr>
          <a:xfrm>
            <a:off x="441434" y="1080231"/>
            <a:ext cx="8308428" cy="4247317"/>
          </a:xfrm>
          <a:prstGeom prst="rect">
            <a:avLst/>
          </a:prstGeom>
        </p:spPr>
        <p:txBody>
          <a:bodyPr wrap="square">
            <a:spAutoFit/>
          </a:bodyPr>
          <a:lstStyle/>
          <a:p>
            <a:pPr lvl="0" algn="just"/>
            <a:endParaRPr lang="es-CO" dirty="0" smtClean="0">
              <a:solidFill>
                <a:srgbClr val="FF0000"/>
              </a:solidFill>
            </a:endParaRPr>
          </a:p>
          <a:p>
            <a:pPr lvl="0" algn="just"/>
            <a:r>
              <a:rPr lang="es-CO" b="1" u="sng" dirty="0" smtClean="0">
                <a:solidFill>
                  <a:srgbClr val="0070C0"/>
                </a:solidFill>
              </a:rPr>
              <a:t>Se obtiene información sobre:</a:t>
            </a:r>
          </a:p>
          <a:p>
            <a:pPr lvl="0" algn="just"/>
            <a:endParaRPr lang="es-CO" b="1" dirty="0">
              <a:solidFill>
                <a:srgbClr val="0070C0"/>
              </a:solidFill>
            </a:endParaRPr>
          </a:p>
          <a:p>
            <a:pPr marL="285750" lvl="0" indent="-285750" algn="just">
              <a:buFont typeface="Wingdings" panose="05000000000000000000" pitchFamily="2" charset="2"/>
              <a:buChar char="ü"/>
            </a:pPr>
            <a:r>
              <a:rPr lang="es-CO" b="1" dirty="0" smtClean="0">
                <a:solidFill>
                  <a:srgbClr val="0070C0"/>
                </a:solidFill>
              </a:rPr>
              <a:t>El </a:t>
            </a:r>
            <a:r>
              <a:rPr lang="es-CO" b="1" dirty="0">
                <a:solidFill>
                  <a:srgbClr val="0070C0"/>
                </a:solidFill>
              </a:rPr>
              <a:t>modelo de negocio y la forma en que se tienen organizadas las relaciones </a:t>
            </a:r>
            <a:r>
              <a:rPr lang="es-CO" b="1" dirty="0" smtClean="0">
                <a:solidFill>
                  <a:srgbClr val="0070C0"/>
                </a:solidFill>
              </a:rPr>
              <a:t>comerciales.</a:t>
            </a:r>
          </a:p>
          <a:p>
            <a:pPr lvl="0" algn="just"/>
            <a:endParaRPr lang="es-CO" b="1" dirty="0" smtClean="0">
              <a:solidFill>
                <a:srgbClr val="0070C0"/>
              </a:solidFill>
            </a:endParaRPr>
          </a:p>
          <a:p>
            <a:pPr marL="285750" indent="-285750" algn="just">
              <a:buFont typeface="Wingdings" panose="05000000000000000000" pitchFamily="2" charset="2"/>
              <a:buChar char="ü"/>
            </a:pPr>
            <a:r>
              <a:rPr lang="es-CO" b="1" dirty="0">
                <a:solidFill>
                  <a:srgbClr val="0070C0"/>
                </a:solidFill>
              </a:rPr>
              <a:t>Políticas de fijación de precios.</a:t>
            </a:r>
          </a:p>
          <a:p>
            <a:pPr lvl="0" algn="just"/>
            <a:endParaRPr lang="es-CO" b="1" dirty="0" smtClean="0">
              <a:solidFill>
                <a:srgbClr val="0070C0"/>
              </a:solidFill>
            </a:endParaRPr>
          </a:p>
          <a:p>
            <a:pPr marL="285750" lvl="0" indent="-285750" algn="just">
              <a:buFont typeface="Wingdings" panose="05000000000000000000" pitchFamily="2" charset="2"/>
              <a:buChar char="ü"/>
            </a:pPr>
            <a:r>
              <a:rPr lang="es-CO" b="1" dirty="0">
                <a:solidFill>
                  <a:srgbClr val="0070C0"/>
                </a:solidFill>
              </a:rPr>
              <a:t>O</a:t>
            </a:r>
            <a:r>
              <a:rPr lang="es-CO" b="1" dirty="0" smtClean="0">
                <a:solidFill>
                  <a:srgbClr val="0070C0"/>
                </a:solidFill>
              </a:rPr>
              <a:t>peraciones </a:t>
            </a:r>
            <a:r>
              <a:rPr lang="es-CO" b="1" dirty="0">
                <a:solidFill>
                  <a:srgbClr val="0070C0"/>
                </a:solidFill>
              </a:rPr>
              <a:t>controladas.</a:t>
            </a:r>
          </a:p>
          <a:p>
            <a:pPr lvl="0" algn="just"/>
            <a:endParaRPr lang="es-CO" b="1" dirty="0">
              <a:solidFill>
                <a:srgbClr val="0070C0"/>
              </a:solidFill>
            </a:endParaRPr>
          </a:p>
          <a:p>
            <a:pPr marL="285750" lvl="0" indent="-285750" algn="just">
              <a:buFont typeface="Wingdings" panose="05000000000000000000" pitchFamily="2" charset="2"/>
              <a:buChar char="ü"/>
            </a:pPr>
            <a:r>
              <a:rPr lang="es-CO" b="1" dirty="0" smtClean="0">
                <a:solidFill>
                  <a:srgbClr val="0070C0"/>
                </a:solidFill>
              </a:rPr>
              <a:t>Operaciones </a:t>
            </a:r>
            <a:r>
              <a:rPr lang="es-CO" b="1" dirty="0">
                <a:solidFill>
                  <a:srgbClr val="0070C0"/>
                </a:solidFill>
              </a:rPr>
              <a:t>con los vinculados se encuentran entre los rangos de plena competencia.</a:t>
            </a:r>
          </a:p>
          <a:p>
            <a:pPr lvl="0" algn="just"/>
            <a:r>
              <a:rPr lang="es-CO" b="1" dirty="0">
                <a:solidFill>
                  <a:srgbClr val="0070C0"/>
                </a:solidFill>
              </a:rPr>
              <a:t> </a:t>
            </a:r>
          </a:p>
          <a:p>
            <a:pPr marL="285750" lvl="0" indent="-285750" algn="just">
              <a:buFont typeface="Wingdings" panose="05000000000000000000" pitchFamily="2" charset="2"/>
              <a:buChar char="ü"/>
            </a:pPr>
            <a:r>
              <a:rPr lang="es-CO" b="1" dirty="0" smtClean="0">
                <a:solidFill>
                  <a:srgbClr val="0070C0"/>
                </a:solidFill>
              </a:rPr>
              <a:t>Pagos relacionados al Valor en Aduana </a:t>
            </a:r>
            <a:r>
              <a:rPr lang="es-CO" b="1" dirty="0">
                <a:solidFill>
                  <a:srgbClr val="0070C0"/>
                </a:solidFill>
              </a:rPr>
              <a:t>(comisiones, regalías, </a:t>
            </a:r>
            <a:r>
              <a:rPr lang="es-CO" b="1" dirty="0" smtClean="0">
                <a:solidFill>
                  <a:srgbClr val="0070C0"/>
                </a:solidFill>
              </a:rPr>
              <a:t>intereses) </a:t>
            </a:r>
          </a:p>
          <a:p>
            <a:pPr lvl="0" algn="just"/>
            <a:endParaRPr lang="es-CO" dirty="0">
              <a:solidFill>
                <a:srgbClr val="FF0000"/>
              </a:solidFill>
            </a:endParaRPr>
          </a:p>
        </p:txBody>
      </p:sp>
      <p:sp>
        <p:nvSpPr>
          <p:cNvPr id="4" name="3 CuadroTexto"/>
          <p:cNvSpPr txBox="1"/>
          <p:nvPr/>
        </p:nvSpPr>
        <p:spPr>
          <a:xfrm>
            <a:off x="441434" y="126124"/>
            <a:ext cx="7394028" cy="954107"/>
          </a:xfrm>
          <a:prstGeom prst="rect">
            <a:avLst/>
          </a:prstGeom>
          <a:noFill/>
        </p:spPr>
        <p:txBody>
          <a:bodyPr wrap="square" rtlCol="0">
            <a:spAutoFit/>
          </a:bodyPr>
          <a:lstStyle/>
          <a:p>
            <a:pPr algn="ctr"/>
            <a:r>
              <a:rPr lang="es-ES" sz="2800" b="1" dirty="0" smtClean="0">
                <a:solidFill>
                  <a:srgbClr val="0070C0"/>
                </a:solidFill>
                <a:effectLst>
                  <a:outerShdw blurRad="38100" dist="38100" dir="2700000" algn="tl">
                    <a:srgbClr val="000000">
                      <a:alpha val="43137"/>
                    </a:srgbClr>
                  </a:outerShdw>
                </a:effectLst>
              </a:rPr>
              <a:t>USO DE LOS ESTUDIOS DE PRECIOS DE TRANSFERENCIA (EPT) EN VA</a:t>
            </a:r>
            <a:endParaRPr lang="es-ES" sz="2800" b="1" dirty="0">
              <a:solidFill>
                <a:srgbClr val="0070C0"/>
              </a:solidFill>
              <a:effectLst>
                <a:outerShdw blurRad="38100" dist="38100" dir="2700000" algn="tl">
                  <a:srgbClr val="000000">
                    <a:alpha val="43137"/>
                  </a:srgbClr>
                </a:outerShdw>
              </a:effectLst>
            </a:endParaRPr>
          </a:p>
        </p:txBody>
      </p:sp>
      <p:sp>
        <p:nvSpPr>
          <p:cNvPr id="6" name="5 Rectángulo redondeado"/>
          <p:cNvSpPr/>
          <p:nvPr/>
        </p:nvSpPr>
        <p:spPr>
          <a:xfrm>
            <a:off x="945931" y="5327548"/>
            <a:ext cx="6889531" cy="63181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ES" b="1" dirty="0" smtClean="0">
                <a:solidFill>
                  <a:schemeClr val="tx1"/>
                </a:solidFill>
              </a:rPr>
              <a:t>EL EPT es una fuente más de información con la </a:t>
            </a:r>
            <a:r>
              <a:rPr lang="es-ES" b="1" smtClean="0">
                <a:solidFill>
                  <a:schemeClr val="tx1"/>
                </a:solidFill>
              </a:rPr>
              <a:t>que cuentan las </a:t>
            </a:r>
            <a:r>
              <a:rPr lang="es-ES" b="1" dirty="0" smtClean="0">
                <a:solidFill>
                  <a:schemeClr val="tx1"/>
                </a:solidFill>
              </a:rPr>
              <a:t>Aduanas para el análisis del Valor en Aduana declarado.</a:t>
            </a:r>
            <a:endParaRPr lang="es-ES" b="1" dirty="0">
              <a:solidFill>
                <a:schemeClr val="tx1"/>
              </a:solidFill>
            </a:endParaRPr>
          </a:p>
        </p:txBody>
      </p:sp>
    </p:spTree>
    <p:extLst>
      <p:ext uri="{BB962C8B-B14F-4D97-AF65-F5344CB8AC3E}">
        <p14:creationId xmlns:p14="http://schemas.microsoft.com/office/powerpoint/2010/main" val="375829859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4" name="3 CuadroTexto"/>
          <p:cNvSpPr txBox="1"/>
          <p:nvPr/>
        </p:nvSpPr>
        <p:spPr>
          <a:xfrm>
            <a:off x="641095" y="1279598"/>
            <a:ext cx="7538483" cy="1846659"/>
          </a:xfrm>
          <a:prstGeom prst="rect">
            <a:avLst/>
          </a:prstGeom>
          <a:noFill/>
        </p:spPr>
        <p:txBody>
          <a:bodyPr wrap="square" rtlCol="0">
            <a:spAutoFit/>
          </a:bodyPr>
          <a:lstStyle/>
          <a:p>
            <a:pPr algn="ctr"/>
            <a:r>
              <a:rPr lang="es-ES" sz="4800" b="1" dirty="0" smtClean="0">
                <a:solidFill>
                  <a:srgbClr val="0070C0"/>
                </a:solidFill>
              </a:rPr>
              <a:t>5. EXPERIENCIA </a:t>
            </a:r>
          </a:p>
          <a:p>
            <a:pPr algn="ctr"/>
            <a:r>
              <a:rPr lang="es-ES" sz="4800" b="1" dirty="0" smtClean="0">
                <a:solidFill>
                  <a:srgbClr val="0070C0"/>
                </a:solidFill>
              </a:rPr>
              <a:t>EN LA DNA</a:t>
            </a:r>
          </a:p>
          <a:p>
            <a:pPr algn="ctr"/>
            <a:endParaRPr lang="es-ES" dirty="0"/>
          </a:p>
        </p:txBody>
      </p:sp>
      <p:sp>
        <p:nvSpPr>
          <p:cNvPr id="2" name="1 CuadroTexto"/>
          <p:cNvSpPr txBox="1"/>
          <p:nvPr/>
        </p:nvSpPr>
        <p:spPr>
          <a:xfrm>
            <a:off x="641096" y="3429000"/>
            <a:ext cx="8061470" cy="2862322"/>
          </a:xfrm>
          <a:prstGeom prst="rect">
            <a:avLst/>
          </a:prstGeom>
          <a:blipFill dpi="0" rotWithShape="1">
            <a:blip r:embed="rId4">
              <a:alphaModFix amt="59000"/>
            </a:blip>
            <a:srcRect/>
            <a:stretch>
              <a:fillRect/>
            </a:stretch>
          </a:blipFill>
        </p:spPr>
        <p:txBody>
          <a:bodyPr wrap="square" rtlCol="0">
            <a:spAutoFit/>
          </a:bodyPr>
          <a:lstStyle/>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p:txBody>
      </p:sp>
    </p:spTree>
    <p:extLst>
      <p:ext uri="{BB962C8B-B14F-4D97-AF65-F5344CB8AC3E}">
        <p14:creationId xmlns:p14="http://schemas.microsoft.com/office/powerpoint/2010/main" val="19568666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4" name="3 CuadroTexto"/>
          <p:cNvSpPr txBox="1"/>
          <p:nvPr/>
        </p:nvSpPr>
        <p:spPr>
          <a:xfrm>
            <a:off x="641096" y="1563377"/>
            <a:ext cx="7538483" cy="646331"/>
          </a:xfrm>
          <a:prstGeom prst="rect">
            <a:avLst/>
          </a:prstGeom>
          <a:noFill/>
        </p:spPr>
        <p:txBody>
          <a:bodyPr wrap="square" rtlCol="0">
            <a:spAutoFit/>
          </a:bodyPr>
          <a:lstStyle/>
          <a:p>
            <a:pPr algn="ctr"/>
            <a:endParaRPr lang="es-ES" dirty="0" smtClean="0"/>
          </a:p>
          <a:p>
            <a:pPr algn="ctr"/>
            <a:endParaRPr lang="es-ES" dirty="0"/>
          </a:p>
        </p:txBody>
      </p:sp>
      <p:sp>
        <p:nvSpPr>
          <p:cNvPr id="8" name="7 Rectángulo"/>
          <p:cNvSpPr/>
          <p:nvPr/>
        </p:nvSpPr>
        <p:spPr>
          <a:xfrm>
            <a:off x="441434" y="1080231"/>
            <a:ext cx="8308428" cy="6217087"/>
          </a:xfrm>
          <a:prstGeom prst="rect">
            <a:avLst/>
          </a:prstGeom>
        </p:spPr>
        <p:txBody>
          <a:bodyPr wrap="square">
            <a:spAutoFit/>
          </a:bodyPr>
          <a:lstStyle/>
          <a:p>
            <a:pPr lvl="0" algn="just"/>
            <a:endParaRPr lang="es-CO" dirty="0" smtClean="0">
              <a:solidFill>
                <a:srgbClr val="FF0000"/>
              </a:solidFill>
            </a:endParaRPr>
          </a:p>
          <a:p>
            <a:pPr marL="342900" lvl="0" indent="-342900" algn="just">
              <a:buBlip>
                <a:blip r:embed="rId4"/>
              </a:buBlip>
            </a:pPr>
            <a:r>
              <a:rPr lang="es-CO" sz="2200" b="1" dirty="0">
                <a:solidFill>
                  <a:srgbClr val="00B050"/>
                </a:solidFill>
              </a:rPr>
              <a:t>Estudio de Valor en Aduana y Vinculación </a:t>
            </a:r>
            <a:r>
              <a:rPr lang="es-CO" sz="2200" b="1" dirty="0">
                <a:solidFill>
                  <a:srgbClr val="0070C0"/>
                </a:solidFill>
              </a:rPr>
              <a:t>– se solicita la presentación de Estudio de Precios de </a:t>
            </a:r>
            <a:r>
              <a:rPr lang="es-CO" sz="2200" b="1" dirty="0" smtClean="0">
                <a:solidFill>
                  <a:srgbClr val="0070C0"/>
                </a:solidFill>
              </a:rPr>
              <a:t>Transferencia</a:t>
            </a:r>
            <a:r>
              <a:rPr lang="es-CO" sz="2200" b="1" dirty="0">
                <a:solidFill>
                  <a:srgbClr val="0070C0"/>
                </a:solidFill>
              </a:rPr>
              <a:t> </a:t>
            </a:r>
            <a:r>
              <a:rPr lang="es-CO" sz="2200" b="1" dirty="0" smtClean="0">
                <a:solidFill>
                  <a:srgbClr val="0070C0"/>
                </a:solidFill>
              </a:rPr>
              <a:t>como documentación adicional al Cuestionario General.</a:t>
            </a:r>
          </a:p>
          <a:p>
            <a:pPr marL="342900" lvl="0" indent="-342900" algn="just">
              <a:buBlip>
                <a:blip r:embed="rId4"/>
              </a:buBlip>
            </a:pPr>
            <a:endParaRPr lang="es-CO" sz="2200" b="1" dirty="0">
              <a:solidFill>
                <a:srgbClr val="0070C0"/>
              </a:solidFill>
            </a:endParaRPr>
          </a:p>
          <a:p>
            <a:pPr marL="342900" lvl="0" indent="-342900" algn="just">
              <a:buBlip>
                <a:blip r:embed="rId4"/>
              </a:buBlip>
            </a:pPr>
            <a:r>
              <a:rPr lang="es-CO" sz="2200" b="1" dirty="0" smtClean="0">
                <a:solidFill>
                  <a:srgbClr val="0070C0"/>
                </a:solidFill>
              </a:rPr>
              <a:t>Estudio </a:t>
            </a:r>
            <a:r>
              <a:rPr lang="es-CO" sz="2200" b="1" dirty="0">
                <a:solidFill>
                  <a:srgbClr val="0070C0"/>
                </a:solidFill>
              </a:rPr>
              <a:t>Precios de Transferencia  </a:t>
            </a:r>
            <a:r>
              <a:rPr lang="es-CO" sz="2200" b="1" dirty="0" smtClean="0">
                <a:solidFill>
                  <a:srgbClr val="00B050"/>
                </a:solidFill>
              </a:rPr>
              <a:t>– fuente de información para conocer la operativa de la empresa analizada, así como las transacciones con su/s vinculada/s. </a:t>
            </a:r>
          </a:p>
          <a:p>
            <a:pPr marL="342900" lvl="0" indent="-342900" algn="just">
              <a:buBlip>
                <a:blip r:embed="rId4"/>
              </a:buBlip>
            </a:pPr>
            <a:endParaRPr lang="es-CO" sz="2200" b="1" dirty="0">
              <a:solidFill>
                <a:srgbClr val="00B050"/>
              </a:solidFill>
            </a:endParaRPr>
          </a:p>
          <a:p>
            <a:pPr marL="342900" lvl="0" indent="-342900" algn="just">
              <a:buBlip>
                <a:blip r:embed="rId4"/>
              </a:buBlip>
            </a:pPr>
            <a:r>
              <a:rPr lang="es-CO" sz="2200" b="1" dirty="0" smtClean="0">
                <a:solidFill>
                  <a:srgbClr val="0070C0"/>
                </a:solidFill>
              </a:rPr>
              <a:t>En los Estudios realizados, se ha contado con </a:t>
            </a:r>
            <a:r>
              <a:rPr lang="es-CO" sz="2200" b="1" dirty="0">
                <a:solidFill>
                  <a:srgbClr val="00B050"/>
                </a:solidFill>
              </a:rPr>
              <a:t>otras fuentes </a:t>
            </a:r>
            <a:r>
              <a:rPr lang="es-CO" sz="2200" b="1" dirty="0" smtClean="0">
                <a:solidFill>
                  <a:srgbClr val="0070C0"/>
                </a:solidFill>
              </a:rPr>
              <a:t>de información. </a:t>
            </a:r>
          </a:p>
          <a:p>
            <a:pPr marL="342900" lvl="0" indent="-342900" algn="just">
              <a:buBlip>
                <a:blip r:embed="rId4"/>
              </a:buBlip>
            </a:pPr>
            <a:endParaRPr lang="es-CO" sz="2200" b="1" dirty="0">
              <a:solidFill>
                <a:srgbClr val="0070C0"/>
              </a:solidFill>
            </a:endParaRPr>
          </a:p>
          <a:p>
            <a:pPr marL="342900" lvl="0" indent="-342900" algn="just">
              <a:buBlip>
                <a:blip r:embed="rId4"/>
              </a:buBlip>
            </a:pPr>
            <a:r>
              <a:rPr lang="es-CO" sz="2200" b="1" dirty="0" smtClean="0">
                <a:solidFill>
                  <a:srgbClr val="00B050"/>
                </a:solidFill>
              </a:rPr>
              <a:t>Abocados a la</a:t>
            </a:r>
            <a:r>
              <a:rPr lang="es-CO" sz="2200" b="1" dirty="0">
                <a:solidFill>
                  <a:srgbClr val="0070C0"/>
                </a:solidFill>
              </a:rPr>
              <a:t> capacitación </a:t>
            </a:r>
            <a:r>
              <a:rPr lang="es-CO" sz="2200" b="1" dirty="0" smtClean="0">
                <a:solidFill>
                  <a:srgbClr val="00B050"/>
                </a:solidFill>
              </a:rPr>
              <a:t>en la temática (participación en cursos, Taller organizado en conjunto OMA , OCDE y BM, Guía Valoración en Aduana y Precios de Transferencia)</a:t>
            </a:r>
          </a:p>
          <a:p>
            <a:pPr marL="285750" lvl="0" indent="-285750" algn="just">
              <a:buFont typeface="Wingdings" panose="05000000000000000000" pitchFamily="2" charset="2"/>
              <a:buChar char="Ø"/>
            </a:pPr>
            <a:endParaRPr lang="es-CO" b="1" dirty="0">
              <a:solidFill>
                <a:srgbClr val="0070C0"/>
              </a:solidFill>
            </a:endParaRPr>
          </a:p>
          <a:p>
            <a:pPr marL="285750" lvl="0" indent="-285750" algn="just">
              <a:buFont typeface="Wingdings" panose="05000000000000000000" pitchFamily="2" charset="2"/>
              <a:buChar char="Ø"/>
            </a:pPr>
            <a:endParaRPr lang="es-CO" b="1" dirty="0" smtClean="0">
              <a:solidFill>
                <a:srgbClr val="0070C0"/>
              </a:solidFill>
            </a:endParaRPr>
          </a:p>
          <a:p>
            <a:pPr lvl="0" algn="just"/>
            <a:endParaRPr lang="es-CO" b="1" dirty="0" smtClean="0">
              <a:solidFill>
                <a:srgbClr val="0070C0"/>
              </a:solidFill>
            </a:endParaRPr>
          </a:p>
          <a:p>
            <a:pPr lvl="0" algn="just"/>
            <a:endParaRPr lang="es-CO" b="1" dirty="0">
              <a:solidFill>
                <a:srgbClr val="0070C0"/>
              </a:solidFill>
            </a:endParaRPr>
          </a:p>
        </p:txBody>
      </p:sp>
    </p:spTree>
    <p:extLst>
      <p:ext uri="{BB962C8B-B14F-4D97-AF65-F5344CB8AC3E}">
        <p14:creationId xmlns:p14="http://schemas.microsoft.com/office/powerpoint/2010/main" val="22001047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4" name="3 CuadroTexto"/>
          <p:cNvSpPr txBox="1"/>
          <p:nvPr/>
        </p:nvSpPr>
        <p:spPr>
          <a:xfrm>
            <a:off x="641095" y="1279597"/>
            <a:ext cx="7538483" cy="3262432"/>
          </a:xfrm>
          <a:prstGeom prst="rect">
            <a:avLst/>
          </a:prstGeom>
          <a:noFill/>
        </p:spPr>
        <p:txBody>
          <a:bodyPr wrap="square" rtlCol="0">
            <a:spAutoFit/>
          </a:bodyPr>
          <a:lstStyle/>
          <a:p>
            <a:pPr algn="r"/>
            <a:r>
              <a:rPr lang="es-ES" sz="4800" b="1" dirty="0" smtClean="0">
                <a:solidFill>
                  <a:srgbClr val="0070C0"/>
                </a:solidFill>
              </a:rPr>
              <a:t>6. DESAFIOS  </a:t>
            </a:r>
          </a:p>
          <a:p>
            <a:pPr algn="r"/>
            <a:r>
              <a:rPr lang="es-ES" sz="4800" b="1" dirty="0" smtClean="0">
                <a:solidFill>
                  <a:srgbClr val="0070C0"/>
                </a:solidFill>
              </a:rPr>
              <a:t>Y </a:t>
            </a:r>
          </a:p>
          <a:p>
            <a:pPr algn="r"/>
            <a:r>
              <a:rPr lang="es-ES" sz="4800" b="1" dirty="0" smtClean="0">
                <a:solidFill>
                  <a:srgbClr val="0070C0"/>
                </a:solidFill>
              </a:rPr>
              <a:t>EXPECTATIVAS</a:t>
            </a:r>
          </a:p>
          <a:p>
            <a:pPr marL="342900" indent="-342900" algn="ctr">
              <a:buFont typeface="+mj-lt"/>
              <a:buAutoNum type="arabicPeriod"/>
            </a:pPr>
            <a:endParaRPr lang="es-ES" sz="2600" dirty="0"/>
          </a:p>
          <a:p>
            <a:pPr algn="ctr"/>
            <a:endParaRPr lang="es-ES" dirty="0" smtClean="0"/>
          </a:p>
          <a:p>
            <a:pPr algn="ctr"/>
            <a:endParaRPr lang="es-ES" dirty="0"/>
          </a:p>
        </p:txBody>
      </p:sp>
      <p:pic>
        <p:nvPicPr>
          <p:cNvPr id="8" name="Imagen 1" descr="operado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59" y="1971959"/>
            <a:ext cx="4606037" cy="4562666"/>
          </a:xfrm>
          <a:prstGeom prst="rect">
            <a:avLst/>
          </a:prstGeom>
        </p:spPr>
      </p:pic>
    </p:spTree>
    <p:extLst>
      <p:ext uri="{BB962C8B-B14F-4D97-AF65-F5344CB8AC3E}">
        <p14:creationId xmlns:p14="http://schemas.microsoft.com/office/powerpoint/2010/main" val="277643650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4378"/>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2" name="1 CuadroTexto"/>
          <p:cNvSpPr txBox="1"/>
          <p:nvPr/>
        </p:nvSpPr>
        <p:spPr>
          <a:xfrm>
            <a:off x="350454" y="0"/>
            <a:ext cx="8443092" cy="6032421"/>
          </a:xfrm>
          <a:prstGeom prst="rect">
            <a:avLst/>
          </a:prstGeom>
          <a:noFill/>
        </p:spPr>
        <p:txBody>
          <a:bodyPr wrap="square" rtlCol="0">
            <a:spAutoFit/>
          </a:bodyPr>
          <a:lstStyle/>
          <a:p>
            <a:endParaRPr lang="es-UY" dirty="0"/>
          </a:p>
          <a:p>
            <a:endParaRPr lang="es-UY" dirty="0" smtClean="0"/>
          </a:p>
          <a:p>
            <a:endParaRPr lang="es-UY" dirty="0"/>
          </a:p>
          <a:p>
            <a:pPr marL="285750" indent="-285750" algn="just">
              <a:buFont typeface="Wingdings" panose="05000000000000000000" pitchFamily="2" charset="2"/>
              <a:buChar char="Ø"/>
            </a:pPr>
            <a:endParaRPr lang="es-UY" sz="2200" b="1" dirty="0" smtClean="0">
              <a:solidFill>
                <a:srgbClr val="0070C0"/>
              </a:solidFill>
            </a:endParaRPr>
          </a:p>
          <a:p>
            <a:pPr algn="just"/>
            <a:endParaRPr lang="es-UY" sz="2200" b="1" dirty="0">
              <a:solidFill>
                <a:srgbClr val="0070C0"/>
              </a:solidFill>
            </a:endParaRPr>
          </a:p>
          <a:p>
            <a:pPr marL="342900" indent="-342900" algn="just">
              <a:buBlip>
                <a:blip r:embed="rId4"/>
              </a:buBlip>
            </a:pPr>
            <a:r>
              <a:rPr lang="es-UY" sz="2200" b="1" dirty="0">
                <a:solidFill>
                  <a:srgbClr val="0070C0"/>
                </a:solidFill>
              </a:rPr>
              <a:t>Lograr mayor experiencia en el uso de EPT</a:t>
            </a:r>
            <a:r>
              <a:rPr lang="es-UY" sz="2200" b="1" dirty="0">
                <a:solidFill>
                  <a:srgbClr val="0070C0"/>
                </a:solidFill>
              </a:rPr>
              <a:t>. </a:t>
            </a:r>
          </a:p>
          <a:p>
            <a:pPr algn="just"/>
            <a:endParaRPr lang="es-UY" sz="2400" b="1" dirty="0" smtClean="0">
              <a:solidFill>
                <a:srgbClr val="0070C0"/>
              </a:solidFill>
            </a:endParaRPr>
          </a:p>
          <a:p>
            <a:pPr marL="342900" indent="-342900" algn="just">
              <a:buBlip>
                <a:blip r:embed="rId4"/>
              </a:buBlip>
            </a:pPr>
            <a:r>
              <a:rPr lang="es-UY" sz="2200" b="1" dirty="0" smtClean="0">
                <a:solidFill>
                  <a:srgbClr val="0070C0"/>
                </a:solidFill>
              </a:rPr>
              <a:t>Mejores </a:t>
            </a:r>
            <a:r>
              <a:rPr lang="es-UY" sz="2200" b="1" dirty="0">
                <a:solidFill>
                  <a:srgbClr val="0070C0"/>
                </a:solidFill>
              </a:rPr>
              <a:t>prácticas en la utilización de los EPT</a:t>
            </a:r>
            <a:r>
              <a:rPr lang="es-UY" sz="2200" b="1" dirty="0" smtClean="0">
                <a:solidFill>
                  <a:srgbClr val="0070C0"/>
                </a:solidFill>
              </a:rPr>
              <a:t>. </a:t>
            </a:r>
          </a:p>
          <a:p>
            <a:pPr marL="342900" indent="-342900" algn="just">
              <a:buBlip>
                <a:blip r:embed="rId4"/>
              </a:buBlip>
            </a:pPr>
            <a:endParaRPr lang="es-UY" sz="2200" b="1" dirty="0">
              <a:solidFill>
                <a:srgbClr val="0070C0"/>
              </a:solidFill>
            </a:endParaRPr>
          </a:p>
          <a:p>
            <a:pPr marL="342900" indent="-342900" algn="just">
              <a:buBlip>
                <a:blip r:embed="rId4"/>
              </a:buBlip>
            </a:pPr>
            <a:r>
              <a:rPr lang="es-UY" sz="2200" b="1" dirty="0" smtClean="0">
                <a:solidFill>
                  <a:srgbClr val="0070C0"/>
                </a:solidFill>
              </a:rPr>
              <a:t>Capacitación </a:t>
            </a:r>
            <a:r>
              <a:rPr lang="es-UY" sz="2200" b="1" dirty="0">
                <a:solidFill>
                  <a:srgbClr val="0070C0"/>
                </a:solidFill>
              </a:rPr>
              <a:t>en el análisis de los </a:t>
            </a:r>
            <a:r>
              <a:rPr lang="es-UY" sz="2200" b="1" dirty="0" smtClean="0">
                <a:solidFill>
                  <a:srgbClr val="0070C0"/>
                </a:solidFill>
              </a:rPr>
              <a:t>EPT.</a:t>
            </a:r>
          </a:p>
          <a:p>
            <a:pPr algn="just"/>
            <a:endParaRPr lang="es-UY" sz="2200" b="1" dirty="0">
              <a:solidFill>
                <a:srgbClr val="0070C0"/>
              </a:solidFill>
            </a:endParaRPr>
          </a:p>
          <a:p>
            <a:pPr marL="342900" indent="-342900" algn="just">
              <a:buBlip>
                <a:blip r:embed="rId4"/>
              </a:buBlip>
            </a:pPr>
            <a:r>
              <a:rPr lang="es-UY" sz="2200" b="1" dirty="0" smtClean="0">
                <a:solidFill>
                  <a:srgbClr val="0070C0"/>
                </a:solidFill>
              </a:rPr>
              <a:t>Canales de comunicación y </a:t>
            </a:r>
          </a:p>
          <a:p>
            <a:pPr algn="just"/>
            <a:r>
              <a:rPr lang="es-UY" sz="2200" b="1" dirty="0" smtClean="0">
                <a:solidFill>
                  <a:srgbClr val="0070C0"/>
                </a:solidFill>
              </a:rPr>
              <a:t>coordinación entre la DNA y AT.</a:t>
            </a:r>
            <a:endParaRPr lang="es-UY" dirty="0" smtClean="0"/>
          </a:p>
          <a:p>
            <a:endParaRPr lang="es-UY" dirty="0"/>
          </a:p>
          <a:p>
            <a:endParaRPr lang="es-UY" dirty="0" smtClean="0"/>
          </a:p>
          <a:p>
            <a:endParaRPr lang="es-UY" dirty="0"/>
          </a:p>
          <a:p>
            <a:endParaRPr lang="es-UY" dirty="0" smtClean="0"/>
          </a:p>
          <a:p>
            <a:endParaRPr lang="es-UY" dirty="0"/>
          </a:p>
          <a:p>
            <a:endParaRPr lang="es-UY" dirty="0"/>
          </a:p>
        </p:txBody>
      </p:sp>
      <p:pic>
        <p:nvPicPr>
          <p:cNvPr id="8" name="Imagen 2" descr="reestructura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5139558" y="2443655"/>
            <a:ext cx="3653987" cy="4556345"/>
          </a:xfrm>
          <a:prstGeom prst="rect">
            <a:avLst/>
          </a:prstGeom>
        </p:spPr>
      </p:pic>
    </p:spTree>
    <p:extLst>
      <p:ext uri="{BB962C8B-B14F-4D97-AF65-F5344CB8AC3E}">
        <p14:creationId xmlns:p14="http://schemas.microsoft.com/office/powerpoint/2010/main" val="47410140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19" name="Imagen 18"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4" name="CuadroTexto 3"/>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Mayo 2018</a:t>
              </a:r>
              <a:endParaRPr lang="es-ES_tradnl" sz="1100" dirty="0">
                <a:solidFill>
                  <a:srgbClr val="6691CA"/>
                </a:solidFill>
                <a:latin typeface="Trebuchet MS"/>
                <a:cs typeface="Trebuchet MS"/>
              </a:endParaRPr>
            </a:p>
          </p:txBody>
        </p:sp>
        <p:sp>
          <p:nvSpPr>
            <p:cNvPr id="11" name="CuadroTexto 10"/>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5" name="4 Rectángulo"/>
          <p:cNvSpPr/>
          <p:nvPr/>
        </p:nvSpPr>
        <p:spPr>
          <a:xfrm>
            <a:off x="922810" y="2659559"/>
            <a:ext cx="6950529" cy="800219"/>
          </a:xfrm>
          <a:prstGeom prst="rect">
            <a:avLst/>
          </a:prstGeom>
          <a:noFill/>
        </p:spPr>
        <p:txBody>
          <a:bodyPr wrap="square" lIns="91440" tIns="45720" rIns="91440" bIns="45720">
            <a:spAutoFit/>
            <a:scene3d>
              <a:camera prst="orthographicFront">
                <a:rot lat="0" lon="1800000" rev="0"/>
              </a:camera>
              <a:lightRig rig="threePt" dir="t"/>
            </a:scene3d>
          </a:bodyPr>
          <a:lstStyle/>
          <a:p>
            <a:pPr algn="ctr"/>
            <a:r>
              <a:rPr lang="es-ES" sz="4600" b="1" dirty="0" smtClean="0">
                <a:ln w="10541" cmpd="sng">
                  <a:solidFill>
                    <a:schemeClr val="accent1">
                      <a:shade val="88000"/>
                      <a:satMod val="110000"/>
                    </a:schemeClr>
                  </a:solidFill>
                  <a:prstDash val="solid"/>
                </a:ln>
                <a:latin typeface="Trebuchet MS" pitchFamily="34" charset="0"/>
              </a:rPr>
              <a:t>Gracias!</a:t>
            </a:r>
            <a:endParaRPr lang="es-ES" sz="4600" b="1" cap="none" spc="0" dirty="0">
              <a:ln w="10541" cmpd="sng">
                <a:solidFill>
                  <a:schemeClr val="accent1">
                    <a:shade val="88000"/>
                    <a:satMod val="110000"/>
                  </a:schemeClr>
                </a:solidFill>
                <a:prstDash val="solid"/>
              </a:ln>
              <a:effectLst/>
              <a:latin typeface="Trebuchet MS" pitchFamily="34" charset="0"/>
            </a:endParaRPr>
          </a:p>
        </p:txBody>
      </p:sp>
    </p:spTree>
    <p:extLst>
      <p:ext uri="{BB962C8B-B14F-4D97-AF65-F5344CB8AC3E}">
        <p14:creationId xmlns:p14="http://schemas.microsoft.com/office/powerpoint/2010/main" val="237055780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0" y="5906407"/>
            <a:ext cx="9144000" cy="759023"/>
            <a:chOff x="11759" y="6110735"/>
            <a:chExt cx="9144000" cy="759023"/>
          </a:xfrm>
        </p:grpSpPr>
        <p:pic>
          <p:nvPicPr>
            <p:cNvPr id="20" name="Imagen 19" descr="pi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8" name="7 CuadroTexto"/>
          <p:cNvSpPr txBox="1"/>
          <p:nvPr/>
        </p:nvSpPr>
        <p:spPr>
          <a:xfrm>
            <a:off x="2845558" y="1630474"/>
            <a:ext cx="6679179" cy="3539430"/>
          </a:xfrm>
          <a:prstGeom prst="rect">
            <a:avLst/>
          </a:prstGeom>
          <a:noFill/>
        </p:spPr>
        <p:txBody>
          <a:bodyPr wrap="square" rtlCol="0">
            <a:spAutoFit/>
          </a:bodyPr>
          <a:lstStyle/>
          <a:p>
            <a:r>
              <a:rPr lang="es-UY" sz="2800" dirty="0" smtClean="0"/>
              <a:t>								</a:t>
            </a:r>
          </a:p>
          <a:p>
            <a:endParaRPr lang="es-UY" sz="2800" dirty="0" smtClean="0"/>
          </a:p>
          <a:p>
            <a:endParaRPr lang="es-UY" sz="2800" dirty="0"/>
          </a:p>
          <a:p>
            <a:endParaRPr lang="es-UY" sz="2800" dirty="0" smtClean="0"/>
          </a:p>
          <a:p>
            <a:endParaRPr lang="es-UY" sz="2800" dirty="0"/>
          </a:p>
          <a:p>
            <a:endParaRPr lang="es-UY" sz="2800" dirty="0" smtClean="0"/>
          </a:p>
          <a:p>
            <a:endParaRPr lang="es-UY" sz="2800" dirty="0"/>
          </a:p>
          <a:p>
            <a:endParaRPr lang="es-UY" sz="2800" dirty="0"/>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0771" y="2160430"/>
            <a:ext cx="663734" cy="578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4611" y="3061551"/>
            <a:ext cx="661444" cy="576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Rectángulo redondeado"/>
          <p:cNvSpPr/>
          <p:nvPr/>
        </p:nvSpPr>
        <p:spPr>
          <a:xfrm>
            <a:off x="428035" y="1920038"/>
            <a:ext cx="2706961" cy="84606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UY" sz="3200" dirty="0" smtClean="0">
                <a:solidFill>
                  <a:schemeClr val="tx1"/>
                </a:solidFill>
                <a:latin typeface="Berlin Sans FB" pitchFamily="34" charset="0"/>
              </a:rPr>
              <a:t>Vinculación</a:t>
            </a:r>
            <a:endParaRPr lang="en-US" sz="3200" dirty="0">
              <a:solidFill>
                <a:schemeClr val="tx1"/>
              </a:solidFill>
              <a:latin typeface="Berlin Sans FB" pitchFamily="34" charset="0"/>
            </a:endParaRPr>
          </a:p>
        </p:txBody>
      </p:sp>
      <p:sp>
        <p:nvSpPr>
          <p:cNvPr id="30" name="29 Rectángulo redondeado"/>
          <p:cNvSpPr/>
          <p:nvPr/>
        </p:nvSpPr>
        <p:spPr>
          <a:xfrm>
            <a:off x="428034" y="2916994"/>
            <a:ext cx="2706961" cy="86566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UY" sz="3200" dirty="0" smtClean="0">
                <a:solidFill>
                  <a:schemeClr val="tx1"/>
                </a:solidFill>
                <a:latin typeface="Berlin Sans FB" pitchFamily="34" charset="0"/>
              </a:rPr>
              <a:t>Transacciones</a:t>
            </a:r>
            <a:endParaRPr lang="en-US" sz="3200" dirty="0">
              <a:solidFill>
                <a:schemeClr val="tx1"/>
              </a:solidFill>
              <a:latin typeface="Berlin Sans FB" pitchFamily="34" charset="0"/>
            </a:endParaRPr>
          </a:p>
        </p:txBody>
      </p:sp>
      <p:sp>
        <p:nvSpPr>
          <p:cNvPr id="32" name="31 Rectángulo redondeado"/>
          <p:cNvSpPr/>
          <p:nvPr/>
        </p:nvSpPr>
        <p:spPr>
          <a:xfrm>
            <a:off x="428035" y="4021706"/>
            <a:ext cx="2706961" cy="82538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UY" sz="3200" dirty="0" smtClean="0">
                <a:latin typeface="Berlin Sans FB" pitchFamily="34" charset="0"/>
              </a:rPr>
              <a:t>Plena Competencia</a:t>
            </a:r>
            <a:endParaRPr lang="en-US" sz="3200" dirty="0">
              <a:latin typeface="Berlin Sans FB" pitchFamily="34" charset="0"/>
            </a:endParaRPr>
          </a:p>
        </p:txBody>
      </p:sp>
      <p:pic>
        <p:nvPicPr>
          <p:cNvPr id="3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74056" y="4283312"/>
            <a:ext cx="662040" cy="577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Cerrar llave"/>
          <p:cNvSpPr/>
          <p:nvPr/>
        </p:nvSpPr>
        <p:spPr>
          <a:xfrm>
            <a:off x="3154416" y="1839047"/>
            <a:ext cx="394138" cy="3239178"/>
          </a:xfrm>
          <a:prstGeom prst="rightBrace">
            <a:avLst/>
          </a:prstGeom>
          <a:noFill/>
          <a:ln>
            <a:solidFill>
              <a:schemeClr val="tx2">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chemeClr val="tx1">
                  <a:lumMod val="85000"/>
                  <a:lumOff val="15000"/>
                </a:schemeClr>
              </a:solidFill>
            </a:endParaRPr>
          </a:p>
        </p:txBody>
      </p:sp>
      <p:sp>
        <p:nvSpPr>
          <p:cNvPr id="13" name="12 CuadroTexto"/>
          <p:cNvSpPr txBox="1"/>
          <p:nvPr/>
        </p:nvSpPr>
        <p:spPr>
          <a:xfrm>
            <a:off x="7299434" y="1774209"/>
            <a:ext cx="676275" cy="92398"/>
          </a:xfrm>
          <a:prstGeom prst="rect">
            <a:avLst/>
          </a:prstGeom>
          <a:noFill/>
        </p:spPr>
        <p:txBody>
          <a:bodyPr vert="wordArtVert" wrap="none" rtlCol="0">
            <a:spAutoFit/>
          </a:bodyPr>
          <a:lstStyle/>
          <a:p>
            <a:endParaRPr lang="en-US" sz="3000" dirty="0">
              <a:latin typeface="Berlin Sans FB" pitchFamily="34" charset="0"/>
            </a:endParaRPr>
          </a:p>
        </p:txBody>
      </p:sp>
      <p:sp>
        <p:nvSpPr>
          <p:cNvPr id="16" name="15 Rectángulo redondeado"/>
          <p:cNvSpPr/>
          <p:nvPr/>
        </p:nvSpPr>
        <p:spPr>
          <a:xfrm>
            <a:off x="3745623" y="1370673"/>
            <a:ext cx="819807" cy="4059032"/>
          </a:xfrm>
          <a:prstGeom prst="roundRect">
            <a:avLst>
              <a:gd name="adj" fmla="val 3205"/>
            </a:avLst>
          </a:prstGeom>
        </p:spPr>
        <p:style>
          <a:lnRef idx="2">
            <a:schemeClr val="accent5">
              <a:shade val="50000"/>
            </a:schemeClr>
          </a:lnRef>
          <a:fillRef idx="1">
            <a:schemeClr val="accent5"/>
          </a:fillRef>
          <a:effectRef idx="0">
            <a:schemeClr val="accent5"/>
          </a:effectRef>
          <a:fontRef idx="minor">
            <a:schemeClr val="lt1"/>
          </a:fontRef>
        </p:style>
        <p:txBody>
          <a:bodyPr vert="wordArtVert" rtlCol="0" anchor="ctr"/>
          <a:lstStyle/>
          <a:p>
            <a:pPr algn="ctr"/>
            <a:r>
              <a:rPr lang="es-UY" sz="27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ANALISIS</a:t>
            </a:r>
            <a:endParaRPr lang="en-US" sz="27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pic>
        <p:nvPicPr>
          <p:cNvPr id="4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15370" y="2149079"/>
            <a:ext cx="663855" cy="610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71770" y="3096141"/>
            <a:ext cx="661565" cy="608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71769" y="4240846"/>
            <a:ext cx="662161" cy="609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 name="51 Flecha doblada"/>
          <p:cNvSpPr/>
          <p:nvPr/>
        </p:nvSpPr>
        <p:spPr>
          <a:xfrm flipV="1">
            <a:off x="4155526" y="5469881"/>
            <a:ext cx="1017528" cy="694845"/>
          </a:xfrm>
          <a:prstGeom prst="ben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3" name="52 Rectángulo"/>
          <p:cNvSpPr/>
          <p:nvPr/>
        </p:nvSpPr>
        <p:spPr>
          <a:xfrm>
            <a:off x="5339596" y="5146256"/>
            <a:ext cx="845551" cy="946765"/>
          </a:xfrm>
          <a:prstGeom prst="rect">
            <a:avLst/>
          </a:prstGeom>
        </p:spPr>
        <p:style>
          <a:lnRef idx="3">
            <a:schemeClr val="lt1"/>
          </a:lnRef>
          <a:fillRef idx="1">
            <a:schemeClr val="accent3"/>
          </a:fillRef>
          <a:effectRef idx="1">
            <a:schemeClr val="accent3"/>
          </a:effectRef>
          <a:fontRef idx="minor">
            <a:schemeClr val="lt1"/>
          </a:fontRef>
        </p:style>
        <p:txBody>
          <a:bodyPr vert="horz" rtlCol="0" anchor="ctr"/>
          <a:lstStyle/>
          <a:p>
            <a:pPr algn="ctr"/>
            <a:r>
              <a:rPr lang="es-UY" sz="3000" dirty="0" smtClean="0">
                <a:solidFill>
                  <a:schemeClr val="tx1">
                    <a:lumMod val="85000"/>
                    <a:lumOff val="15000"/>
                  </a:schemeClr>
                </a:solidFill>
                <a:latin typeface="Berlin Sans FB" pitchFamily="34" charset="0"/>
              </a:rPr>
              <a:t>EPT</a:t>
            </a:r>
            <a:endParaRPr lang="en-US" sz="3000" dirty="0">
              <a:solidFill>
                <a:schemeClr val="tx1">
                  <a:lumMod val="85000"/>
                  <a:lumOff val="15000"/>
                </a:schemeClr>
              </a:solidFill>
              <a:latin typeface="Berlin Sans FB" pitchFamily="34" charset="0"/>
            </a:endParaRPr>
          </a:p>
        </p:txBody>
      </p:sp>
      <p:sp>
        <p:nvSpPr>
          <p:cNvPr id="65" name="64 Rectángulo"/>
          <p:cNvSpPr/>
          <p:nvPr/>
        </p:nvSpPr>
        <p:spPr>
          <a:xfrm>
            <a:off x="6842233" y="5179482"/>
            <a:ext cx="1639615" cy="946765"/>
          </a:xfrm>
          <a:prstGeom prst="rect">
            <a:avLst/>
          </a:prstGeom>
        </p:spPr>
        <p:style>
          <a:lnRef idx="1">
            <a:schemeClr val="accent2"/>
          </a:lnRef>
          <a:fillRef idx="3">
            <a:schemeClr val="accent2"/>
          </a:fillRef>
          <a:effectRef idx="2">
            <a:schemeClr val="accent2"/>
          </a:effectRef>
          <a:fontRef idx="minor">
            <a:schemeClr val="lt1"/>
          </a:fontRef>
        </p:style>
        <p:txBody>
          <a:bodyPr vert="horz" rtlCol="0" anchor="ctr"/>
          <a:lstStyle/>
          <a:p>
            <a:pPr algn="ctr"/>
            <a:r>
              <a:rPr lang="es-UY" sz="2800" dirty="0" err="1" smtClean="0">
                <a:solidFill>
                  <a:schemeClr val="bg1"/>
                </a:solidFill>
                <a:latin typeface="Berlin Sans FB" pitchFamily="34" charset="0"/>
              </a:rPr>
              <a:t>Info</a:t>
            </a:r>
            <a:r>
              <a:rPr lang="es-UY" sz="2800" dirty="0" smtClean="0">
                <a:solidFill>
                  <a:schemeClr val="bg1"/>
                </a:solidFill>
                <a:latin typeface="Berlin Sans FB" pitchFamily="34" charset="0"/>
              </a:rPr>
              <a:t>.   recabada </a:t>
            </a:r>
            <a:endParaRPr lang="en-US" sz="2800" dirty="0">
              <a:solidFill>
                <a:schemeClr val="bg1"/>
              </a:solidFill>
              <a:latin typeface="Berlin Sans FB" pitchFamily="34" charset="0"/>
            </a:endParaRPr>
          </a:p>
        </p:txBody>
      </p:sp>
      <p:sp>
        <p:nvSpPr>
          <p:cNvPr id="58" name="57 Elipse"/>
          <p:cNvSpPr/>
          <p:nvPr/>
        </p:nvSpPr>
        <p:spPr>
          <a:xfrm>
            <a:off x="4918841" y="1118021"/>
            <a:ext cx="3563007" cy="105684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57" name="56 Conector recto de flecha"/>
          <p:cNvCxnSpPr/>
          <p:nvPr/>
        </p:nvCxnSpPr>
        <p:spPr>
          <a:xfrm flipH="1">
            <a:off x="6233335" y="5652864"/>
            <a:ext cx="563008" cy="0"/>
          </a:xfrm>
          <a:prstGeom prst="straightConnector1">
            <a:avLst/>
          </a:prstGeom>
          <a:ln w="79375">
            <a:tailEnd type="arrow"/>
          </a:ln>
        </p:spPr>
        <p:style>
          <a:lnRef idx="3">
            <a:schemeClr val="accent5"/>
          </a:lnRef>
          <a:fillRef idx="0">
            <a:schemeClr val="accent5"/>
          </a:fillRef>
          <a:effectRef idx="2">
            <a:schemeClr val="accent5"/>
          </a:effectRef>
          <a:fontRef idx="minor">
            <a:schemeClr val="tx1"/>
          </a:fontRef>
        </p:style>
      </p:cxnSp>
      <p:sp>
        <p:nvSpPr>
          <p:cNvPr id="49" name="48 Elipse"/>
          <p:cNvSpPr/>
          <p:nvPr/>
        </p:nvSpPr>
        <p:spPr>
          <a:xfrm>
            <a:off x="5339596" y="1258389"/>
            <a:ext cx="1361999" cy="77610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UY" sz="4000" dirty="0" smtClean="0">
                <a:latin typeface="Berlin Sans FB" pitchFamily="34" charset="0"/>
              </a:rPr>
              <a:t>PT</a:t>
            </a:r>
            <a:endParaRPr lang="en-US" sz="4000" dirty="0">
              <a:latin typeface="Berlin Sans FB" pitchFamily="34" charset="0"/>
            </a:endParaRPr>
          </a:p>
        </p:txBody>
      </p:sp>
      <p:sp>
        <p:nvSpPr>
          <p:cNvPr id="28" name="27 Elipse"/>
          <p:cNvSpPr/>
          <p:nvPr/>
        </p:nvSpPr>
        <p:spPr>
          <a:xfrm>
            <a:off x="6832581" y="1258389"/>
            <a:ext cx="1361999" cy="7761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UY" sz="4000" dirty="0" smtClean="0">
                <a:latin typeface="Berlin Sans FB" pitchFamily="34" charset="0"/>
              </a:rPr>
              <a:t>VA</a:t>
            </a:r>
            <a:endParaRPr lang="en-US" sz="4000" dirty="0">
              <a:latin typeface="Berlin Sans FB" pitchFamily="34" charset="0"/>
            </a:endParaRPr>
          </a:p>
        </p:txBody>
      </p:sp>
    </p:spTree>
    <p:extLst>
      <p:ext uri="{BB962C8B-B14F-4D97-AF65-F5344CB8AC3E}">
        <p14:creationId xmlns:p14="http://schemas.microsoft.com/office/powerpoint/2010/main" val="373992503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4" name="3 CuadroTexto"/>
          <p:cNvSpPr txBox="1"/>
          <p:nvPr/>
        </p:nvSpPr>
        <p:spPr>
          <a:xfrm>
            <a:off x="802758" y="673527"/>
            <a:ext cx="7538483" cy="2185214"/>
          </a:xfrm>
          <a:prstGeom prst="rect">
            <a:avLst/>
          </a:prstGeom>
          <a:noFill/>
        </p:spPr>
        <p:txBody>
          <a:bodyPr wrap="square" rtlCol="0">
            <a:spAutoFit/>
          </a:bodyPr>
          <a:lstStyle/>
          <a:p>
            <a:pPr algn="ctr"/>
            <a:endParaRPr lang="es-ES" sz="2600" dirty="0"/>
          </a:p>
          <a:p>
            <a:pPr algn="ctr"/>
            <a:r>
              <a:rPr lang="es-ES" sz="4800" b="1" dirty="0" smtClean="0">
                <a:solidFill>
                  <a:srgbClr val="0070C0"/>
                </a:solidFill>
                <a:effectLst>
                  <a:outerShdw blurRad="38100" dist="38100" dir="2700000" algn="tl">
                    <a:srgbClr val="000000">
                      <a:alpha val="43137"/>
                    </a:srgbClr>
                  </a:outerShdw>
                </a:effectLst>
              </a:rPr>
              <a:t>1. VALORACION EN ADUANA</a:t>
            </a:r>
          </a:p>
          <a:p>
            <a:pPr marL="342900" indent="-342900" algn="ctr">
              <a:buFont typeface="+mj-lt"/>
              <a:buAutoNum type="arabicPeriod"/>
            </a:pPr>
            <a:endParaRPr lang="es-ES" sz="2600" dirty="0"/>
          </a:p>
          <a:p>
            <a:pPr algn="ctr"/>
            <a:endParaRPr lang="es-ES" dirty="0" smtClean="0"/>
          </a:p>
          <a:p>
            <a:pPr algn="ctr"/>
            <a:endParaRPr lang="es-ES" dirty="0"/>
          </a:p>
        </p:txBody>
      </p:sp>
      <p:pic>
        <p:nvPicPr>
          <p:cNvPr id="8" name="7 Imagen" descr="precint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180" y="2370025"/>
            <a:ext cx="8363158" cy="3740710"/>
          </a:xfrm>
          <a:prstGeom prst="rect">
            <a:avLst/>
          </a:prstGeom>
        </p:spPr>
      </p:pic>
    </p:spTree>
    <p:extLst>
      <p:ext uri="{BB962C8B-B14F-4D97-AF65-F5344CB8AC3E}">
        <p14:creationId xmlns:p14="http://schemas.microsoft.com/office/powerpoint/2010/main" val="196723336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4" name="3 CuadroTexto"/>
          <p:cNvSpPr txBox="1"/>
          <p:nvPr/>
        </p:nvSpPr>
        <p:spPr>
          <a:xfrm>
            <a:off x="391886" y="140567"/>
            <a:ext cx="8360228" cy="6370975"/>
          </a:xfrm>
          <a:prstGeom prst="rect">
            <a:avLst/>
          </a:prstGeom>
          <a:noFill/>
        </p:spPr>
        <p:txBody>
          <a:bodyPr wrap="square" rtlCol="0">
            <a:spAutoFit/>
          </a:bodyPr>
          <a:lstStyle/>
          <a:p>
            <a:pPr lvl="0" algn="ctr"/>
            <a:endParaRPr lang="es-UY" b="1" dirty="0"/>
          </a:p>
          <a:p>
            <a:pPr lvl="0" algn="just"/>
            <a:endParaRPr lang="es-UY" sz="2400" b="1" i="1" u="sng" dirty="0" smtClean="0">
              <a:latin typeface="+mj-lt"/>
            </a:endParaRPr>
          </a:p>
          <a:p>
            <a:pPr lvl="0" algn="just"/>
            <a:endParaRPr lang="es-UY" sz="2400" b="1" i="1" u="sng" dirty="0">
              <a:latin typeface="+mj-lt"/>
            </a:endParaRPr>
          </a:p>
          <a:p>
            <a:pPr marL="285750" lvl="0" indent="-285750" algn="just">
              <a:buFont typeface="Wingdings" panose="05000000000000000000" pitchFamily="2" charset="2"/>
              <a:buChar char="v"/>
            </a:pPr>
            <a:endParaRPr lang="es-UY" b="1" u="sng" dirty="0" smtClean="0">
              <a:solidFill>
                <a:srgbClr val="0070C0"/>
              </a:solidFill>
              <a:effectLst>
                <a:outerShdw blurRad="38100" dist="38100" dir="2700000" algn="tl">
                  <a:srgbClr val="000000">
                    <a:alpha val="43137"/>
                  </a:srgbClr>
                </a:outerShdw>
              </a:effectLst>
            </a:endParaRPr>
          </a:p>
          <a:p>
            <a:pPr marL="285750" lvl="0" indent="-285750" algn="just">
              <a:buFont typeface="Wingdings" panose="05000000000000000000" pitchFamily="2" charset="2"/>
              <a:buChar char="v"/>
            </a:pPr>
            <a:r>
              <a:rPr lang="es-UY" b="1" u="sng" dirty="0" smtClean="0">
                <a:solidFill>
                  <a:srgbClr val="0070C0"/>
                </a:solidFill>
                <a:effectLst>
                  <a:outerShdw blurRad="38100" dist="38100" dir="2700000" algn="tl">
                    <a:srgbClr val="000000">
                      <a:alpha val="43137"/>
                    </a:srgbClr>
                  </a:outerShdw>
                </a:effectLst>
              </a:rPr>
              <a:t>Objetivo: </a:t>
            </a:r>
            <a:r>
              <a:rPr lang="es-UY" b="1" dirty="0" smtClean="0"/>
              <a:t>Determinación del Valor en Aduana mediante la aplicación de métodos de valoración (Valor de Transacción, Valor mercad. idénticas, Valor mercad. similares, Método </a:t>
            </a:r>
            <a:r>
              <a:rPr lang="es-UY" b="1" dirty="0" smtClean="0"/>
              <a:t>Deductivo</a:t>
            </a:r>
            <a:r>
              <a:rPr lang="es-UY" b="1" dirty="0" smtClean="0"/>
              <a:t>, Método Reconstruido y Método del Último Recurso)</a:t>
            </a:r>
          </a:p>
          <a:p>
            <a:pPr marL="285750" lvl="0" indent="-285750" algn="just">
              <a:buFont typeface="Wingdings" panose="05000000000000000000" pitchFamily="2" charset="2"/>
              <a:buChar char="v"/>
            </a:pPr>
            <a:endParaRPr lang="es-UY" b="1" dirty="0" smtClean="0">
              <a:solidFill>
                <a:srgbClr val="0070C0"/>
              </a:solidFill>
            </a:endParaRPr>
          </a:p>
          <a:p>
            <a:pPr marL="285750" lvl="0" indent="-285750" algn="just">
              <a:buFont typeface="Wingdings" panose="05000000000000000000" pitchFamily="2" charset="2"/>
              <a:buChar char="v"/>
            </a:pPr>
            <a:r>
              <a:rPr lang="es-UY" b="1" u="sng" dirty="0" smtClean="0">
                <a:solidFill>
                  <a:srgbClr val="0070C0"/>
                </a:solidFill>
                <a:effectLst>
                  <a:outerShdw blurRad="38100" dist="38100" dir="2700000" algn="tl">
                    <a:srgbClr val="000000">
                      <a:alpha val="43137"/>
                    </a:srgbClr>
                  </a:outerShdw>
                </a:effectLst>
              </a:rPr>
              <a:t>Método principal </a:t>
            </a:r>
            <a:r>
              <a:rPr lang="es-UY" b="1" dirty="0" smtClean="0"/>
              <a:t>- Valor de Transacción – Artículo 1 Acuerdo de </a:t>
            </a:r>
            <a:r>
              <a:rPr lang="es-UY" b="1" dirty="0" smtClean="0"/>
              <a:t>Valor</a:t>
            </a:r>
          </a:p>
          <a:p>
            <a:pPr lvl="0" algn="just"/>
            <a:endParaRPr lang="es-UY" b="1" dirty="0" smtClean="0"/>
          </a:p>
          <a:p>
            <a:pPr marL="285750" lvl="0" indent="-285750" algn="just">
              <a:buFont typeface="Wingdings" panose="05000000000000000000" pitchFamily="2" charset="2"/>
              <a:buChar char="v"/>
            </a:pPr>
            <a:r>
              <a:rPr lang="es-UY" b="1" u="sng" dirty="0" smtClean="0">
                <a:solidFill>
                  <a:srgbClr val="0070C0"/>
                </a:solidFill>
                <a:effectLst>
                  <a:outerShdw blurRad="38100" dist="38100" dir="2700000" algn="tl">
                    <a:srgbClr val="000000">
                      <a:alpha val="43137"/>
                    </a:srgbClr>
                  </a:outerShdw>
                </a:effectLst>
              </a:rPr>
              <a:t>Condiciones</a:t>
            </a:r>
            <a:r>
              <a:rPr lang="es-UY" b="1" dirty="0" smtClean="0">
                <a:solidFill>
                  <a:srgbClr val="0070C0"/>
                </a:solidFill>
              </a:rPr>
              <a:t> – </a:t>
            </a:r>
            <a:r>
              <a:rPr lang="es-UY" b="1" dirty="0" smtClean="0"/>
              <a:t>Que no exista </a:t>
            </a:r>
            <a:r>
              <a:rPr lang="es-UY" b="1" dirty="0" smtClean="0">
                <a:solidFill>
                  <a:srgbClr val="FF0000"/>
                </a:solidFill>
                <a:effectLst>
                  <a:outerShdw blurRad="38100" dist="38100" dir="2700000" algn="tl">
                    <a:srgbClr val="000000">
                      <a:alpha val="43137"/>
                    </a:srgbClr>
                  </a:outerShdw>
                </a:effectLst>
              </a:rPr>
              <a:t>vinculación </a:t>
            </a:r>
            <a:r>
              <a:rPr lang="es-UY" b="1" dirty="0" smtClean="0"/>
              <a:t>entre el comprador y el vendedor (causales vinculación artículo 15.4 del Acuerdo). </a:t>
            </a:r>
            <a:r>
              <a:rPr lang="es-UY" b="1" dirty="0" smtClean="0"/>
              <a:t>Si </a:t>
            </a:r>
            <a:r>
              <a:rPr lang="es-UY" b="1" dirty="0" smtClean="0"/>
              <a:t>existe vinculación, VT sea aceptable.</a:t>
            </a:r>
          </a:p>
          <a:p>
            <a:pPr marL="285750" lvl="0" indent="-285750" algn="just">
              <a:buFont typeface="Wingdings" panose="05000000000000000000" pitchFamily="2" charset="2"/>
              <a:buChar char="v"/>
            </a:pPr>
            <a:endParaRPr lang="es-UY" b="1" dirty="0" smtClean="0">
              <a:solidFill>
                <a:srgbClr val="0070C0"/>
              </a:solidFill>
            </a:endParaRPr>
          </a:p>
          <a:p>
            <a:pPr marL="285750" lvl="0" indent="-285750" algn="just">
              <a:buFont typeface="Wingdings" panose="05000000000000000000" pitchFamily="2" charset="2"/>
              <a:buChar char="v"/>
            </a:pPr>
            <a:r>
              <a:rPr lang="es-UY" b="1" u="sng" dirty="0" smtClean="0">
                <a:solidFill>
                  <a:srgbClr val="0070C0"/>
                </a:solidFill>
                <a:effectLst>
                  <a:outerShdw blurRad="38100" dist="38100" dir="2700000" algn="tl">
                    <a:srgbClr val="000000">
                      <a:alpha val="43137"/>
                    </a:srgbClr>
                  </a:outerShdw>
                </a:effectLst>
              </a:rPr>
              <a:t>VT aceptable </a:t>
            </a:r>
            <a:r>
              <a:rPr lang="es-UY" b="1" dirty="0" smtClean="0">
                <a:solidFill>
                  <a:srgbClr val="0070C0"/>
                </a:solidFill>
              </a:rPr>
              <a:t>–  </a:t>
            </a:r>
            <a:r>
              <a:rPr lang="es-UY" b="1" dirty="0" smtClean="0"/>
              <a:t>medios para establecer la </a:t>
            </a:r>
            <a:r>
              <a:rPr lang="es-UY" b="1" dirty="0" smtClean="0">
                <a:solidFill>
                  <a:srgbClr val="FF0000"/>
                </a:solidFill>
                <a:effectLst>
                  <a:outerShdw blurRad="38100" dist="38100" dir="2700000" algn="tl">
                    <a:srgbClr val="000000">
                      <a:alpha val="43137"/>
                    </a:srgbClr>
                  </a:outerShdw>
                </a:effectLst>
              </a:rPr>
              <a:t>aceptabilidad del </a:t>
            </a:r>
            <a:r>
              <a:rPr lang="es-UY" b="1" dirty="0" smtClean="0">
                <a:solidFill>
                  <a:srgbClr val="FF0000"/>
                </a:solidFill>
                <a:effectLst>
                  <a:outerShdw blurRad="38100" dist="38100" dir="2700000" algn="tl">
                    <a:srgbClr val="000000">
                      <a:alpha val="43137"/>
                    </a:srgbClr>
                  </a:outerShdw>
                </a:effectLst>
              </a:rPr>
              <a:t>Valor </a:t>
            </a:r>
            <a:r>
              <a:rPr lang="es-UY" b="1" dirty="0" smtClean="0">
                <a:solidFill>
                  <a:srgbClr val="FF0000"/>
                </a:solidFill>
                <a:effectLst>
                  <a:outerShdw blurRad="38100" dist="38100" dir="2700000" algn="tl">
                    <a:srgbClr val="000000">
                      <a:alpha val="43137"/>
                    </a:srgbClr>
                  </a:outerShdw>
                </a:effectLst>
              </a:rPr>
              <a:t>de </a:t>
            </a:r>
            <a:r>
              <a:rPr lang="es-UY" b="1" dirty="0" smtClean="0">
                <a:solidFill>
                  <a:srgbClr val="FF0000"/>
                </a:solidFill>
                <a:effectLst>
                  <a:outerShdw blurRad="38100" dist="38100" dir="2700000" algn="tl">
                    <a:srgbClr val="000000">
                      <a:alpha val="43137"/>
                    </a:srgbClr>
                  </a:outerShdw>
                </a:effectLst>
              </a:rPr>
              <a:t>Transacción</a:t>
            </a:r>
            <a:r>
              <a:rPr lang="es-UY" b="1" dirty="0" smtClean="0"/>
              <a:t>:</a:t>
            </a:r>
          </a:p>
          <a:p>
            <a:pPr marL="285750" lvl="0" indent="-285750" algn="just">
              <a:buFont typeface="Arial" panose="020B0604020202020204" pitchFamily="34" charset="0"/>
              <a:buChar char="•"/>
            </a:pPr>
            <a:endParaRPr lang="es-UY" b="1" dirty="0"/>
          </a:p>
          <a:p>
            <a:pPr marL="742950" lvl="1" indent="-285750" algn="just">
              <a:buFont typeface="Wingdings" panose="05000000000000000000" pitchFamily="2" charset="2"/>
              <a:buChar char="Ø"/>
            </a:pPr>
            <a:r>
              <a:rPr lang="es-UY" b="1" dirty="0" smtClean="0">
                <a:solidFill>
                  <a:srgbClr val="0070C0"/>
                </a:solidFill>
              </a:rPr>
              <a:t>	</a:t>
            </a:r>
            <a:r>
              <a:rPr lang="es-UY" b="1" dirty="0" smtClean="0"/>
              <a:t>Aduana – duda sobre el Valor y examina las </a:t>
            </a:r>
            <a:r>
              <a:rPr lang="es-UY" b="1" dirty="0" smtClean="0">
                <a:solidFill>
                  <a:srgbClr val="FF0000"/>
                </a:solidFill>
                <a:effectLst>
                  <a:outerShdw blurRad="38100" dist="38100" dir="2700000" algn="tl">
                    <a:srgbClr val="000000">
                      <a:alpha val="43137"/>
                    </a:srgbClr>
                  </a:outerShdw>
                </a:effectLst>
              </a:rPr>
              <a:t>circunstancias de la venta</a:t>
            </a:r>
            <a:r>
              <a:rPr lang="es-UY" b="1" dirty="0" smtClean="0"/>
              <a:t>, si la 	vinculación no influyó en el precio.</a:t>
            </a:r>
            <a:endParaRPr lang="es-UY" b="1" dirty="0"/>
          </a:p>
          <a:p>
            <a:pPr marL="285750" lvl="0" indent="-285750" algn="just">
              <a:buFont typeface="Arial" panose="020B0604020202020204" pitchFamily="34" charset="0"/>
              <a:buChar char="•"/>
            </a:pPr>
            <a:endParaRPr lang="es-UY" b="1" dirty="0">
              <a:solidFill>
                <a:srgbClr val="0070C0"/>
              </a:solidFill>
            </a:endParaRPr>
          </a:p>
          <a:p>
            <a:pPr marL="742950" lvl="1" indent="-285750" algn="just">
              <a:buFont typeface="Wingdings" panose="05000000000000000000" pitchFamily="2" charset="2"/>
              <a:buChar char="Ø"/>
            </a:pPr>
            <a:r>
              <a:rPr lang="es-UY" b="1" dirty="0"/>
              <a:t>	</a:t>
            </a:r>
            <a:r>
              <a:rPr lang="es-UY" b="1" dirty="0" smtClean="0"/>
              <a:t>Importador – aporta valores criterio. 	Si no tiene información sobre VC, aporta información para el análisis de las circunstancias  de la venta.</a:t>
            </a:r>
            <a:endParaRPr lang="es-UY" b="1" dirty="0"/>
          </a:p>
          <a:p>
            <a:pPr lvl="0" algn="ctr"/>
            <a:endParaRPr lang="es-UY" dirty="0"/>
          </a:p>
        </p:txBody>
      </p:sp>
    </p:spTree>
    <p:extLst>
      <p:ext uri="{BB962C8B-B14F-4D97-AF65-F5344CB8AC3E}">
        <p14:creationId xmlns:p14="http://schemas.microsoft.com/office/powerpoint/2010/main" val="11133501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4" name="3 CuadroTexto"/>
          <p:cNvSpPr txBox="1"/>
          <p:nvPr/>
        </p:nvSpPr>
        <p:spPr>
          <a:xfrm>
            <a:off x="1024758" y="1307018"/>
            <a:ext cx="6858002" cy="1107996"/>
          </a:xfrm>
          <a:prstGeom prst="rect">
            <a:avLst/>
          </a:prstGeom>
          <a:noFill/>
        </p:spPr>
        <p:txBody>
          <a:bodyPr wrap="square" rtlCol="0">
            <a:spAutoFit/>
          </a:bodyPr>
          <a:lstStyle/>
          <a:p>
            <a:pPr algn="ctr"/>
            <a:r>
              <a:rPr lang="es-ES" sz="4800" b="1" dirty="0" smtClean="0">
                <a:solidFill>
                  <a:srgbClr val="0070C0"/>
                </a:solidFill>
                <a:effectLst>
                  <a:outerShdw blurRad="38100" dist="38100" dir="2700000" algn="tl">
                    <a:srgbClr val="000000">
                      <a:alpha val="43137"/>
                    </a:srgbClr>
                  </a:outerShdw>
                </a:effectLst>
              </a:rPr>
              <a:t>2. VINCULACION</a:t>
            </a:r>
          </a:p>
          <a:p>
            <a:pPr algn="ctr"/>
            <a:endParaRPr lang="es-ES" dirty="0"/>
          </a:p>
        </p:txBody>
      </p:sp>
      <p:pic>
        <p:nvPicPr>
          <p:cNvPr id="9" name="Imagen 1" descr="worl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713" y="2415014"/>
            <a:ext cx="7516091" cy="4964545"/>
          </a:xfrm>
          <a:prstGeom prst="rect">
            <a:avLst/>
          </a:prstGeom>
        </p:spPr>
      </p:pic>
    </p:spTree>
    <p:extLst>
      <p:ext uri="{BB962C8B-B14F-4D97-AF65-F5344CB8AC3E}">
        <p14:creationId xmlns:p14="http://schemas.microsoft.com/office/powerpoint/2010/main" val="363418944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4" name="3 CuadroTexto"/>
          <p:cNvSpPr txBox="1"/>
          <p:nvPr/>
        </p:nvSpPr>
        <p:spPr>
          <a:xfrm>
            <a:off x="342835" y="699311"/>
            <a:ext cx="8481847" cy="6140142"/>
          </a:xfrm>
          <a:prstGeom prst="rect">
            <a:avLst/>
          </a:prstGeom>
          <a:noFill/>
        </p:spPr>
        <p:txBody>
          <a:bodyPr wrap="square" rtlCol="0">
            <a:spAutoFit/>
          </a:bodyPr>
          <a:lstStyle/>
          <a:p>
            <a:pPr algn="ctr"/>
            <a:r>
              <a:rPr lang="es-ES" sz="2400" b="1" u="sng" dirty="0" smtClean="0">
                <a:solidFill>
                  <a:srgbClr val="0070C0"/>
                </a:solidFill>
              </a:rPr>
              <a:t>Causales vinculación a efectos aduaneros:</a:t>
            </a:r>
          </a:p>
          <a:p>
            <a:pPr marL="342900" indent="-342900" algn="just">
              <a:lnSpc>
                <a:spcPct val="150000"/>
              </a:lnSpc>
              <a:buAutoNum type="alphaLcParenR"/>
            </a:pPr>
            <a:r>
              <a:rPr lang="es-ES" b="1" dirty="0" smtClean="0"/>
              <a:t>Si una de ellos ocupa </a:t>
            </a:r>
            <a:r>
              <a:rPr lang="es-ES" b="1" dirty="0" smtClean="0">
                <a:solidFill>
                  <a:srgbClr val="FF0000"/>
                </a:solidFill>
              </a:rPr>
              <a:t>cargos de responsabilidad o dirección </a:t>
            </a:r>
            <a:r>
              <a:rPr lang="es-ES" b="1" dirty="0" smtClean="0"/>
              <a:t>en una empresa de la otra;</a:t>
            </a:r>
          </a:p>
          <a:p>
            <a:pPr marL="342900" indent="-342900" algn="just">
              <a:lnSpc>
                <a:spcPct val="150000"/>
              </a:lnSpc>
              <a:buAutoNum type="alphaLcParenR"/>
            </a:pPr>
            <a:r>
              <a:rPr lang="es-ES" b="1" dirty="0" smtClean="0"/>
              <a:t>si están </a:t>
            </a:r>
            <a:r>
              <a:rPr lang="es-ES" b="1" dirty="0" smtClean="0">
                <a:solidFill>
                  <a:srgbClr val="FF0000"/>
                </a:solidFill>
              </a:rPr>
              <a:t>legalmente reconocidas </a:t>
            </a:r>
            <a:r>
              <a:rPr lang="es-ES" b="1" dirty="0" smtClean="0"/>
              <a:t>como </a:t>
            </a:r>
            <a:r>
              <a:rPr lang="es-ES" b="1" dirty="0" smtClean="0">
                <a:solidFill>
                  <a:srgbClr val="FF0000"/>
                </a:solidFill>
              </a:rPr>
              <a:t>asociadas en negocios</a:t>
            </a:r>
            <a:r>
              <a:rPr lang="es-ES" b="1" dirty="0" smtClean="0"/>
              <a:t>;</a:t>
            </a:r>
          </a:p>
          <a:p>
            <a:pPr marL="342900" indent="-342900" algn="just">
              <a:lnSpc>
                <a:spcPct val="150000"/>
              </a:lnSpc>
              <a:buAutoNum type="alphaLcParenR"/>
            </a:pPr>
            <a:r>
              <a:rPr lang="es-ES" b="1" dirty="0" smtClean="0"/>
              <a:t>si están en relación de </a:t>
            </a:r>
            <a:r>
              <a:rPr lang="es-ES" b="1" dirty="0" smtClean="0">
                <a:solidFill>
                  <a:srgbClr val="FF0000"/>
                </a:solidFill>
              </a:rPr>
              <a:t>empleador </a:t>
            </a:r>
            <a:r>
              <a:rPr lang="es-ES" b="1" dirty="0" smtClean="0"/>
              <a:t>y </a:t>
            </a:r>
            <a:r>
              <a:rPr lang="es-ES" b="1" dirty="0" smtClean="0">
                <a:solidFill>
                  <a:srgbClr val="FF0000"/>
                </a:solidFill>
              </a:rPr>
              <a:t>empleado</a:t>
            </a:r>
            <a:r>
              <a:rPr lang="es-ES" b="1" dirty="0"/>
              <a:t>;</a:t>
            </a:r>
          </a:p>
          <a:p>
            <a:pPr marL="342900" indent="-342900" algn="just">
              <a:lnSpc>
                <a:spcPct val="150000"/>
              </a:lnSpc>
              <a:buAutoNum type="alphaLcParenR"/>
            </a:pPr>
            <a:r>
              <a:rPr lang="es-ES" b="1" dirty="0"/>
              <a:t>s</a:t>
            </a:r>
            <a:r>
              <a:rPr lang="es-ES" b="1" dirty="0" smtClean="0"/>
              <a:t>i una persona tiene, </a:t>
            </a:r>
            <a:r>
              <a:rPr lang="es-ES" b="1" dirty="0" smtClean="0">
                <a:solidFill>
                  <a:srgbClr val="FF0000"/>
                </a:solidFill>
              </a:rPr>
              <a:t>directa </a:t>
            </a:r>
            <a:r>
              <a:rPr lang="es-ES" b="1" dirty="0" smtClean="0"/>
              <a:t>o</a:t>
            </a:r>
            <a:r>
              <a:rPr lang="es-ES" b="1" dirty="0" smtClean="0">
                <a:solidFill>
                  <a:srgbClr val="FF0000"/>
                </a:solidFill>
              </a:rPr>
              <a:t> indirectamente</a:t>
            </a:r>
            <a:r>
              <a:rPr lang="es-ES" b="1" dirty="0" smtClean="0"/>
              <a:t>,</a:t>
            </a:r>
            <a:r>
              <a:rPr lang="es-ES" b="1" dirty="0" smtClean="0">
                <a:solidFill>
                  <a:srgbClr val="0070C0"/>
                </a:solidFill>
              </a:rPr>
              <a:t> </a:t>
            </a:r>
            <a:r>
              <a:rPr lang="es-ES" b="1" dirty="0" smtClean="0">
                <a:solidFill>
                  <a:srgbClr val="FF0000"/>
                </a:solidFill>
              </a:rPr>
              <a:t>la propiedad</a:t>
            </a:r>
            <a:r>
              <a:rPr lang="es-ES" b="1" dirty="0" smtClean="0"/>
              <a:t>, el </a:t>
            </a:r>
            <a:r>
              <a:rPr lang="es-ES" b="1" dirty="0" smtClean="0">
                <a:solidFill>
                  <a:srgbClr val="FF0000"/>
                </a:solidFill>
              </a:rPr>
              <a:t>control </a:t>
            </a:r>
            <a:r>
              <a:rPr lang="es-ES" b="1" dirty="0" smtClean="0"/>
              <a:t>o la </a:t>
            </a:r>
            <a:r>
              <a:rPr lang="es-ES" b="1" dirty="0" smtClean="0">
                <a:solidFill>
                  <a:srgbClr val="FF0000"/>
                </a:solidFill>
              </a:rPr>
              <a:t>posesión</a:t>
            </a:r>
            <a:r>
              <a:rPr lang="es-ES" b="1" dirty="0" smtClean="0">
                <a:solidFill>
                  <a:srgbClr val="0070C0"/>
                </a:solidFill>
              </a:rPr>
              <a:t> </a:t>
            </a:r>
            <a:r>
              <a:rPr lang="es-ES" b="1" dirty="0" smtClean="0"/>
              <a:t>del </a:t>
            </a:r>
            <a:r>
              <a:rPr lang="es-ES" b="1" dirty="0" smtClean="0">
                <a:solidFill>
                  <a:srgbClr val="FF0000"/>
                </a:solidFill>
              </a:rPr>
              <a:t>5% </a:t>
            </a:r>
            <a:r>
              <a:rPr lang="es-ES" b="1" dirty="0" smtClean="0"/>
              <a:t>o más de las acciones o títulos en circulación y con derecho a voto de ambas;</a:t>
            </a:r>
          </a:p>
          <a:p>
            <a:pPr marL="342900" indent="-342900" algn="just">
              <a:lnSpc>
                <a:spcPct val="150000"/>
              </a:lnSpc>
              <a:buAutoNum type="alphaLcParenR"/>
            </a:pPr>
            <a:r>
              <a:rPr lang="es-ES" b="1" dirty="0" smtClean="0"/>
              <a:t>si una de ellas </a:t>
            </a:r>
            <a:r>
              <a:rPr lang="es-ES" b="1" dirty="0" smtClean="0">
                <a:solidFill>
                  <a:srgbClr val="FF0000"/>
                </a:solidFill>
              </a:rPr>
              <a:t>controla directa</a:t>
            </a:r>
            <a:r>
              <a:rPr lang="es-ES" b="1" dirty="0" smtClean="0"/>
              <a:t> o </a:t>
            </a:r>
            <a:r>
              <a:rPr lang="es-ES" b="1" dirty="0" smtClean="0">
                <a:solidFill>
                  <a:srgbClr val="FF0000"/>
                </a:solidFill>
              </a:rPr>
              <a:t>indirectamente </a:t>
            </a:r>
            <a:r>
              <a:rPr lang="es-ES" b="1" dirty="0" smtClean="0"/>
              <a:t>a la otra;</a:t>
            </a:r>
          </a:p>
          <a:p>
            <a:pPr marL="342900" indent="-342900" algn="just">
              <a:lnSpc>
                <a:spcPct val="150000"/>
              </a:lnSpc>
              <a:buAutoNum type="alphaLcParenR"/>
            </a:pPr>
            <a:r>
              <a:rPr lang="es-ES" b="1" dirty="0" smtClean="0"/>
              <a:t>si ambas personas están </a:t>
            </a:r>
            <a:r>
              <a:rPr lang="es-ES" b="1" dirty="0" smtClean="0">
                <a:solidFill>
                  <a:srgbClr val="FF0000"/>
                </a:solidFill>
              </a:rPr>
              <a:t>controladas directa</a:t>
            </a:r>
            <a:r>
              <a:rPr lang="es-ES" b="1" dirty="0" smtClean="0"/>
              <a:t> o </a:t>
            </a:r>
            <a:r>
              <a:rPr lang="es-ES" b="1" dirty="0" smtClean="0">
                <a:solidFill>
                  <a:srgbClr val="FF0000"/>
                </a:solidFill>
              </a:rPr>
              <a:t>indirectamente</a:t>
            </a:r>
            <a:r>
              <a:rPr lang="es-ES" b="1" dirty="0" smtClean="0">
                <a:solidFill>
                  <a:srgbClr val="0070C0"/>
                </a:solidFill>
              </a:rPr>
              <a:t> </a:t>
            </a:r>
            <a:r>
              <a:rPr lang="es-ES" b="1" dirty="0" smtClean="0"/>
              <a:t>por una </a:t>
            </a:r>
            <a:r>
              <a:rPr lang="es-ES" b="1" dirty="0" smtClean="0">
                <a:solidFill>
                  <a:srgbClr val="FF0000"/>
                </a:solidFill>
              </a:rPr>
              <a:t>tercera</a:t>
            </a:r>
            <a:r>
              <a:rPr lang="es-ES" b="1" dirty="0" smtClean="0"/>
              <a:t>; </a:t>
            </a:r>
          </a:p>
          <a:p>
            <a:pPr marL="342900" indent="-342900" algn="just">
              <a:lnSpc>
                <a:spcPct val="150000"/>
              </a:lnSpc>
              <a:buAutoNum type="alphaLcParenR"/>
            </a:pPr>
            <a:r>
              <a:rPr lang="es-ES" b="1" dirty="0" smtClean="0"/>
              <a:t>si juntas </a:t>
            </a:r>
            <a:r>
              <a:rPr lang="es-ES" b="1" dirty="0" smtClean="0">
                <a:solidFill>
                  <a:srgbClr val="FF0000"/>
                </a:solidFill>
              </a:rPr>
              <a:t>controlan directa </a:t>
            </a:r>
            <a:r>
              <a:rPr lang="es-ES" b="1" dirty="0" smtClean="0"/>
              <a:t>o </a:t>
            </a:r>
            <a:r>
              <a:rPr lang="es-ES" b="1" dirty="0" smtClean="0">
                <a:solidFill>
                  <a:srgbClr val="FF0000"/>
                </a:solidFill>
              </a:rPr>
              <a:t>indirectamente </a:t>
            </a:r>
            <a:r>
              <a:rPr lang="es-ES" b="1" dirty="0" smtClean="0"/>
              <a:t>a una </a:t>
            </a:r>
            <a:r>
              <a:rPr lang="es-ES" b="1" dirty="0" smtClean="0">
                <a:solidFill>
                  <a:srgbClr val="FF0000"/>
                </a:solidFill>
              </a:rPr>
              <a:t>tercera persona</a:t>
            </a:r>
            <a:r>
              <a:rPr lang="es-ES" b="1" dirty="0" smtClean="0"/>
              <a:t>; o</a:t>
            </a:r>
          </a:p>
          <a:p>
            <a:pPr marL="342900" indent="-342900" algn="just">
              <a:lnSpc>
                <a:spcPct val="150000"/>
              </a:lnSpc>
              <a:buAutoNum type="alphaLcParenR"/>
            </a:pPr>
            <a:r>
              <a:rPr lang="es-ES" b="1" dirty="0"/>
              <a:t>s</a:t>
            </a:r>
            <a:r>
              <a:rPr lang="es-ES" b="1" dirty="0" smtClean="0"/>
              <a:t>i son de la </a:t>
            </a:r>
            <a:r>
              <a:rPr lang="es-ES" b="1" dirty="0" smtClean="0">
                <a:solidFill>
                  <a:srgbClr val="FF0000"/>
                </a:solidFill>
              </a:rPr>
              <a:t>misma familia</a:t>
            </a:r>
            <a:r>
              <a:rPr lang="es-ES" b="1" dirty="0" smtClean="0">
                <a:solidFill>
                  <a:srgbClr val="0070C0"/>
                </a:solidFill>
              </a:rPr>
              <a:t>.</a:t>
            </a:r>
          </a:p>
          <a:p>
            <a:pPr algn="just">
              <a:lnSpc>
                <a:spcPct val="150000"/>
              </a:lnSpc>
            </a:pPr>
            <a:endParaRPr lang="es-ES" b="1" dirty="0" smtClean="0"/>
          </a:p>
          <a:p>
            <a:pPr marL="285750" indent="-285750" algn="just">
              <a:lnSpc>
                <a:spcPct val="150000"/>
              </a:lnSpc>
              <a:buFont typeface="Wingdings" panose="05000000000000000000" pitchFamily="2" charset="2"/>
              <a:buChar char="Ø"/>
            </a:pPr>
            <a:r>
              <a:rPr lang="es-ES" b="1" dirty="0" smtClean="0"/>
              <a:t>Agente, distribuidor o concesionario exclusivo de la otra, se considerarán vinculadas, si verifican alguno de los criterios enunciados.</a:t>
            </a:r>
            <a:endParaRPr lang="es-ES" b="1" dirty="0"/>
          </a:p>
          <a:p>
            <a:pPr algn="ctr"/>
            <a:endParaRPr lang="es-ES" dirty="0"/>
          </a:p>
        </p:txBody>
      </p:sp>
    </p:spTree>
    <p:extLst>
      <p:ext uri="{BB962C8B-B14F-4D97-AF65-F5344CB8AC3E}">
        <p14:creationId xmlns:p14="http://schemas.microsoft.com/office/powerpoint/2010/main" val="135523126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4" name="3 CuadroTexto"/>
          <p:cNvSpPr txBox="1"/>
          <p:nvPr/>
        </p:nvSpPr>
        <p:spPr>
          <a:xfrm>
            <a:off x="814517" y="1121944"/>
            <a:ext cx="7538483" cy="2923877"/>
          </a:xfrm>
          <a:prstGeom prst="rect">
            <a:avLst/>
          </a:prstGeom>
          <a:noFill/>
        </p:spPr>
        <p:txBody>
          <a:bodyPr wrap="square" rtlCol="0">
            <a:spAutoFit/>
          </a:bodyPr>
          <a:lstStyle/>
          <a:p>
            <a:pPr algn="ctr"/>
            <a:endParaRPr lang="es-ES" sz="2600" b="1" dirty="0">
              <a:solidFill>
                <a:srgbClr val="0070C0"/>
              </a:solidFill>
              <a:effectLst>
                <a:outerShdw blurRad="38100" dist="38100" dir="2700000" algn="tl">
                  <a:srgbClr val="000000">
                    <a:alpha val="43137"/>
                  </a:srgbClr>
                </a:outerShdw>
              </a:effectLst>
            </a:endParaRPr>
          </a:p>
          <a:p>
            <a:pPr algn="ctr"/>
            <a:r>
              <a:rPr lang="es-ES" sz="4800" b="1" dirty="0" smtClean="0">
                <a:solidFill>
                  <a:srgbClr val="0070C0"/>
                </a:solidFill>
                <a:effectLst>
                  <a:outerShdw blurRad="38100" dist="38100" dir="2700000" algn="tl">
                    <a:srgbClr val="000000">
                      <a:alpha val="43137"/>
                    </a:srgbClr>
                  </a:outerShdw>
                </a:effectLst>
              </a:rPr>
              <a:t>3. TRANSACCIONES ENTRE PARTES VINCULADAS</a:t>
            </a:r>
          </a:p>
          <a:p>
            <a:pPr marL="342900" indent="-342900" algn="ctr">
              <a:buFont typeface="+mj-lt"/>
              <a:buAutoNum type="arabicPeriod"/>
            </a:pPr>
            <a:endParaRPr lang="es-ES" sz="2600" dirty="0"/>
          </a:p>
          <a:p>
            <a:pPr algn="ctr"/>
            <a:endParaRPr lang="es-ES" dirty="0" smtClean="0"/>
          </a:p>
          <a:p>
            <a:pPr algn="ctr"/>
            <a:endParaRPr lang="es-ES" dirty="0"/>
          </a:p>
        </p:txBody>
      </p:sp>
      <p:sp>
        <p:nvSpPr>
          <p:cNvPr id="2" name="1 CuadroTexto"/>
          <p:cNvSpPr txBox="1"/>
          <p:nvPr/>
        </p:nvSpPr>
        <p:spPr>
          <a:xfrm>
            <a:off x="730452" y="3428999"/>
            <a:ext cx="7706614" cy="2862322"/>
          </a:xfrm>
          <a:prstGeom prst="rect">
            <a:avLst/>
          </a:prstGeom>
          <a:blipFill dpi="0" rotWithShape="1">
            <a:blip r:embed="rId4">
              <a:alphaModFix amt="58000"/>
            </a:blip>
            <a:srcRect/>
            <a:stretch>
              <a:fillRect/>
            </a:stretch>
          </a:blipFill>
        </p:spPr>
        <p:txBody>
          <a:bodyPr wrap="square" rtlCol="0">
            <a:spAutoFit/>
          </a:bodyPr>
          <a:lstStyle/>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p:txBody>
      </p:sp>
    </p:spTree>
    <p:extLst>
      <p:ext uri="{BB962C8B-B14F-4D97-AF65-F5344CB8AC3E}">
        <p14:creationId xmlns:p14="http://schemas.microsoft.com/office/powerpoint/2010/main" val="73840747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2" name="1 CuadroTexto"/>
          <p:cNvSpPr txBox="1"/>
          <p:nvPr/>
        </p:nvSpPr>
        <p:spPr>
          <a:xfrm>
            <a:off x="369391" y="1157772"/>
            <a:ext cx="8282762" cy="5016758"/>
          </a:xfrm>
          <a:prstGeom prst="rect">
            <a:avLst/>
          </a:prstGeom>
          <a:noFill/>
        </p:spPr>
        <p:txBody>
          <a:bodyPr wrap="square" rtlCol="0">
            <a:spAutoFit/>
          </a:bodyPr>
          <a:lstStyle/>
          <a:p>
            <a:pPr marL="342900" indent="-342900">
              <a:buFont typeface="Arial" panose="020B0604020202020204" pitchFamily="34" charset="0"/>
              <a:buChar char="•"/>
            </a:pPr>
            <a:r>
              <a:rPr lang="es-ES" sz="2000" dirty="0" smtClean="0"/>
              <a:t>Análisis comprende el estudio de las </a:t>
            </a:r>
            <a:r>
              <a:rPr lang="es-ES" sz="2000" b="1" u="sng" dirty="0" smtClean="0">
                <a:solidFill>
                  <a:srgbClr val="FF0000"/>
                </a:solidFill>
                <a:effectLst>
                  <a:outerShdw blurRad="38100" dist="38100" dir="2700000" algn="tl">
                    <a:srgbClr val="000000">
                      <a:alpha val="43137"/>
                    </a:srgbClr>
                  </a:outerShdw>
                </a:effectLst>
              </a:rPr>
              <a:t>Circunstancias de la venta</a:t>
            </a:r>
            <a:r>
              <a:rPr lang="es-ES" sz="2000" b="1" u="sng" dirty="0">
                <a:solidFill>
                  <a:srgbClr val="FF0000"/>
                </a:solidFill>
                <a:effectLst>
                  <a:outerShdw blurRad="38100" dist="38100" dir="2700000" algn="tl">
                    <a:srgbClr val="000000">
                      <a:alpha val="43137"/>
                    </a:srgbClr>
                  </a:outerShdw>
                </a:effectLst>
              </a:rPr>
              <a:t>.</a:t>
            </a:r>
            <a:endParaRPr lang="es-ES" sz="2000" b="1" u="sng" dirty="0" smtClean="0">
              <a:solidFill>
                <a:srgbClr val="FF0000"/>
              </a:solidFill>
              <a:effectLst>
                <a:outerShdw blurRad="38100" dist="38100" dir="2700000" algn="tl">
                  <a:srgbClr val="000000">
                    <a:alpha val="43137"/>
                  </a:srgbClr>
                </a:outerShdw>
              </a:effectLst>
            </a:endParaRPr>
          </a:p>
          <a:p>
            <a:pPr marL="342900" indent="-342900">
              <a:buFont typeface="Arial" panose="020B0604020202020204" pitchFamily="34" charset="0"/>
              <a:buChar char="•"/>
            </a:pPr>
            <a:endParaRPr lang="es-ES" sz="2000" dirty="0">
              <a:solidFill>
                <a:srgbClr val="315B8A"/>
              </a:solidFill>
            </a:endParaRPr>
          </a:p>
          <a:p>
            <a:pPr marL="342900" indent="-342900">
              <a:buFont typeface="Arial" panose="020B0604020202020204" pitchFamily="34" charset="0"/>
              <a:buChar char="•"/>
            </a:pPr>
            <a:r>
              <a:rPr lang="es-ES" sz="2000" dirty="0"/>
              <a:t>E</a:t>
            </a:r>
            <a:r>
              <a:rPr lang="es-ES" sz="2000" dirty="0" smtClean="0"/>
              <a:t>n base a la </a:t>
            </a:r>
            <a:r>
              <a:rPr lang="es-ES" sz="2000" dirty="0" smtClean="0"/>
              <a:t>información aportada por el importador o de otra fuente.</a:t>
            </a:r>
            <a:endParaRPr lang="es-ES" sz="2000" dirty="0" smtClean="0"/>
          </a:p>
          <a:p>
            <a:pPr marL="342900" indent="-342900">
              <a:buFont typeface="Arial" panose="020B0604020202020204" pitchFamily="34" charset="0"/>
              <a:buChar char="•"/>
            </a:pPr>
            <a:endParaRPr lang="es-ES" sz="2000" dirty="0"/>
          </a:p>
          <a:p>
            <a:pPr marL="342900" indent="-342900">
              <a:buFont typeface="Arial" panose="020B0604020202020204" pitchFamily="34" charset="0"/>
              <a:buChar char="•"/>
            </a:pPr>
            <a:r>
              <a:rPr lang="es-ES" sz="2000" u="sng" dirty="0" smtClean="0"/>
              <a:t>Aspectos a analizar</a:t>
            </a:r>
            <a:r>
              <a:rPr lang="es-ES" sz="2000" dirty="0" smtClean="0"/>
              <a:t>: </a:t>
            </a:r>
          </a:p>
          <a:p>
            <a:endParaRPr lang="es-ES" sz="2000" dirty="0"/>
          </a:p>
          <a:p>
            <a:pPr marL="342900" indent="-342900" algn="just">
              <a:buFont typeface="Wingdings" panose="05000000000000000000" pitchFamily="2" charset="2"/>
              <a:buChar char="ü"/>
            </a:pPr>
            <a:r>
              <a:rPr lang="es-ES" sz="2000" dirty="0" smtClean="0">
                <a:solidFill>
                  <a:srgbClr val="0070C0"/>
                </a:solidFill>
              </a:rPr>
              <a:t>¿El precio se ha fijado conforme con las prácticas normales de fijación de precios de la rama de producción correspondiente?</a:t>
            </a:r>
          </a:p>
          <a:p>
            <a:pPr marL="342900" indent="-342900" algn="just">
              <a:buFont typeface="Wingdings" panose="05000000000000000000" pitchFamily="2" charset="2"/>
              <a:buChar char="ü"/>
            </a:pPr>
            <a:endParaRPr lang="es-ES" sz="2000" dirty="0"/>
          </a:p>
          <a:p>
            <a:pPr marL="342900" indent="-342900" algn="just">
              <a:buFont typeface="Wingdings" panose="05000000000000000000" pitchFamily="2" charset="2"/>
              <a:buChar char="ü"/>
            </a:pPr>
            <a:r>
              <a:rPr lang="es-ES" sz="2000" dirty="0">
                <a:solidFill>
                  <a:srgbClr val="0070C0"/>
                </a:solidFill>
              </a:rPr>
              <a:t>¿El precio se ha fijado conforme con la manera en que el vendedor establece los precios de venta a compradores que no están vinculados?</a:t>
            </a:r>
          </a:p>
          <a:p>
            <a:pPr marL="342900" indent="-342900" algn="just">
              <a:buFont typeface="Wingdings" panose="05000000000000000000" pitchFamily="2" charset="2"/>
              <a:buChar char="ü"/>
            </a:pPr>
            <a:endParaRPr lang="es-ES" sz="2000" dirty="0"/>
          </a:p>
          <a:p>
            <a:pPr marL="342900" indent="-342900" algn="just">
              <a:buFont typeface="Wingdings" panose="05000000000000000000" pitchFamily="2" charset="2"/>
              <a:buChar char="ü"/>
            </a:pPr>
            <a:r>
              <a:rPr lang="es-ES" sz="2000" dirty="0">
                <a:solidFill>
                  <a:srgbClr val="0070C0"/>
                </a:solidFill>
              </a:rPr>
              <a:t>¿Se puede demostrar que el precio alcanza a recuperar todos los costos más un beneficio que está en consonancia con los beneficios globales obtenidos por la empresa, en un período de tiempo representativo, en las ventas de mercaderías  de la misma especie o clase?</a:t>
            </a:r>
          </a:p>
        </p:txBody>
      </p:sp>
      <p:sp>
        <p:nvSpPr>
          <p:cNvPr id="3" name="2 CuadroTexto"/>
          <p:cNvSpPr txBox="1"/>
          <p:nvPr/>
        </p:nvSpPr>
        <p:spPr>
          <a:xfrm>
            <a:off x="236483" y="530377"/>
            <a:ext cx="7709339" cy="461665"/>
          </a:xfrm>
          <a:prstGeom prst="rect">
            <a:avLst/>
          </a:prstGeom>
          <a:noFill/>
        </p:spPr>
        <p:txBody>
          <a:bodyPr wrap="square" rtlCol="0">
            <a:spAutoFit/>
          </a:bodyPr>
          <a:lstStyle/>
          <a:p>
            <a:pPr algn="ctr"/>
            <a:r>
              <a:rPr lang="es-ES" sz="2400" b="1" u="sng" dirty="0">
                <a:solidFill>
                  <a:srgbClr val="0070C0"/>
                </a:solidFill>
              </a:rPr>
              <a:t>¿LA VINCULACION ENTRE LAS PARTES AFECTA EL PRECIO?</a:t>
            </a:r>
          </a:p>
        </p:txBody>
      </p:sp>
    </p:spTree>
    <p:extLst>
      <p:ext uri="{BB962C8B-B14F-4D97-AF65-F5344CB8AC3E}">
        <p14:creationId xmlns:p14="http://schemas.microsoft.com/office/powerpoint/2010/main" val="29616678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Agrupar 18"/>
          <p:cNvGrpSpPr/>
          <p:nvPr/>
        </p:nvGrpSpPr>
        <p:grpSpPr>
          <a:xfrm>
            <a:off x="11759" y="6110735"/>
            <a:ext cx="9144000" cy="759023"/>
            <a:chOff x="11759" y="6110735"/>
            <a:chExt cx="9144000" cy="759023"/>
          </a:xfrm>
        </p:grpSpPr>
        <p:pic>
          <p:nvPicPr>
            <p:cNvPr id="20" name="Imagen 19"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1" name="CuadroTexto 20"/>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2" name="CuadroTexto 21"/>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4" name="3 CuadroTexto"/>
          <p:cNvSpPr txBox="1"/>
          <p:nvPr/>
        </p:nvSpPr>
        <p:spPr>
          <a:xfrm>
            <a:off x="690686" y="1563376"/>
            <a:ext cx="7538483" cy="2708434"/>
          </a:xfrm>
          <a:prstGeom prst="rect">
            <a:avLst/>
          </a:prstGeom>
          <a:noFill/>
        </p:spPr>
        <p:txBody>
          <a:bodyPr wrap="square" rtlCol="0">
            <a:spAutoFit/>
          </a:bodyPr>
          <a:lstStyle/>
          <a:p>
            <a:pPr algn="ctr"/>
            <a:r>
              <a:rPr lang="es-ES" sz="3600" b="1" dirty="0">
                <a:solidFill>
                  <a:srgbClr val="0070C0"/>
                </a:solidFill>
              </a:rPr>
              <a:t>4</a:t>
            </a:r>
            <a:r>
              <a:rPr lang="es-ES" sz="3600" b="1" dirty="0" smtClean="0">
                <a:solidFill>
                  <a:srgbClr val="0070C0"/>
                </a:solidFill>
              </a:rPr>
              <a:t>. RELACION ENTRE </a:t>
            </a:r>
          </a:p>
          <a:p>
            <a:pPr algn="ctr"/>
            <a:r>
              <a:rPr lang="es-ES" sz="3600" b="1" dirty="0" smtClean="0">
                <a:solidFill>
                  <a:srgbClr val="0070C0"/>
                </a:solidFill>
              </a:rPr>
              <a:t>VALORACION EN ADUANA Y </a:t>
            </a:r>
          </a:p>
          <a:p>
            <a:pPr algn="ctr"/>
            <a:r>
              <a:rPr lang="es-ES" sz="3600" b="1" dirty="0" smtClean="0">
                <a:solidFill>
                  <a:srgbClr val="0070C0"/>
                </a:solidFill>
              </a:rPr>
              <a:t>PRECIOS DE TRANSFERENCIA</a:t>
            </a:r>
          </a:p>
          <a:p>
            <a:pPr marL="342900" indent="-342900" algn="ctr">
              <a:buFont typeface="+mj-lt"/>
              <a:buAutoNum type="arabicPeriod"/>
            </a:pPr>
            <a:endParaRPr lang="es-ES" sz="2600" dirty="0"/>
          </a:p>
          <a:p>
            <a:pPr algn="ctr"/>
            <a:endParaRPr lang="es-ES" dirty="0" smtClean="0"/>
          </a:p>
          <a:p>
            <a:pPr algn="ctr"/>
            <a:endParaRPr lang="es-ES" dirty="0"/>
          </a:p>
        </p:txBody>
      </p:sp>
      <p:pic>
        <p:nvPicPr>
          <p:cNvPr id="10" name="Imagen 17" descr="buildings.png"/>
          <p:cNvPicPr>
            <a:picLocks noChangeAspect="1"/>
          </p:cNvPicPr>
          <p:nvPr/>
        </p:nvPicPr>
        <p:blipFill>
          <a:blip r:embed="rId4">
            <a:alphaModFix amt="64000"/>
            <a:extLst>
              <a:ext uri="{28A0092B-C50C-407E-A947-70E740481C1C}">
                <a14:useLocalDpi xmlns:a14="http://schemas.microsoft.com/office/drawing/2010/main" val="0"/>
              </a:ext>
            </a:extLst>
          </a:blip>
          <a:stretch>
            <a:fillRect/>
          </a:stretch>
        </p:blipFill>
        <p:spPr>
          <a:xfrm>
            <a:off x="425796" y="3061009"/>
            <a:ext cx="8312728" cy="3798589"/>
          </a:xfrm>
          <a:prstGeom prst="rect">
            <a:avLst/>
          </a:prstGeom>
        </p:spPr>
      </p:pic>
    </p:spTree>
    <p:extLst>
      <p:ext uri="{BB962C8B-B14F-4D97-AF65-F5344CB8AC3E}">
        <p14:creationId xmlns:p14="http://schemas.microsoft.com/office/powerpoint/2010/main" val="151968984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6193</TotalTime>
  <Words>827</Words>
  <Application>Microsoft Office PowerPoint</Application>
  <PresentationFormat>Presentación en pantalla (4:3)</PresentationFormat>
  <Paragraphs>176</Paragraphs>
  <Slides>17</Slides>
  <Notes>2</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Pablo Perez</dc:creator>
  <cp:lastModifiedBy>Fabiana</cp:lastModifiedBy>
  <cp:revision>418</cp:revision>
  <cp:lastPrinted>2018-05-10T15:12:04Z</cp:lastPrinted>
  <dcterms:created xsi:type="dcterms:W3CDTF">2014-03-06T02:03:51Z</dcterms:created>
  <dcterms:modified xsi:type="dcterms:W3CDTF">2018-05-13T22:15:00Z</dcterms:modified>
</cp:coreProperties>
</file>