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69" r:id="rId4"/>
    <p:sldId id="271" r:id="rId5"/>
    <p:sldId id="273" r:id="rId6"/>
    <p:sldId id="275" r:id="rId7"/>
    <p:sldId id="277" r:id="rId8"/>
    <p:sldId id="279" r:id="rId9"/>
    <p:sldId id="281" r:id="rId10"/>
    <p:sldId id="283" r:id="rId11"/>
    <p:sldId id="285" r:id="rId12"/>
    <p:sldId id="294" r:id="rId13"/>
  </p:sldIdLst>
  <p:sldSz cx="12192000" cy="6858000"/>
  <p:notesSz cx="6858000" cy="9144000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92" d="100"/>
          <a:sy n="92" d="100"/>
        </p:scale>
        <p:origin x="-49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156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786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9865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2207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476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0271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288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0690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8886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7479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507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4633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9607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5758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647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3909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4146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5525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0937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5747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0897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979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5644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0607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4759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3692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843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196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360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906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49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344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936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457200"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457200"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967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457200"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457200"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980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5C57F592-3871-C543-AFBC-337A44FE06EC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457200"/>
              <a:t>19/08/2016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F7FE58EB-9E2A-834A-A685-5236695E988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 defTabSz="457200"/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184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portad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Imagen 6" descr="line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379" y="3545564"/>
            <a:ext cx="6810971" cy="97301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2073731" y="2135586"/>
            <a:ext cx="666310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ES_tradnl" sz="3800" b="1" dirty="0" smtClean="0">
                <a:solidFill>
                  <a:prstClr val="black"/>
                </a:solidFill>
                <a:latin typeface="Trebuchet MS"/>
                <a:cs typeface="Trebuchet MS"/>
              </a:rPr>
              <a:t>Documentos VUCE en Sistema Lucía</a:t>
            </a:r>
            <a:endParaRPr lang="es-ES_tradnl" sz="3800" b="1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064253" y="4816745"/>
            <a:ext cx="39713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ES_tradnl" sz="1600" dirty="0" smtClean="0">
                <a:solidFill>
                  <a:prstClr val="black"/>
                </a:solidFill>
                <a:latin typeface="Trebuchet MS"/>
                <a:cs typeface="Trebuchet MS"/>
              </a:rPr>
              <a:t>Departamento </a:t>
            </a:r>
            <a:r>
              <a:rPr lang="es-ES_tradnl" sz="1600" dirty="0" smtClean="0">
                <a:solidFill>
                  <a:prstClr val="black"/>
                </a:solidFill>
                <a:latin typeface="Trebuchet MS"/>
                <a:cs typeface="Trebuchet MS"/>
              </a:rPr>
              <a:t>VUCE - División Procesos</a:t>
            </a:r>
            <a:endParaRPr lang="es-ES_tradnl" sz="1600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7931704" y="6517526"/>
            <a:ext cx="260612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s-ES_tradnl" sz="1300" b="1" dirty="0" smtClean="0">
                <a:solidFill>
                  <a:prstClr val="white"/>
                </a:solidFill>
                <a:latin typeface="Trebuchet MS"/>
                <a:cs typeface="Trebuchet MS"/>
              </a:rPr>
              <a:t>Montevideo</a:t>
            </a:r>
            <a:endParaRPr lang="es-ES_tradnl" sz="1300" dirty="0">
              <a:solidFill>
                <a:prstClr val="white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20372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portad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2250376" y="2913280"/>
            <a:ext cx="666310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s-ES_tradnl" sz="3500" dirty="0" smtClean="0">
                <a:solidFill>
                  <a:prstClr val="black"/>
                </a:solidFill>
                <a:latin typeface="Trebuchet MS"/>
                <a:cs typeface="Trebuchet MS"/>
              </a:rPr>
              <a:t>Muchas gracias</a:t>
            </a:r>
            <a:endParaRPr lang="es-ES_tradnl" sz="3500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7931704" y="6517526"/>
            <a:ext cx="260612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s-ES_tradnl" sz="1300" b="1" dirty="0">
                <a:solidFill>
                  <a:prstClr val="white"/>
                </a:solidFill>
                <a:latin typeface="Trebuchet MS"/>
                <a:cs typeface="Trebuchet MS"/>
              </a:rPr>
              <a:t>Montevideo, </a:t>
            </a:r>
            <a:r>
              <a:rPr lang="es-ES_tradnl" sz="1300" b="1" dirty="0" smtClean="0">
                <a:solidFill>
                  <a:prstClr val="white"/>
                </a:solidFill>
                <a:latin typeface="Trebuchet MS"/>
                <a:cs typeface="Trebuchet MS"/>
              </a:rPr>
              <a:t>Octubre </a:t>
            </a:r>
            <a:r>
              <a:rPr lang="es-ES_tradnl" sz="1300" b="1" dirty="0">
                <a:solidFill>
                  <a:prstClr val="white"/>
                </a:solidFill>
                <a:latin typeface="Trebuchet MS"/>
                <a:cs typeface="Trebuchet MS"/>
              </a:rPr>
              <a:t>2014</a:t>
            </a:r>
            <a:endParaRPr lang="es-ES_tradnl" sz="1300" dirty="0">
              <a:solidFill>
                <a:prstClr val="white"/>
              </a:solidFill>
              <a:latin typeface="Trebuchet MS"/>
              <a:cs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20860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ntern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n 1" descr="precin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637" y="3055525"/>
            <a:ext cx="8363158" cy="3740710"/>
          </a:xfrm>
          <a:prstGeom prst="rect">
            <a:avLst/>
          </a:prstGeom>
        </p:spPr>
      </p:pic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746405" y="1250131"/>
            <a:ext cx="6699189" cy="100310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69925" indent="-3254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algn="ctr" defTabSz="457200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</a:pPr>
            <a:endParaRPr lang="es-UY" sz="2000" dirty="0" smtClean="0">
              <a:solidFill>
                <a:srgbClr val="000000"/>
              </a:solidFill>
              <a:latin typeface="Trebuchet MS"/>
              <a:cs typeface="Trebuchet MS"/>
            </a:endParaRPr>
          </a:p>
          <a:p>
            <a:pPr marL="0" indent="0" algn="ctr" defTabSz="457200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</a:pPr>
            <a:r>
              <a:rPr lang="es-UY" sz="2000" dirty="0" smtClean="0">
                <a:solidFill>
                  <a:srgbClr val="000000"/>
                </a:solidFill>
                <a:latin typeface="Trebuchet MS"/>
                <a:cs typeface="Trebuchet MS"/>
              </a:rPr>
              <a:t>En </a:t>
            </a:r>
            <a:r>
              <a:rPr lang="es-UY" sz="2000" dirty="0">
                <a:solidFill>
                  <a:srgbClr val="000000"/>
                </a:solidFill>
                <a:latin typeface="Trebuchet MS"/>
                <a:cs typeface="Trebuchet MS"/>
              </a:rPr>
              <a:t>el buscador de la página de inicio del Sistema </a:t>
            </a:r>
            <a:r>
              <a:rPr lang="es-UY" sz="2000" dirty="0" smtClean="0">
                <a:solidFill>
                  <a:srgbClr val="000000"/>
                </a:solidFill>
                <a:latin typeface="Trebuchet MS"/>
                <a:cs typeface="Trebuchet MS"/>
              </a:rPr>
              <a:t>LUCIA, ingresamos la palabra “VUCE”</a:t>
            </a:r>
            <a:endParaRPr lang="es-ES" sz="2000" dirty="0">
              <a:solidFill>
                <a:srgbClr val="000000"/>
              </a:solidFill>
              <a:latin typeface="Trebuchet MS"/>
              <a:cs typeface="Trebuchet MS"/>
            </a:endParaRPr>
          </a:p>
        </p:txBody>
      </p:sp>
      <p:grpSp>
        <p:nvGrpSpPr>
          <p:cNvPr id="20" name="Agrupar 19"/>
          <p:cNvGrpSpPr/>
          <p:nvPr/>
        </p:nvGrpSpPr>
        <p:grpSpPr>
          <a:xfrm>
            <a:off x="1535759" y="6110736"/>
            <a:ext cx="9144000" cy="759023"/>
            <a:chOff x="11759" y="6110735"/>
            <a:chExt cx="9144000" cy="759023"/>
          </a:xfrm>
        </p:grpSpPr>
        <p:pic>
          <p:nvPicPr>
            <p:cNvPr id="19" name="Imagen 18" descr="pi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4" name="CuadroTexto 3"/>
            <p:cNvSpPr txBox="1"/>
            <p:nvPr/>
          </p:nvSpPr>
          <p:spPr>
            <a:xfrm>
              <a:off x="1967016" y="6534625"/>
              <a:ext cx="3580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57200"/>
              <a:r>
                <a:rPr lang="es-ES_tradnl" sz="1100" b="1" dirty="0">
                  <a:solidFill>
                    <a:srgbClr val="6691CA"/>
                  </a:solidFill>
                  <a:latin typeface="Trebuchet MS"/>
                  <a:cs typeface="Trebuchet MS"/>
                </a:rPr>
                <a:t>Montevideo </a:t>
              </a:r>
              <a:endParaRPr lang="es-ES_tradnl" sz="1100" dirty="0">
                <a:solidFill>
                  <a:srgbClr val="6691CA"/>
                </a:solidFill>
                <a:latin typeface="Trebuchet MS"/>
                <a:cs typeface="Trebuchet MS"/>
              </a:endParaRPr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18" name="CuadroTexto 17"/>
          <p:cNvSpPr txBox="1"/>
          <p:nvPr/>
        </p:nvSpPr>
        <p:spPr>
          <a:xfrm>
            <a:off x="1895925" y="344404"/>
            <a:ext cx="73183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UY" sz="2800" b="1">
                <a:solidFill>
                  <a:prstClr val="black"/>
                </a:solidFill>
                <a:latin typeface="Trebuchet MS"/>
                <a:cs typeface="Trebuchet MS"/>
              </a:rPr>
              <a:t>Documentos VUCE en Sistema Lucía</a:t>
            </a:r>
            <a:endParaRPr lang="es-UY" sz="2800" b="1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691" y="2130136"/>
            <a:ext cx="10110354" cy="4257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30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ntern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n 1" descr="precin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637" y="3055525"/>
            <a:ext cx="8363158" cy="3740710"/>
          </a:xfrm>
          <a:prstGeom prst="rect">
            <a:avLst/>
          </a:prstGeom>
        </p:spPr>
      </p:pic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746405" y="1250131"/>
            <a:ext cx="6699189" cy="100310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69925" indent="-3254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algn="ctr" defTabSz="457200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</a:pPr>
            <a:endParaRPr lang="es-UY" sz="2000" dirty="0" smtClean="0"/>
          </a:p>
          <a:p>
            <a:pPr marL="0" indent="0" algn="ctr" defTabSz="457200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</a:pPr>
            <a:r>
              <a:rPr lang="es-UY" sz="2000" dirty="0" smtClean="0"/>
              <a:t>Se </a:t>
            </a:r>
            <a:r>
              <a:rPr lang="es-UY" sz="2000" dirty="0"/>
              <a:t>desplegará: //Consultas/Organismos/VUCE/Documentos VUCE</a:t>
            </a:r>
            <a:endParaRPr lang="es-UY" sz="2000" dirty="0" smtClean="0">
              <a:solidFill>
                <a:srgbClr val="000000"/>
              </a:solidFill>
              <a:latin typeface="Trebuchet MS"/>
              <a:cs typeface="Trebuchet MS"/>
            </a:endParaRPr>
          </a:p>
        </p:txBody>
      </p:sp>
      <p:grpSp>
        <p:nvGrpSpPr>
          <p:cNvPr id="20" name="Agrupar 19"/>
          <p:cNvGrpSpPr/>
          <p:nvPr/>
        </p:nvGrpSpPr>
        <p:grpSpPr>
          <a:xfrm>
            <a:off x="1535759" y="6110736"/>
            <a:ext cx="9144000" cy="759023"/>
            <a:chOff x="11759" y="6110735"/>
            <a:chExt cx="9144000" cy="759023"/>
          </a:xfrm>
        </p:grpSpPr>
        <p:pic>
          <p:nvPicPr>
            <p:cNvPr id="19" name="Imagen 18" descr="pi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4" name="CuadroTexto 3"/>
            <p:cNvSpPr txBox="1"/>
            <p:nvPr/>
          </p:nvSpPr>
          <p:spPr>
            <a:xfrm>
              <a:off x="1967016" y="6534625"/>
              <a:ext cx="3580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57200"/>
              <a:r>
                <a:rPr lang="es-ES_tradnl" sz="1100" b="1" dirty="0">
                  <a:solidFill>
                    <a:srgbClr val="6691CA"/>
                  </a:solidFill>
                  <a:latin typeface="Trebuchet MS"/>
                  <a:cs typeface="Trebuchet MS"/>
                </a:rPr>
                <a:t>Montevideo </a:t>
              </a:r>
              <a:endParaRPr lang="es-ES_tradnl" sz="1100" dirty="0">
                <a:solidFill>
                  <a:srgbClr val="6691CA"/>
                </a:solidFill>
                <a:latin typeface="Trebuchet MS"/>
                <a:cs typeface="Trebuchet MS"/>
              </a:endParaRPr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18" name="CuadroTexto 17"/>
          <p:cNvSpPr txBox="1"/>
          <p:nvPr/>
        </p:nvSpPr>
        <p:spPr>
          <a:xfrm>
            <a:off x="1895925" y="344404"/>
            <a:ext cx="73183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UY" sz="2800" b="1">
                <a:solidFill>
                  <a:prstClr val="black"/>
                </a:solidFill>
                <a:latin typeface="Trebuchet MS"/>
                <a:cs typeface="Trebuchet MS"/>
              </a:rPr>
              <a:t>Documentos VUCE en Sistema Lucía</a:t>
            </a:r>
            <a:endParaRPr lang="es-UY" sz="2800" b="1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258" y="2119745"/>
            <a:ext cx="10237141" cy="4245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3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ntern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n 1" descr="precin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637" y="3055525"/>
            <a:ext cx="8363158" cy="3740710"/>
          </a:xfrm>
          <a:prstGeom prst="rect">
            <a:avLst/>
          </a:prstGeom>
        </p:spPr>
      </p:pic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935182" y="1250131"/>
            <a:ext cx="10058399" cy="100310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69925" indent="-3254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algn="ctr" defTabSz="457200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</a:pPr>
            <a:endParaRPr lang="es-UY" sz="2000" dirty="0"/>
          </a:p>
          <a:p>
            <a:pPr marL="0" indent="0" algn="ctr" defTabSz="457200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</a:pPr>
            <a:r>
              <a:rPr lang="es-UY" sz="2000" dirty="0" smtClean="0"/>
              <a:t>En </a:t>
            </a:r>
            <a:r>
              <a:rPr lang="es-UY" sz="2000" dirty="0"/>
              <a:t>esta página encontraremos los Certificados VUCE. Podemos ver todos los documentos o </a:t>
            </a:r>
            <a:r>
              <a:rPr lang="es-UY" sz="2000" dirty="0" smtClean="0"/>
              <a:t>filtrarlos por código, número de documento, rango de fecha o documento del </a:t>
            </a:r>
            <a:r>
              <a:rPr lang="es-UY" sz="2000" dirty="0" err="1" smtClean="0"/>
              <a:t>gestionante</a:t>
            </a:r>
            <a:endParaRPr lang="es-UY" sz="2000" dirty="0" smtClean="0"/>
          </a:p>
          <a:p>
            <a:pPr marL="0" indent="0" algn="ctr" defTabSz="457200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</a:pPr>
            <a:r>
              <a:rPr lang="es-UY" sz="2000" dirty="0" smtClean="0"/>
              <a:t>.</a:t>
            </a:r>
            <a:endParaRPr lang="es-UY" sz="2000" dirty="0" smtClean="0">
              <a:solidFill>
                <a:srgbClr val="000000"/>
              </a:solidFill>
              <a:latin typeface="Trebuchet MS"/>
              <a:cs typeface="Trebuchet MS"/>
            </a:endParaRPr>
          </a:p>
        </p:txBody>
      </p:sp>
      <p:grpSp>
        <p:nvGrpSpPr>
          <p:cNvPr id="20" name="Agrupar 19"/>
          <p:cNvGrpSpPr/>
          <p:nvPr/>
        </p:nvGrpSpPr>
        <p:grpSpPr>
          <a:xfrm>
            <a:off x="1535759" y="6110736"/>
            <a:ext cx="9144000" cy="759023"/>
            <a:chOff x="11759" y="6110735"/>
            <a:chExt cx="9144000" cy="759023"/>
          </a:xfrm>
        </p:grpSpPr>
        <p:pic>
          <p:nvPicPr>
            <p:cNvPr id="19" name="Imagen 18" descr="pi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4" name="CuadroTexto 3"/>
            <p:cNvSpPr txBox="1"/>
            <p:nvPr/>
          </p:nvSpPr>
          <p:spPr>
            <a:xfrm>
              <a:off x="1967016" y="6534625"/>
              <a:ext cx="3580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57200"/>
              <a:r>
                <a:rPr lang="es-ES_tradnl" sz="1100" b="1" dirty="0">
                  <a:solidFill>
                    <a:srgbClr val="6691CA"/>
                  </a:solidFill>
                  <a:latin typeface="Trebuchet MS"/>
                  <a:cs typeface="Trebuchet MS"/>
                </a:rPr>
                <a:t>Montevideo </a:t>
              </a:r>
              <a:endParaRPr lang="es-ES_tradnl" sz="1100" dirty="0">
                <a:solidFill>
                  <a:srgbClr val="6691CA"/>
                </a:solidFill>
                <a:latin typeface="Trebuchet MS"/>
                <a:cs typeface="Trebuchet MS"/>
              </a:endParaRPr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18" name="CuadroTexto 17"/>
          <p:cNvSpPr txBox="1"/>
          <p:nvPr/>
        </p:nvSpPr>
        <p:spPr>
          <a:xfrm>
            <a:off x="1895925" y="344404"/>
            <a:ext cx="73183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UY" sz="2800" b="1">
                <a:solidFill>
                  <a:prstClr val="black"/>
                </a:solidFill>
                <a:latin typeface="Trebuchet MS"/>
                <a:cs typeface="Trebuchet MS"/>
              </a:rPr>
              <a:t>Documentos VUCE en Sistema Lucía</a:t>
            </a:r>
            <a:endParaRPr lang="es-UY" sz="2800" b="1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181" y="2660073"/>
            <a:ext cx="10058400" cy="324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02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ntern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n 1" descr="precin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637" y="3055525"/>
            <a:ext cx="8363158" cy="3740710"/>
          </a:xfrm>
          <a:prstGeom prst="rect">
            <a:avLst/>
          </a:prstGeom>
        </p:spPr>
      </p:pic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1078559" y="1250131"/>
            <a:ext cx="10058400" cy="1087824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69925" indent="-3254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algn="ctr" defTabSz="457200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</a:pPr>
            <a:endParaRPr lang="es-UY" sz="2000" dirty="0" smtClean="0"/>
          </a:p>
          <a:p>
            <a:pPr marL="0" indent="0" algn="ctr" defTabSz="457200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</a:pPr>
            <a:r>
              <a:rPr lang="es-UY" sz="2000" dirty="0" smtClean="0"/>
              <a:t>Al hacer </a:t>
            </a:r>
            <a:r>
              <a:rPr lang="es-UY" sz="2000" dirty="0" err="1" smtClean="0"/>
              <a:t>click</a:t>
            </a:r>
            <a:r>
              <a:rPr lang="es-UY" sz="2000" dirty="0" smtClean="0"/>
              <a:t> sobre la flecha celeste en el campo código se desplegarán todos los tipos de certificados  VUCE, allí se digita el código o se busca en la lista desplegada </a:t>
            </a:r>
            <a:endParaRPr lang="es-UY" sz="2000" dirty="0">
              <a:solidFill>
                <a:prstClr val="black"/>
              </a:solidFill>
            </a:endParaRPr>
          </a:p>
        </p:txBody>
      </p:sp>
      <p:grpSp>
        <p:nvGrpSpPr>
          <p:cNvPr id="20" name="Agrupar 19"/>
          <p:cNvGrpSpPr/>
          <p:nvPr/>
        </p:nvGrpSpPr>
        <p:grpSpPr>
          <a:xfrm>
            <a:off x="1535759" y="6110736"/>
            <a:ext cx="9144000" cy="759023"/>
            <a:chOff x="11759" y="6110735"/>
            <a:chExt cx="9144000" cy="759023"/>
          </a:xfrm>
        </p:grpSpPr>
        <p:pic>
          <p:nvPicPr>
            <p:cNvPr id="19" name="Imagen 18" descr="pi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4" name="CuadroTexto 3"/>
            <p:cNvSpPr txBox="1"/>
            <p:nvPr/>
          </p:nvSpPr>
          <p:spPr>
            <a:xfrm>
              <a:off x="1967016" y="6534625"/>
              <a:ext cx="3580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57200"/>
              <a:r>
                <a:rPr lang="es-ES_tradnl" sz="1100" b="1" dirty="0">
                  <a:solidFill>
                    <a:srgbClr val="6691CA"/>
                  </a:solidFill>
                  <a:latin typeface="Trebuchet MS"/>
                  <a:cs typeface="Trebuchet MS"/>
                </a:rPr>
                <a:t>Montevideo </a:t>
              </a:r>
              <a:endParaRPr lang="es-ES_tradnl" sz="1100" dirty="0">
                <a:solidFill>
                  <a:srgbClr val="6691CA"/>
                </a:solidFill>
                <a:latin typeface="Trebuchet MS"/>
                <a:cs typeface="Trebuchet MS"/>
              </a:endParaRPr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18" name="CuadroTexto 17"/>
          <p:cNvSpPr txBox="1"/>
          <p:nvPr/>
        </p:nvSpPr>
        <p:spPr>
          <a:xfrm>
            <a:off x="1895925" y="344404"/>
            <a:ext cx="73183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UY" sz="2800" b="1">
                <a:solidFill>
                  <a:prstClr val="black"/>
                </a:solidFill>
                <a:latin typeface="Trebuchet MS"/>
                <a:cs typeface="Trebuchet MS"/>
              </a:rPr>
              <a:t>Documentos VUCE en Sistema Lucía</a:t>
            </a:r>
            <a:endParaRPr lang="es-UY" sz="2800" b="1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337953"/>
            <a:ext cx="10058400" cy="4066217"/>
          </a:xfrm>
          <a:prstGeom prst="rect">
            <a:avLst/>
          </a:prstGeom>
          <a:ln w="25400" cmpd="sng">
            <a:solidFill>
              <a:schemeClr val="tx1"/>
            </a:solidFill>
          </a:ln>
        </p:spPr>
      </p:pic>
      <p:sp>
        <p:nvSpPr>
          <p:cNvPr id="5" name="4 Elipse"/>
          <p:cNvSpPr/>
          <p:nvPr/>
        </p:nvSpPr>
        <p:spPr>
          <a:xfrm>
            <a:off x="1895925" y="2639589"/>
            <a:ext cx="286166" cy="353889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673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ntern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n 1" descr="precin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637" y="3055525"/>
            <a:ext cx="8363158" cy="3740710"/>
          </a:xfrm>
          <a:prstGeom prst="rect">
            <a:avLst/>
          </a:prstGeom>
        </p:spPr>
      </p:pic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1066799" y="1250131"/>
            <a:ext cx="10058400" cy="100310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69925" indent="-3254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algn="ctr" defTabSz="457200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</a:pPr>
            <a:endParaRPr lang="es-UY" sz="2000" dirty="0" smtClean="0"/>
          </a:p>
          <a:p>
            <a:pPr marL="0" indent="0" algn="ctr" defTabSz="457200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</a:pPr>
            <a:r>
              <a:rPr lang="es-UY" sz="2000" dirty="0" smtClean="0"/>
              <a:t>Se despliegan todos los certificados del que seleccionamos, para ingresar a alguno de ellos se debe hacer </a:t>
            </a:r>
            <a:r>
              <a:rPr lang="es-UY" sz="2000" dirty="0" err="1" smtClean="0"/>
              <a:t>click</a:t>
            </a:r>
            <a:r>
              <a:rPr lang="es-UY" sz="2000" dirty="0" smtClean="0"/>
              <a:t> sobre el número de documento, ejemplo : VU2016-xxxxxx</a:t>
            </a:r>
            <a:endParaRPr lang="es-UY" sz="2000" dirty="0" smtClean="0">
              <a:solidFill>
                <a:prstClr val="black"/>
              </a:solidFill>
            </a:endParaRPr>
          </a:p>
        </p:txBody>
      </p:sp>
      <p:grpSp>
        <p:nvGrpSpPr>
          <p:cNvPr id="20" name="Agrupar 19"/>
          <p:cNvGrpSpPr/>
          <p:nvPr/>
        </p:nvGrpSpPr>
        <p:grpSpPr>
          <a:xfrm>
            <a:off x="1535759" y="6110736"/>
            <a:ext cx="9144000" cy="759023"/>
            <a:chOff x="11759" y="6110735"/>
            <a:chExt cx="9144000" cy="759023"/>
          </a:xfrm>
        </p:grpSpPr>
        <p:pic>
          <p:nvPicPr>
            <p:cNvPr id="19" name="Imagen 18" descr="pi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4" name="CuadroTexto 3"/>
            <p:cNvSpPr txBox="1"/>
            <p:nvPr/>
          </p:nvSpPr>
          <p:spPr>
            <a:xfrm>
              <a:off x="1967016" y="6534625"/>
              <a:ext cx="3580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57200"/>
              <a:r>
                <a:rPr lang="es-ES_tradnl" sz="1100" b="1" dirty="0" smtClean="0">
                  <a:solidFill>
                    <a:srgbClr val="6691CA"/>
                  </a:solidFill>
                  <a:latin typeface="Trebuchet MS"/>
                  <a:cs typeface="Trebuchet MS"/>
                </a:rPr>
                <a:t>Montevideo</a:t>
              </a:r>
              <a:endParaRPr lang="es-ES_tradnl" sz="1100" dirty="0">
                <a:solidFill>
                  <a:srgbClr val="6691CA"/>
                </a:solidFill>
                <a:latin typeface="Trebuchet MS"/>
                <a:cs typeface="Trebuchet MS"/>
              </a:endParaRPr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18" name="CuadroTexto 17"/>
          <p:cNvSpPr txBox="1"/>
          <p:nvPr/>
        </p:nvSpPr>
        <p:spPr>
          <a:xfrm>
            <a:off x="1895925" y="344404"/>
            <a:ext cx="73183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UY" sz="2800" b="1">
                <a:solidFill>
                  <a:prstClr val="black"/>
                </a:solidFill>
                <a:latin typeface="Trebuchet MS"/>
                <a:cs typeface="Trebuchet MS"/>
              </a:rPr>
              <a:t>Documentos VUCE en Sistema Lucía</a:t>
            </a:r>
            <a:endParaRPr lang="es-UY" sz="2800" b="1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99" y="2253236"/>
            <a:ext cx="10058400" cy="404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09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ntern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n 1" descr="precin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637" y="3055525"/>
            <a:ext cx="8363158" cy="3740710"/>
          </a:xfrm>
          <a:prstGeom prst="rect">
            <a:avLst/>
          </a:prstGeom>
        </p:spPr>
      </p:pic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831273" y="1250131"/>
            <a:ext cx="10764982" cy="100310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69925" indent="-3254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algn="ctr" defTabSz="457200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</a:pPr>
            <a:r>
              <a:rPr lang="es-UY" sz="2000" dirty="0" smtClean="0"/>
              <a:t>Se accede al cabezal del certificado, se visualiza el versionado (si es único o negativo), los controles automáticos y demás datos, para acceder a la versión PDF se debe hacer </a:t>
            </a:r>
            <a:r>
              <a:rPr lang="es-UY" sz="2000" dirty="0" err="1" smtClean="0"/>
              <a:t>click</a:t>
            </a:r>
            <a:r>
              <a:rPr lang="es-UY" sz="2000" dirty="0" smtClean="0"/>
              <a:t> sobre “otros datos”</a:t>
            </a:r>
            <a:endParaRPr lang="es-UY" sz="2000" dirty="0" smtClean="0"/>
          </a:p>
        </p:txBody>
      </p:sp>
      <p:grpSp>
        <p:nvGrpSpPr>
          <p:cNvPr id="20" name="Agrupar 19"/>
          <p:cNvGrpSpPr/>
          <p:nvPr/>
        </p:nvGrpSpPr>
        <p:grpSpPr>
          <a:xfrm>
            <a:off x="1535759" y="6110736"/>
            <a:ext cx="9144000" cy="759023"/>
            <a:chOff x="11759" y="6110735"/>
            <a:chExt cx="9144000" cy="759023"/>
          </a:xfrm>
        </p:grpSpPr>
        <p:pic>
          <p:nvPicPr>
            <p:cNvPr id="19" name="Imagen 18" descr="pi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4" name="CuadroTexto 3"/>
            <p:cNvSpPr txBox="1"/>
            <p:nvPr/>
          </p:nvSpPr>
          <p:spPr>
            <a:xfrm>
              <a:off x="1967016" y="6534625"/>
              <a:ext cx="3580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57200"/>
              <a:r>
                <a:rPr lang="es-ES_tradnl" sz="1100" b="1" dirty="0" smtClean="0">
                  <a:solidFill>
                    <a:srgbClr val="6691CA"/>
                  </a:solidFill>
                  <a:latin typeface="Trebuchet MS"/>
                  <a:cs typeface="Trebuchet MS"/>
                </a:rPr>
                <a:t>Montevideo</a:t>
              </a:r>
              <a:endParaRPr lang="es-ES_tradnl" sz="1100" dirty="0">
                <a:solidFill>
                  <a:srgbClr val="6691CA"/>
                </a:solidFill>
                <a:latin typeface="Trebuchet MS"/>
                <a:cs typeface="Trebuchet MS"/>
              </a:endParaRPr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18" name="CuadroTexto 17"/>
          <p:cNvSpPr txBox="1"/>
          <p:nvPr/>
        </p:nvSpPr>
        <p:spPr>
          <a:xfrm>
            <a:off x="1895925" y="344404"/>
            <a:ext cx="73183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UY" sz="2800" b="1">
                <a:solidFill>
                  <a:prstClr val="black"/>
                </a:solidFill>
                <a:latin typeface="Trebuchet MS"/>
                <a:cs typeface="Trebuchet MS"/>
              </a:rPr>
              <a:t>Documentos VUCE en Sistema Lucía</a:t>
            </a:r>
            <a:endParaRPr lang="es-UY" sz="2800" b="1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73" y="2047008"/>
            <a:ext cx="10764982" cy="437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85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ntern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2" name="Imagen 1" descr="precin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637" y="3055525"/>
            <a:ext cx="8363158" cy="3740710"/>
          </a:xfrm>
          <a:prstGeom prst="rect">
            <a:avLst/>
          </a:prstGeom>
        </p:spPr>
      </p:pic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1535759" y="1250131"/>
            <a:ext cx="9613686" cy="100310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69925" indent="-3254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algn="ctr" defTabSz="457200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</a:pPr>
            <a:endParaRPr lang="es-UY" sz="2000" dirty="0" smtClean="0"/>
          </a:p>
          <a:p>
            <a:pPr marL="0" indent="0" algn="ctr" defTabSz="457200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</a:pPr>
            <a:r>
              <a:rPr lang="es-UY" sz="2000" dirty="0" smtClean="0"/>
              <a:t>Detalle </a:t>
            </a:r>
            <a:r>
              <a:rPr lang="es-UY" sz="2000" dirty="0"/>
              <a:t>de la versión </a:t>
            </a:r>
            <a:r>
              <a:rPr lang="es-UY" sz="2000" dirty="0" smtClean="0"/>
              <a:t>PDF de certificado con versionado negativo.</a:t>
            </a:r>
            <a:endParaRPr lang="es-UY" sz="2000" dirty="0" smtClean="0">
              <a:solidFill>
                <a:prstClr val="black"/>
              </a:solidFill>
            </a:endParaRPr>
          </a:p>
        </p:txBody>
      </p:sp>
      <p:grpSp>
        <p:nvGrpSpPr>
          <p:cNvPr id="20" name="Agrupar 19"/>
          <p:cNvGrpSpPr/>
          <p:nvPr/>
        </p:nvGrpSpPr>
        <p:grpSpPr>
          <a:xfrm>
            <a:off x="1535759" y="6110736"/>
            <a:ext cx="9144000" cy="759023"/>
            <a:chOff x="11759" y="6110735"/>
            <a:chExt cx="9144000" cy="759023"/>
          </a:xfrm>
        </p:grpSpPr>
        <p:pic>
          <p:nvPicPr>
            <p:cNvPr id="19" name="Imagen 18" descr="pi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4" name="CuadroTexto 3"/>
            <p:cNvSpPr txBox="1"/>
            <p:nvPr/>
          </p:nvSpPr>
          <p:spPr>
            <a:xfrm>
              <a:off x="1967016" y="6534625"/>
              <a:ext cx="3580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57200"/>
              <a:r>
                <a:rPr lang="es-ES_tradnl" sz="1100" b="1" dirty="0" smtClean="0">
                  <a:solidFill>
                    <a:srgbClr val="6691CA"/>
                  </a:solidFill>
                  <a:latin typeface="Trebuchet MS"/>
                  <a:cs typeface="Trebuchet MS"/>
                </a:rPr>
                <a:t>Montevideo</a:t>
              </a:r>
              <a:endParaRPr lang="es-ES_tradnl" sz="1100" dirty="0">
                <a:solidFill>
                  <a:srgbClr val="6691CA"/>
                </a:solidFill>
                <a:latin typeface="Trebuchet MS"/>
                <a:cs typeface="Trebuchet MS"/>
              </a:endParaRPr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18" name="CuadroTexto 17"/>
          <p:cNvSpPr txBox="1"/>
          <p:nvPr/>
        </p:nvSpPr>
        <p:spPr>
          <a:xfrm>
            <a:off x="1895925" y="344404"/>
            <a:ext cx="73183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UY" sz="2800" b="1">
                <a:solidFill>
                  <a:prstClr val="black"/>
                </a:solidFill>
                <a:latin typeface="Trebuchet MS"/>
                <a:cs typeface="Trebuchet MS"/>
              </a:rPr>
              <a:t>Documentos VUCE en Sistema Lucía</a:t>
            </a:r>
            <a:endParaRPr lang="es-UY" sz="2800" b="1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115" y="1943100"/>
            <a:ext cx="6755769" cy="459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38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 descr="intern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Imagen 1" descr="precin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637" y="3055525"/>
            <a:ext cx="8363158" cy="3740710"/>
          </a:xfrm>
          <a:prstGeom prst="rect">
            <a:avLst/>
          </a:prstGeom>
        </p:spPr>
      </p:pic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2746405" y="1250131"/>
            <a:ext cx="6699189" cy="1003105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669925" indent="-325438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algn="ctr" defTabSz="457200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</a:pPr>
            <a:endParaRPr lang="es-UY" sz="2000" dirty="0" smtClean="0"/>
          </a:p>
          <a:p>
            <a:pPr marL="0" indent="0" algn="ctr" defTabSz="457200">
              <a:lnSpc>
                <a:spcPct val="80000"/>
              </a:lnSpc>
              <a:spcBef>
                <a:spcPct val="20000"/>
              </a:spcBef>
              <a:buClr>
                <a:srgbClr val="4F81BD"/>
              </a:buClr>
              <a:buSzPct val="65000"/>
            </a:pPr>
            <a:r>
              <a:rPr lang="es-UY" sz="2000" dirty="0"/>
              <a:t>Detalle de la versión PDF de certificado con versionado </a:t>
            </a:r>
            <a:r>
              <a:rPr lang="es-UY" sz="2000" dirty="0" smtClean="0"/>
              <a:t>único </a:t>
            </a:r>
            <a:endParaRPr lang="es-UY" sz="2000" dirty="0" smtClean="0">
              <a:solidFill>
                <a:prstClr val="black"/>
              </a:solidFill>
            </a:endParaRPr>
          </a:p>
        </p:txBody>
      </p:sp>
      <p:grpSp>
        <p:nvGrpSpPr>
          <p:cNvPr id="20" name="Agrupar 19"/>
          <p:cNvGrpSpPr/>
          <p:nvPr/>
        </p:nvGrpSpPr>
        <p:grpSpPr>
          <a:xfrm>
            <a:off x="1535759" y="6110736"/>
            <a:ext cx="9144000" cy="759023"/>
            <a:chOff x="11759" y="6110735"/>
            <a:chExt cx="9144000" cy="759023"/>
          </a:xfrm>
        </p:grpSpPr>
        <p:pic>
          <p:nvPicPr>
            <p:cNvPr id="19" name="Imagen 18" descr="pie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" y="6110735"/>
              <a:ext cx="9144000" cy="759023"/>
            </a:xfrm>
            <a:prstGeom prst="rect">
              <a:avLst/>
            </a:prstGeom>
          </p:spPr>
        </p:pic>
        <p:sp>
          <p:nvSpPr>
            <p:cNvPr id="4" name="CuadroTexto 3"/>
            <p:cNvSpPr txBox="1"/>
            <p:nvPr/>
          </p:nvSpPr>
          <p:spPr>
            <a:xfrm>
              <a:off x="1967016" y="6534625"/>
              <a:ext cx="3580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57200"/>
              <a:r>
                <a:rPr lang="es-ES_tradnl" sz="1100" b="1" dirty="0" smtClean="0">
                  <a:solidFill>
                    <a:srgbClr val="6691CA"/>
                  </a:solidFill>
                  <a:latin typeface="Trebuchet MS"/>
                  <a:cs typeface="Trebuchet MS"/>
                </a:rPr>
                <a:t>Montevideo</a:t>
              </a:r>
              <a:endParaRPr lang="es-ES_tradnl" sz="1100" dirty="0">
                <a:solidFill>
                  <a:srgbClr val="6691CA"/>
                </a:solidFill>
                <a:latin typeface="Trebuchet MS"/>
                <a:cs typeface="Trebuchet MS"/>
              </a:endParaRPr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6091974" y="6572817"/>
              <a:ext cx="28667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s-ES_tradnl" sz="1100" b="1" dirty="0">
                  <a:solidFill>
                    <a:prstClr val="white"/>
                  </a:solidFill>
                  <a:latin typeface="Trebuchet MS"/>
                  <a:cs typeface="Trebuchet MS"/>
                </a:rPr>
                <a:t>DIRECCION NACIONAL DE ADUANAS</a:t>
              </a:r>
              <a:endParaRPr lang="es-ES_tradnl" sz="1100" dirty="0">
                <a:solidFill>
                  <a:prstClr val="white"/>
                </a:solidFill>
                <a:latin typeface="Trebuchet MS"/>
                <a:cs typeface="Trebuchet MS"/>
              </a:endParaRPr>
            </a:p>
          </p:txBody>
        </p:sp>
      </p:grpSp>
      <p:sp>
        <p:nvSpPr>
          <p:cNvPr id="18" name="CuadroTexto 17"/>
          <p:cNvSpPr txBox="1"/>
          <p:nvPr/>
        </p:nvSpPr>
        <p:spPr>
          <a:xfrm>
            <a:off x="1895925" y="344404"/>
            <a:ext cx="73183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UY" sz="2800" b="1">
                <a:solidFill>
                  <a:prstClr val="black"/>
                </a:solidFill>
                <a:latin typeface="Trebuchet MS"/>
                <a:cs typeface="Trebuchet MS"/>
              </a:rPr>
              <a:t>Documentos VUCE en Sistema Lucía</a:t>
            </a:r>
            <a:endParaRPr lang="es-UY" sz="2800" b="1" dirty="0">
              <a:solidFill>
                <a:prstClr val="black"/>
              </a:solidFill>
              <a:latin typeface="Trebuchet MS"/>
              <a:cs typeface="Trebuchet MS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673" y="2253236"/>
            <a:ext cx="6325593" cy="4237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8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272</Words>
  <Application>Microsoft Office PowerPoint</Application>
  <PresentationFormat>Personalizado</PresentationFormat>
  <Paragraphs>45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10</vt:i4>
      </vt:variant>
    </vt:vector>
  </HeadingPairs>
  <TitlesOfParts>
    <vt:vector size="13" baseType="lpstr">
      <vt:lpstr>1_Tema de Office</vt:lpstr>
      <vt:lpstr>2_Tema de Office</vt:lpstr>
      <vt:lpstr>3_Tema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el buscador de la página de inicio del Sistema Lucía, ingresamos: VUCE</dc:title>
  <dc:creator>Maciel, Julia</dc:creator>
  <cp:lastModifiedBy>Silveira, Daniela</cp:lastModifiedBy>
  <cp:revision>63</cp:revision>
  <dcterms:created xsi:type="dcterms:W3CDTF">2014-09-26T13:45:40Z</dcterms:created>
  <dcterms:modified xsi:type="dcterms:W3CDTF">2016-08-19T15:20:09Z</dcterms:modified>
</cp:coreProperties>
</file>