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9" r:id="rId10"/>
    <p:sldId id="264" r:id="rId11"/>
    <p:sldId id="265" r:id="rId12"/>
    <p:sldId id="266" r:id="rId13"/>
    <p:sldId id="267" r:id="rId14"/>
    <p:sldId id="272" r:id="rId15"/>
    <p:sldId id="270" r:id="rId16"/>
  </p:sldIdLst>
  <p:sldSz cx="9144000" cy="6858000" type="screen4x3"/>
  <p:notesSz cx="6858000" cy="9144000"/>
  <p:defaultText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3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F7B3DE-B5C9-4102-96E6-E2726E47B23E}" type="doc">
      <dgm:prSet loTypeId="urn:microsoft.com/office/officeart/2005/8/layout/arrow5" loCatId="process" qsTypeId="urn:microsoft.com/office/officeart/2005/8/quickstyle/simple2" qsCatId="simple" csTypeId="urn:microsoft.com/office/officeart/2005/8/colors/colorful3" csCatId="colorful" phldr="1"/>
      <dgm:spPr/>
      <dgm:t>
        <a:bodyPr/>
        <a:lstStyle/>
        <a:p>
          <a:endParaRPr lang="es-UY"/>
        </a:p>
      </dgm:t>
    </dgm:pt>
    <dgm:pt modelId="{EA41BBB9-2173-4EF5-9096-92E2A91B4C03}">
      <dgm:prSet phldrT="[Texto]"/>
      <dgm:spPr/>
      <dgm:t>
        <a:bodyPr/>
        <a:lstStyle/>
        <a:p>
          <a:r>
            <a:rPr lang="es-UY" dirty="0" smtClean="0">
              <a:solidFill>
                <a:schemeClr val="tx1"/>
              </a:solidFill>
              <a:effectLst/>
            </a:rPr>
            <a:t>Políticas para la definición del riesgo</a:t>
          </a:r>
          <a:endParaRPr lang="es-UY" dirty="0">
            <a:solidFill>
              <a:schemeClr val="tx1"/>
            </a:solidFill>
            <a:effectLst/>
          </a:endParaRPr>
        </a:p>
      </dgm:t>
    </dgm:pt>
    <dgm:pt modelId="{1439A1EA-3CA9-48E6-87AA-73ECE9DF0F35}" type="parTrans" cxnId="{1294B33D-754B-442C-BECE-05F9BF19FF26}">
      <dgm:prSet/>
      <dgm:spPr/>
      <dgm:t>
        <a:bodyPr/>
        <a:lstStyle/>
        <a:p>
          <a:endParaRPr lang="es-UY"/>
        </a:p>
      </dgm:t>
    </dgm:pt>
    <dgm:pt modelId="{371F3A6E-2621-4081-BDC9-250033018288}" type="sibTrans" cxnId="{1294B33D-754B-442C-BECE-05F9BF19FF26}">
      <dgm:prSet/>
      <dgm:spPr/>
      <dgm:t>
        <a:bodyPr/>
        <a:lstStyle/>
        <a:p>
          <a:endParaRPr lang="es-UY"/>
        </a:p>
      </dgm:t>
    </dgm:pt>
    <dgm:pt modelId="{1F6ADC31-9C89-46FE-AF3D-3BFCE627FEBB}">
      <dgm:prSet phldrT="[Texto]"/>
      <dgm:spPr/>
      <dgm:t>
        <a:bodyPr/>
        <a:lstStyle/>
        <a:p>
          <a:r>
            <a:rPr lang="es-UY" dirty="0" smtClean="0">
              <a:solidFill>
                <a:schemeClr val="tx1"/>
              </a:solidFill>
            </a:rPr>
            <a:t>Tecnologías para la selección del riesgo</a:t>
          </a:r>
          <a:endParaRPr lang="es-UY" dirty="0">
            <a:solidFill>
              <a:schemeClr val="tx1"/>
            </a:solidFill>
          </a:endParaRPr>
        </a:p>
      </dgm:t>
    </dgm:pt>
    <dgm:pt modelId="{C83130FD-45E7-40A2-BBBA-E2E10057BE00}" type="parTrans" cxnId="{1A228AA3-DBF1-4EDE-99F7-CA42420D39D3}">
      <dgm:prSet/>
      <dgm:spPr/>
      <dgm:t>
        <a:bodyPr/>
        <a:lstStyle/>
        <a:p>
          <a:endParaRPr lang="es-UY"/>
        </a:p>
      </dgm:t>
    </dgm:pt>
    <dgm:pt modelId="{7553F62E-9F72-4AC4-8C6C-50D8FB15A035}" type="sibTrans" cxnId="{1A228AA3-DBF1-4EDE-99F7-CA42420D39D3}">
      <dgm:prSet/>
      <dgm:spPr/>
      <dgm:t>
        <a:bodyPr/>
        <a:lstStyle/>
        <a:p>
          <a:endParaRPr lang="es-UY"/>
        </a:p>
      </dgm:t>
    </dgm:pt>
    <dgm:pt modelId="{C6CB3D28-8079-4A2D-8B33-284E4A719869}" type="pres">
      <dgm:prSet presAssocID="{8FF7B3DE-B5C9-4102-96E6-E2726E47B23E}" presName="diagram" presStyleCnt="0">
        <dgm:presLayoutVars>
          <dgm:dir/>
          <dgm:resizeHandles val="exact"/>
        </dgm:presLayoutVars>
      </dgm:prSet>
      <dgm:spPr/>
      <dgm:t>
        <a:bodyPr/>
        <a:lstStyle/>
        <a:p>
          <a:endParaRPr lang="es-UY"/>
        </a:p>
      </dgm:t>
    </dgm:pt>
    <dgm:pt modelId="{CB8D1D9B-8170-4357-AA5A-BC754E26848A}" type="pres">
      <dgm:prSet presAssocID="{EA41BBB9-2173-4EF5-9096-92E2A91B4C03}" presName="arrow" presStyleLbl="node1" presStyleIdx="0" presStyleCnt="2" custScaleX="48872" custScaleY="60514">
        <dgm:presLayoutVars>
          <dgm:bulletEnabled val="1"/>
        </dgm:presLayoutVars>
      </dgm:prSet>
      <dgm:spPr/>
      <dgm:t>
        <a:bodyPr/>
        <a:lstStyle/>
        <a:p>
          <a:endParaRPr lang="es-UY"/>
        </a:p>
      </dgm:t>
    </dgm:pt>
    <dgm:pt modelId="{D4D0C95D-5E56-42AF-B55C-5C08301B58D2}" type="pres">
      <dgm:prSet presAssocID="{1F6ADC31-9C89-46FE-AF3D-3BFCE627FEBB}" presName="arrow" presStyleLbl="node1" presStyleIdx="1" presStyleCnt="2" custScaleX="48872" custScaleY="59386">
        <dgm:presLayoutVars>
          <dgm:bulletEnabled val="1"/>
        </dgm:presLayoutVars>
      </dgm:prSet>
      <dgm:spPr/>
      <dgm:t>
        <a:bodyPr/>
        <a:lstStyle/>
        <a:p>
          <a:endParaRPr lang="es-UY"/>
        </a:p>
      </dgm:t>
    </dgm:pt>
  </dgm:ptLst>
  <dgm:cxnLst>
    <dgm:cxn modelId="{FB84E6FF-9BCC-48F3-B581-9F5062249C40}" type="presOf" srcId="{8FF7B3DE-B5C9-4102-96E6-E2726E47B23E}" destId="{C6CB3D28-8079-4A2D-8B33-284E4A719869}" srcOrd="0" destOrd="0" presId="urn:microsoft.com/office/officeart/2005/8/layout/arrow5"/>
    <dgm:cxn modelId="{1A228AA3-DBF1-4EDE-99F7-CA42420D39D3}" srcId="{8FF7B3DE-B5C9-4102-96E6-E2726E47B23E}" destId="{1F6ADC31-9C89-46FE-AF3D-3BFCE627FEBB}" srcOrd="1" destOrd="0" parTransId="{C83130FD-45E7-40A2-BBBA-E2E10057BE00}" sibTransId="{7553F62E-9F72-4AC4-8C6C-50D8FB15A035}"/>
    <dgm:cxn modelId="{2564EF4E-4DC4-4A01-93B5-6EA4315A2246}" type="presOf" srcId="{1F6ADC31-9C89-46FE-AF3D-3BFCE627FEBB}" destId="{D4D0C95D-5E56-42AF-B55C-5C08301B58D2}" srcOrd="0" destOrd="0" presId="urn:microsoft.com/office/officeart/2005/8/layout/arrow5"/>
    <dgm:cxn modelId="{1294B33D-754B-442C-BECE-05F9BF19FF26}" srcId="{8FF7B3DE-B5C9-4102-96E6-E2726E47B23E}" destId="{EA41BBB9-2173-4EF5-9096-92E2A91B4C03}" srcOrd="0" destOrd="0" parTransId="{1439A1EA-3CA9-48E6-87AA-73ECE9DF0F35}" sibTransId="{371F3A6E-2621-4081-BDC9-250033018288}"/>
    <dgm:cxn modelId="{A81F3B25-570F-4C8A-AD5C-6B99987AB357}" type="presOf" srcId="{EA41BBB9-2173-4EF5-9096-92E2A91B4C03}" destId="{CB8D1D9B-8170-4357-AA5A-BC754E26848A}" srcOrd="0" destOrd="0" presId="urn:microsoft.com/office/officeart/2005/8/layout/arrow5"/>
    <dgm:cxn modelId="{216D294F-169C-4FA4-8777-880C112DE301}" type="presParOf" srcId="{C6CB3D28-8079-4A2D-8B33-284E4A719869}" destId="{CB8D1D9B-8170-4357-AA5A-BC754E26848A}" srcOrd="0" destOrd="0" presId="urn:microsoft.com/office/officeart/2005/8/layout/arrow5"/>
    <dgm:cxn modelId="{0F7363AB-45F6-40BE-B2FF-F495F555680D}" type="presParOf" srcId="{C6CB3D28-8079-4A2D-8B33-284E4A719869}" destId="{D4D0C95D-5E56-42AF-B55C-5C08301B58D2}" srcOrd="1" destOrd="0" presId="urn:microsoft.com/office/officeart/2005/8/layout/arrow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8D1D9B-8170-4357-AA5A-BC754E26848A}">
      <dsp:nvSpPr>
        <dsp:cNvPr id="0" name=""/>
        <dsp:cNvSpPr/>
      </dsp:nvSpPr>
      <dsp:spPr>
        <a:xfrm rot="16200000">
          <a:off x="754641" y="1140387"/>
          <a:ext cx="1440158" cy="1783224"/>
        </a:xfrm>
        <a:prstGeom prst="downArrow">
          <a:avLst>
            <a:gd name="adj1" fmla="val 50000"/>
            <a:gd name="adj2" fmla="val 35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UY" sz="1200" kern="1200" dirty="0" smtClean="0">
              <a:solidFill>
                <a:schemeClr val="tx1"/>
              </a:solidFill>
              <a:effectLst/>
            </a:rPr>
            <a:t>Políticas para la definición del riesgo</a:t>
          </a:r>
          <a:endParaRPr lang="es-UY" sz="1200" kern="1200" dirty="0">
            <a:solidFill>
              <a:schemeClr val="tx1"/>
            </a:solidFill>
            <a:effectLst/>
          </a:endParaRPr>
        </a:p>
      </dsp:txBody>
      <dsp:txXfrm rot="5400000">
        <a:off x="583109" y="1671959"/>
        <a:ext cx="1531196" cy="720079"/>
      </dsp:txXfrm>
    </dsp:sp>
    <dsp:sp modelId="{D4D0C95D-5E56-42AF-B55C-5C08301B58D2}">
      <dsp:nvSpPr>
        <dsp:cNvPr id="0" name=""/>
        <dsp:cNvSpPr/>
      </dsp:nvSpPr>
      <dsp:spPr>
        <a:xfrm rot="5400000">
          <a:off x="3901199" y="1157007"/>
          <a:ext cx="1440158" cy="1749984"/>
        </a:xfrm>
        <a:prstGeom prst="downArrow">
          <a:avLst>
            <a:gd name="adj1" fmla="val 50000"/>
            <a:gd name="adj2" fmla="val 35000"/>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UY" sz="1200" kern="1200" dirty="0" smtClean="0">
              <a:solidFill>
                <a:schemeClr val="tx1"/>
              </a:solidFill>
            </a:rPr>
            <a:t>Tecnologías para la selección del riesgo</a:t>
          </a:r>
          <a:endParaRPr lang="es-UY" sz="1200" kern="1200" dirty="0">
            <a:solidFill>
              <a:schemeClr val="tx1"/>
            </a:solidFill>
          </a:endParaRPr>
        </a:p>
      </dsp:txBody>
      <dsp:txXfrm rot="-5400000">
        <a:off x="3998315" y="1671960"/>
        <a:ext cx="1497956" cy="720079"/>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UY"/>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F0CF76-5CAE-4EA2-B6C6-3B4AFAA741B4}" type="datetimeFigureOut">
              <a:rPr lang="es-UY" smtClean="0"/>
              <a:t>05/11/2012</a:t>
            </a:fld>
            <a:endParaRPr lang="es-UY"/>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UY"/>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UY"/>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D965D8-EA76-4572-A49F-8E42277B090D}" type="slidenum">
              <a:rPr lang="es-UY" smtClean="0"/>
              <a:t>‹Nº›</a:t>
            </a:fld>
            <a:endParaRPr lang="es-UY"/>
          </a:p>
        </p:txBody>
      </p:sp>
    </p:spTree>
    <p:extLst>
      <p:ext uri="{BB962C8B-B14F-4D97-AF65-F5344CB8AC3E}">
        <p14:creationId xmlns:p14="http://schemas.microsoft.com/office/powerpoint/2010/main" val="2345923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UY" dirty="0"/>
          </a:p>
        </p:txBody>
      </p:sp>
      <p:sp>
        <p:nvSpPr>
          <p:cNvPr id="4" name="3 Marcador de número de diapositiva"/>
          <p:cNvSpPr>
            <a:spLocks noGrp="1"/>
          </p:cNvSpPr>
          <p:nvPr>
            <p:ph type="sldNum" sz="quarter" idx="10"/>
          </p:nvPr>
        </p:nvSpPr>
        <p:spPr/>
        <p:txBody>
          <a:bodyPr/>
          <a:lstStyle/>
          <a:p>
            <a:fld id="{BCAB5E8E-ACE4-430F-89FC-F8A49F13B3D4}" type="slidenum">
              <a:rPr lang="es-UY" smtClean="0"/>
              <a:pPr/>
              <a:t>6</a:t>
            </a:fld>
            <a:endParaRPr lang="es-UY"/>
          </a:p>
        </p:txBody>
      </p:sp>
    </p:spTree>
    <p:extLst>
      <p:ext uri="{BB962C8B-B14F-4D97-AF65-F5344CB8AC3E}">
        <p14:creationId xmlns:p14="http://schemas.microsoft.com/office/powerpoint/2010/main" val="152426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UY"/>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UY"/>
          </a:p>
        </p:txBody>
      </p:sp>
      <p:sp>
        <p:nvSpPr>
          <p:cNvPr id="4" name="3 Marcador de fecha"/>
          <p:cNvSpPr>
            <a:spLocks noGrp="1"/>
          </p:cNvSpPr>
          <p:nvPr>
            <p:ph type="dt" sz="half" idx="10"/>
          </p:nvPr>
        </p:nvSpPr>
        <p:spPr/>
        <p:txBody>
          <a:bodyPr/>
          <a:lstStyle/>
          <a:p>
            <a:fld id="{AA7C688A-52DD-4541-B5B8-0530BA4C5163}" type="datetimeFigureOut">
              <a:rPr lang="es-UY" smtClean="0"/>
              <a:t>05/11/2012</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D9ED6AED-A3FE-4AE6-8A5B-51EC2E533BDD}" type="slidenum">
              <a:rPr lang="es-UY" smtClean="0"/>
              <a:t>‹Nº›</a:t>
            </a:fld>
            <a:endParaRPr lang="es-UY"/>
          </a:p>
        </p:txBody>
      </p:sp>
    </p:spTree>
    <p:extLst>
      <p:ext uri="{BB962C8B-B14F-4D97-AF65-F5344CB8AC3E}">
        <p14:creationId xmlns:p14="http://schemas.microsoft.com/office/powerpoint/2010/main" val="1369818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AA7C688A-52DD-4541-B5B8-0530BA4C5163}" type="datetimeFigureOut">
              <a:rPr lang="es-UY" smtClean="0"/>
              <a:t>05/11/2012</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D9ED6AED-A3FE-4AE6-8A5B-51EC2E533BDD}" type="slidenum">
              <a:rPr lang="es-UY" smtClean="0"/>
              <a:t>‹Nº›</a:t>
            </a:fld>
            <a:endParaRPr lang="es-UY"/>
          </a:p>
        </p:txBody>
      </p:sp>
    </p:spTree>
    <p:extLst>
      <p:ext uri="{BB962C8B-B14F-4D97-AF65-F5344CB8AC3E}">
        <p14:creationId xmlns:p14="http://schemas.microsoft.com/office/powerpoint/2010/main" val="2335121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UY"/>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AA7C688A-52DD-4541-B5B8-0530BA4C5163}" type="datetimeFigureOut">
              <a:rPr lang="es-UY" smtClean="0"/>
              <a:t>05/11/2012</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D9ED6AED-A3FE-4AE6-8A5B-51EC2E533BDD}" type="slidenum">
              <a:rPr lang="es-UY" smtClean="0"/>
              <a:t>‹Nº›</a:t>
            </a:fld>
            <a:endParaRPr lang="es-UY"/>
          </a:p>
        </p:txBody>
      </p:sp>
    </p:spTree>
    <p:extLst>
      <p:ext uri="{BB962C8B-B14F-4D97-AF65-F5344CB8AC3E}">
        <p14:creationId xmlns:p14="http://schemas.microsoft.com/office/powerpoint/2010/main" val="1368114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AA7C688A-52DD-4541-B5B8-0530BA4C5163}" type="datetimeFigureOut">
              <a:rPr lang="es-UY" smtClean="0"/>
              <a:t>05/11/2012</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D9ED6AED-A3FE-4AE6-8A5B-51EC2E533BDD}" type="slidenum">
              <a:rPr lang="es-UY" smtClean="0"/>
              <a:t>‹Nº›</a:t>
            </a:fld>
            <a:endParaRPr lang="es-UY"/>
          </a:p>
        </p:txBody>
      </p:sp>
    </p:spTree>
    <p:extLst>
      <p:ext uri="{BB962C8B-B14F-4D97-AF65-F5344CB8AC3E}">
        <p14:creationId xmlns:p14="http://schemas.microsoft.com/office/powerpoint/2010/main" val="1868687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A7C688A-52DD-4541-B5B8-0530BA4C5163}" type="datetimeFigureOut">
              <a:rPr lang="es-UY" smtClean="0"/>
              <a:t>05/11/2012</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D9ED6AED-A3FE-4AE6-8A5B-51EC2E533BDD}" type="slidenum">
              <a:rPr lang="es-UY" smtClean="0"/>
              <a:t>‹Nº›</a:t>
            </a:fld>
            <a:endParaRPr lang="es-UY"/>
          </a:p>
        </p:txBody>
      </p:sp>
    </p:spTree>
    <p:extLst>
      <p:ext uri="{BB962C8B-B14F-4D97-AF65-F5344CB8AC3E}">
        <p14:creationId xmlns:p14="http://schemas.microsoft.com/office/powerpoint/2010/main" val="4161422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5" name="4 Marcador de fecha"/>
          <p:cNvSpPr>
            <a:spLocks noGrp="1"/>
          </p:cNvSpPr>
          <p:nvPr>
            <p:ph type="dt" sz="half" idx="10"/>
          </p:nvPr>
        </p:nvSpPr>
        <p:spPr/>
        <p:txBody>
          <a:bodyPr/>
          <a:lstStyle/>
          <a:p>
            <a:fld id="{AA7C688A-52DD-4541-B5B8-0530BA4C5163}" type="datetimeFigureOut">
              <a:rPr lang="es-UY" smtClean="0"/>
              <a:t>05/11/2012</a:t>
            </a:fld>
            <a:endParaRPr lang="es-UY"/>
          </a:p>
        </p:txBody>
      </p:sp>
      <p:sp>
        <p:nvSpPr>
          <p:cNvPr id="6" name="5 Marcador de pie de página"/>
          <p:cNvSpPr>
            <a:spLocks noGrp="1"/>
          </p:cNvSpPr>
          <p:nvPr>
            <p:ph type="ftr" sz="quarter" idx="11"/>
          </p:nvPr>
        </p:nvSpPr>
        <p:spPr/>
        <p:txBody>
          <a:bodyPr/>
          <a:lstStyle/>
          <a:p>
            <a:endParaRPr lang="es-UY"/>
          </a:p>
        </p:txBody>
      </p:sp>
      <p:sp>
        <p:nvSpPr>
          <p:cNvPr id="7" name="6 Marcador de número de diapositiva"/>
          <p:cNvSpPr>
            <a:spLocks noGrp="1"/>
          </p:cNvSpPr>
          <p:nvPr>
            <p:ph type="sldNum" sz="quarter" idx="12"/>
          </p:nvPr>
        </p:nvSpPr>
        <p:spPr/>
        <p:txBody>
          <a:bodyPr/>
          <a:lstStyle/>
          <a:p>
            <a:fld id="{D9ED6AED-A3FE-4AE6-8A5B-51EC2E533BDD}" type="slidenum">
              <a:rPr lang="es-UY" smtClean="0"/>
              <a:t>‹Nº›</a:t>
            </a:fld>
            <a:endParaRPr lang="es-UY"/>
          </a:p>
        </p:txBody>
      </p:sp>
    </p:spTree>
    <p:extLst>
      <p:ext uri="{BB962C8B-B14F-4D97-AF65-F5344CB8AC3E}">
        <p14:creationId xmlns:p14="http://schemas.microsoft.com/office/powerpoint/2010/main" val="3653837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7" name="6 Marcador de fecha"/>
          <p:cNvSpPr>
            <a:spLocks noGrp="1"/>
          </p:cNvSpPr>
          <p:nvPr>
            <p:ph type="dt" sz="half" idx="10"/>
          </p:nvPr>
        </p:nvSpPr>
        <p:spPr/>
        <p:txBody>
          <a:bodyPr/>
          <a:lstStyle/>
          <a:p>
            <a:fld id="{AA7C688A-52DD-4541-B5B8-0530BA4C5163}" type="datetimeFigureOut">
              <a:rPr lang="es-UY" smtClean="0"/>
              <a:t>05/11/2012</a:t>
            </a:fld>
            <a:endParaRPr lang="es-UY"/>
          </a:p>
        </p:txBody>
      </p:sp>
      <p:sp>
        <p:nvSpPr>
          <p:cNvPr id="8" name="7 Marcador de pie de página"/>
          <p:cNvSpPr>
            <a:spLocks noGrp="1"/>
          </p:cNvSpPr>
          <p:nvPr>
            <p:ph type="ftr" sz="quarter" idx="11"/>
          </p:nvPr>
        </p:nvSpPr>
        <p:spPr/>
        <p:txBody>
          <a:bodyPr/>
          <a:lstStyle/>
          <a:p>
            <a:endParaRPr lang="es-UY"/>
          </a:p>
        </p:txBody>
      </p:sp>
      <p:sp>
        <p:nvSpPr>
          <p:cNvPr id="9" name="8 Marcador de número de diapositiva"/>
          <p:cNvSpPr>
            <a:spLocks noGrp="1"/>
          </p:cNvSpPr>
          <p:nvPr>
            <p:ph type="sldNum" sz="quarter" idx="12"/>
          </p:nvPr>
        </p:nvSpPr>
        <p:spPr/>
        <p:txBody>
          <a:bodyPr/>
          <a:lstStyle/>
          <a:p>
            <a:fld id="{D9ED6AED-A3FE-4AE6-8A5B-51EC2E533BDD}" type="slidenum">
              <a:rPr lang="es-UY" smtClean="0"/>
              <a:t>‹Nº›</a:t>
            </a:fld>
            <a:endParaRPr lang="es-UY"/>
          </a:p>
        </p:txBody>
      </p:sp>
    </p:spTree>
    <p:extLst>
      <p:ext uri="{BB962C8B-B14F-4D97-AF65-F5344CB8AC3E}">
        <p14:creationId xmlns:p14="http://schemas.microsoft.com/office/powerpoint/2010/main" val="1605947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fecha"/>
          <p:cNvSpPr>
            <a:spLocks noGrp="1"/>
          </p:cNvSpPr>
          <p:nvPr>
            <p:ph type="dt" sz="half" idx="10"/>
          </p:nvPr>
        </p:nvSpPr>
        <p:spPr/>
        <p:txBody>
          <a:bodyPr/>
          <a:lstStyle/>
          <a:p>
            <a:fld id="{AA7C688A-52DD-4541-B5B8-0530BA4C5163}" type="datetimeFigureOut">
              <a:rPr lang="es-UY" smtClean="0"/>
              <a:t>05/11/2012</a:t>
            </a:fld>
            <a:endParaRPr lang="es-UY"/>
          </a:p>
        </p:txBody>
      </p:sp>
      <p:sp>
        <p:nvSpPr>
          <p:cNvPr id="4" name="3 Marcador de pie de página"/>
          <p:cNvSpPr>
            <a:spLocks noGrp="1"/>
          </p:cNvSpPr>
          <p:nvPr>
            <p:ph type="ftr" sz="quarter" idx="11"/>
          </p:nvPr>
        </p:nvSpPr>
        <p:spPr/>
        <p:txBody>
          <a:bodyPr/>
          <a:lstStyle/>
          <a:p>
            <a:endParaRPr lang="es-UY"/>
          </a:p>
        </p:txBody>
      </p:sp>
      <p:sp>
        <p:nvSpPr>
          <p:cNvPr id="5" name="4 Marcador de número de diapositiva"/>
          <p:cNvSpPr>
            <a:spLocks noGrp="1"/>
          </p:cNvSpPr>
          <p:nvPr>
            <p:ph type="sldNum" sz="quarter" idx="12"/>
          </p:nvPr>
        </p:nvSpPr>
        <p:spPr/>
        <p:txBody>
          <a:bodyPr/>
          <a:lstStyle/>
          <a:p>
            <a:fld id="{D9ED6AED-A3FE-4AE6-8A5B-51EC2E533BDD}" type="slidenum">
              <a:rPr lang="es-UY" smtClean="0"/>
              <a:t>‹Nº›</a:t>
            </a:fld>
            <a:endParaRPr lang="es-UY"/>
          </a:p>
        </p:txBody>
      </p:sp>
    </p:spTree>
    <p:extLst>
      <p:ext uri="{BB962C8B-B14F-4D97-AF65-F5344CB8AC3E}">
        <p14:creationId xmlns:p14="http://schemas.microsoft.com/office/powerpoint/2010/main" val="3799199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A7C688A-52DD-4541-B5B8-0530BA4C5163}" type="datetimeFigureOut">
              <a:rPr lang="es-UY" smtClean="0"/>
              <a:t>05/11/2012</a:t>
            </a:fld>
            <a:endParaRPr lang="es-UY"/>
          </a:p>
        </p:txBody>
      </p:sp>
      <p:sp>
        <p:nvSpPr>
          <p:cNvPr id="3" name="2 Marcador de pie de página"/>
          <p:cNvSpPr>
            <a:spLocks noGrp="1"/>
          </p:cNvSpPr>
          <p:nvPr>
            <p:ph type="ftr" sz="quarter" idx="11"/>
          </p:nvPr>
        </p:nvSpPr>
        <p:spPr/>
        <p:txBody>
          <a:bodyPr/>
          <a:lstStyle/>
          <a:p>
            <a:endParaRPr lang="es-UY"/>
          </a:p>
        </p:txBody>
      </p:sp>
      <p:sp>
        <p:nvSpPr>
          <p:cNvPr id="4" name="3 Marcador de número de diapositiva"/>
          <p:cNvSpPr>
            <a:spLocks noGrp="1"/>
          </p:cNvSpPr>
          <p:nvPr>
            <p:ph type="sldNum" sz="quarter" idx="12"/>
          </p:nvPr>
        </p:nvSpPr>
        <p:spPr/>
        <p:txBody>
          <a:bodyPr/>
          <a:lstStyle/>
          <a:p>
            <a:fld id="{D9ED6AED-A3FE-4AE6-8A5B-51EC2E533BDD}" type="slidenum">
              <a:rPr lang="es-UY" smtClean="0"/>
              <a:t>‹Nº›</a:t>
            </a:fld>
            <a:endParaRPr lang="es-UY"/>
          </a:p>
        </p:txBody>
      </p:sp>
    </p:spTree>
    <p:extLst>
      <p:ext uri="{BB962C8B-B14F-4D97-AF65-F5344CB8AC3E}">
        <p14:creationId xmlns:p14="http://schemas.microsoft.com/office/powerpoint/2010/main" val="3377033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Y"/>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A7C688A-52DD-4541-B5B8-0530BA4C5163}" type="datetimeFigureOut">
              <a:rPr lang="es-UY" smtClean="0"/>
              <a:t>05/11/2012</a:t>
            </a:fld>
            <a:endParaRPr lang="es-UY"/>
          </a:p>
        </p:txBody>
      </p:sp>
      <p:sp>
        <p:nvSpPr>
          <p:cNvPr id="6" name="5 Marcador de pie de página"/>
          <p:cNvSpPr>
            <a:spLocks noGrp="1"/>
          </p:cNvSpPr>
          <p:nvPr>
            <p:ph type="ftr" sz="quarter" idx="11"/>
          </p:nvPr>
        </p:nvSpPr>
        <p:spPr/>
        <p:txBody>
          <a:bodyPr/>
          <a:lstStyle/>
          <a:p>
            <a:endParaRPr lang="es-UY"/>
          </a:p>
        </p:txBody>
      </p:sp>
      <p:sp>
        <p:nvSpPr>
          <p:cNvPr id="7" name="6 Marcador de número de diapositiva"/>
          <p:cNvSpPr>
            <a:spLocks noGrp="1"/>
          </p:cNvSpPr>
          <p:nvPr>
            <p:ph type="sldNum" sz="quarter" idx="12"/>
          </p:nvPr>
        </p:nvSpPr>
        <p:spPr/>
        <p:txBody>
          <a:bodyPr/>
          <a:lstStyle/>
          <a:p>
            <a:fld id="{D9ED6AED-A3FE-4AE6-8A5B-51EC2E533BDD}" type="slidenum">
              <a:rPr lang="es-UY" smtClean="0"/>
              <a:t>‹Nº›</a:t>
            </a:fld>
            <a:endParaRPr lang="es-UY"/>
          </a:p>
        </p:txBody>
      </p:sp>
    </p:spTree>
    <p:extLst>
      <p:ext uri="{BB962C8B-B14F-4D97-AF65-F5344CB8AC3E}">
        <p14:creationId xmlns:p14="http://schemas.microsoft.com/office/powerpoint/2010/main" val="1041569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Y"/>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UY"/>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A7C688A-52DD-4541-B5B8-0530BA4C5163}" type="datetimeFigureOut">
              <a:rPr lang="es-UY" smtClean="0"/>
              <a:t>05/11/2012</a:t>
            </a:fld>
            <a:endParaRPr lang="es-UY"/>
          </a:p>
        </p:txBody>
      </p:sp>
      <p:sp>
        <p:nvSpPr>
          <p:cNvPr id="6" name="5 Marcador de pie de página"/>
          <p:cNvSpPr>
            <a:spLocks noGrp="1"/>
          </p:cNvSpPr>
          <p:nvPr>
            <p:ph type="ftr" sz="quarter" idx="11"/>
          </p:nvPr>
        </p:nvSpPr>
        <p:spPr/>
        <p:txBody>
          <a:bodyPr/>
          <a:lstStyle/>
          <a:p>
            <a:endParaRPr lang="es-UY"/>
          </a:p>
        </p:txBody>
      </p:sp>
      <p:sp>
        <p:nvSpPr>
          <p:cNvPr id="7" name="6 Marcador de número de diapositiva"/>
          <p:cNvSpPr>
            <a:spLocks noGrp="1"/>
          </p:cNvSpPr>
          <p:nvPr>
            <p:ph type="sldNum" sz="quarter" idx="12"/>
          </p:nvPr>
        </p:nvSpPr>
        <p:spPr/>
        <p:txBody>
          <a:bodyPr/>
          <a:lstStyle/>
          <a:p>
            <a:fld id="{D9ED6AED-A3FE-4AE6-8A5B-51EC2E533BDD}" type="slidenum">
              <a:rPr lang="es-UY" smtClean="0"/>
              <a:t>‹Nº›</a:t>
            </a:fld>
            <a:endParaRPr lang="es-UY"/>
          </a:p>
        </p:txBody>
      </p:sp>
    </p:spTree>
    <p:extLst>
      <p:ext uri="{BB962C8B-B14F-4D97-AF65-F5344CB8AC3E}">
        <p14:creationId xmlns:p14="http://schemas.microsoft.com/office/powerpoint/2010/main" val="1871154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7C688A-52DD-4541-B5B8-0530BA4C5163}" type="datetimeFigureOut">
              <a:rPr lang="es-UY" smtClean="0"/>
              <a:t>05/11/2012</a:t>
            </a:fld>
            <a:endParaRPr lang="es-UY"/>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UY"/>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ED6AED-A3FE-4AE6-8A5B-51EC2E533BDD}" type="slidenum">
              <a:rPr lang="es-UY" smtClean="0"/>
              <a:t>‹Nº›</a:t>
            </a:fld>
            <a:endParaRPr lang="es-UY"/>
          </a:p>
        </p:txBody>
      </p:sp>
    </p:spTree>
    <p:extLst>
      <p:ext uri="{BB962C8B-B14F-4D97-AF65-F5344CB8AC3E}">
        <p14:creationId xmlns:p14="http://schemas.microsoft.com/office/powerpoint/2010/main" val="196230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aduanas.gub.uy/"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6.png"/><Relationship Id="rId7" Type="http://schemas.openxmlformats.org/officeDocument/2006/relationships/image" Target="../media/image15.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png"/><Relationship Id="rId4" Type="http://schemas.openxmlformats.org/officeDocument/2006/relationships/image" Target="../media/image19.emf"/></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5.jpeg"/><Relationship Id="rId7" Type="http://schemas.openxmlformats.org/officeDocument/2006/relationships/diagramQuickStyle" Target="../diagrams/quickStyle1.xml"/><Relationship Id="rId2" Type="http://schemas.openxmlformats.org/officeDocument/2006/relationships/hyperlink" Target="http://www.aduanas.gub.uy/" TargetMode="External"/><Relationship Id="rId1" Type="http://schemas.openxmlformats.org/officeDocument/2006/relationships/slideLayout" Target="../slideLayouts/slideLayout2.xml"/><Relationship Id="rId6" Type="http://schemas.openxmlformats.org/officeDocument/2006/relationships/diagramLayout" Target="../diagrams/layout1.xml"/><Relationship Id="rId11" Type="http://schemas.microsoft.com/office/2007/relationships/hdphoto" Target="../media/hdphoto1.wdp"/><Relationship Id="rId5" Type="http://schemas.openxmlformats.org/officeDocument/2006/relationships/diagramData" Target="../diagrams/data1.xml"/><Relationship Id="rId10" Type="http://schemas.openxmlformats.org/officeDocument/2006/relationships/image" Target="../media/image7.png"/><Relationship Id="rId4" Type="http://schemas.openxmlformats.org/officeDocument/2006/relationships/image" Target="../media/image6.gif"/><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1.jpg"/><Relationship Id="rId2" Type="http://schemas.openxmlformats.org/officeDocument/2006/relationships/hyperlink" Target="http://www.aduanas.gub.uy/" TargetMode="Externa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gif"/></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Dibuj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38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ctrTitle"/>
          </p:nvPr>
        </p:nvSpPr>
        <p:spPr>
          <a:xfrm>
            <a:off x="685800" y="1268760"/>
            <a:ext cx="7772400" cy="1470025"/>
          </a:xfrm>
        </p:spPr>
        <p:txBody>
          <a:bodyPr>
            <a:normAutofit/>
          </a:bodyPr>
          <a:lstStyle/>
          <a:p>
            <a:r>
              <a:rPr lang="es-UY" sz="3200" dirty="0" smtClean="0">
                <a:solidFill>
                  <a:schemeClr val="tx2">
                    <a:lumMod val="75000"/>
                  </a:schemeClr>
                </a:solidFill>
              </a:rPr>
              <a:t>IMPORTANCIA DE LA LOGISTICA EN EL DESARROLLO ECONOMICO DE LA REGION</a:t>
            </a:r>
            <a:endParaRPr lang="es-UY" sz="3200" dirty="0">
              <a:solidFill>
                <a:schemeClr val="tx2">
                  <a:lumMod val="75000"/>
                </a:schemeClr>
              </a:solidFill>
            </a:endParaRPr>
          </a:p>
        </p:txBody>
      </p:sp>
      <p:sp>
        <p:nvSpPr>
          <p:cNvPr id="3" name="2 Subtítulo"/>
          <p:cNvSpPr>
            <a:spLocks noGrp="1"/>
          </p:cNvSpPr>
          <p:nvPr>
            <p:ph type="subTitle" idx="1"/>
          </p:nvPr>
        </p:nvSpPr>
        <p:spPr/>
        <p:txBody>
          <a:bodyPr/>
          <a:lstStyle/>
          <a:p>
            <a:r>
              <a:rPr lang="es-UY" b="1" dirty="0" smtClean="0">
                <a:solidFill>
                  <a:schemeClr val="bg2"/>
                </a:solidFill>
              </a:rPr>
              <a:t>APORTE DE LA </a:t>
            </a:r>
          </a:p>
          <a:p>
            <a:r>
              <a:rPr lang="es-UY" b="1" dirty="0" smtClean="0">
                <a:solidFill>
                  <a:schemeClr val="bg2"/>
                </a:solidFill>
              </a:rPr>
              <a:t>DIRECCION NACIONAL DE ADUANAS</a:t>
            </a:r>
          </a:p>
          <a:p>
            <a:r>
              <a:rPr lang="es-UY" sz="2400" dirty="0" smtClean="0">
                <a:solidFill>
                  <a:schemeClr val="bg2"/>
                </a:solidFill>
              </a:rPr>
              <a:t>Colonia, 8 de noviembre de 2012</a:t>
            </a:r>
            <a:endParaRPr lang="es-UY" sz="2400" dirty="0">
              <a:solidFill>
                <a:schemeClr val="bg2"/>
              </a:solidFill>
            </a:endParaRPr>
          </a:p>
        </p:txBody>
      </p:sp>
    </p:spTree>
    <p:extLst>
      <p:ext uri="{BB962C8B-B14F-4D97-AF65-F5344CB8AC3E}">
        <p14:creationId xmlns:p14="http://schemas.microsoft.com/office/powerpoint/2010/main" val="42817627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logodistint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5438" y="-1"/>
            <a:ext cx="10541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6562" y="2036728"/>
            <a:ext cx="3394124" cy="39835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9992" y="1206649"/>
            <a:ext cx="3697523" cy="42797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251520" y="234008"/>
            <a:ext cx="8229600" cy="1143000"/>
          </a:xfrm>
        </p:spPr>
        <p:txBody>
          <a:bodyPr>
            <a:normAutofit fontScale="90000"/>
          </a:bodyPr>
          <a:lstStyle/>
          <a:p>
            <a:r>
              <a:rPr lang="es-UY" dirty="0" smtClean="0">
                <a:latin typeface="Eras Demi ITC" pitchFamily="34" charset="0"/>
              </a:rPr>
              <a:t>Matriz de Movimientos de Cargas</a:t>
            </a:r>
            <a:endParaRPr lang="es-UY" dirty="0">
              <a:latin typeface="Eras Demi ITC" pitchFamily="34" charset="0"/>
            </a:endParaRPr>
          </a:p>
        </p:txBody>
      </p:sp>
      <p:sp>
        <p:nvSpPr>
          <p:cNvPr id="6" name="5 Rectángulo"/>
          <p:cNvSpPr/>
          <p:nvPr/>
        </p:nvSpPr>
        <p:spPr>
          <a:xfrm>
            <a:off x="827584" y="1412776"/>
            <a:ext cx="2952328" cy="432048"/>
          </a:xfrm>
          <a:prstGeom prst="rect">
            <a:avLst/>
          </a:prstGeom>
          <a:solidFill>
            <a:schemeClr val="accent6">
              <a:lumMod val="60000"/>
              <a:lumOff val="40000"/>
            </a:schemeClr>
          </a:solidFill>
          <a:ln>
            <a:solidFill>
              <a:schemeClr val="accent6">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UY" dirty="0" smtClean="0">
                <a:solidFill>
                  <a:schemeClr val="tx1"/>
                </a:solidFill>
              </a:rPr>
              <a:t>Tránsitos </a:t>
            </a:r>
            <a:r>
              <a:rPr lang="es-UY" dirty="0" err="1" smtClean="0">
                <a:solidFill>
                  <a:schemeClr val="tx1"/>
                </a:solidFill>
              </a:rPr>
              <a:t>Contenorizados</a:t>
            </a:r>
            <a:endParaRPr lang="es-UY" dirty="0">
              <a:solidFill>
                <a:schemeClr val="tx1"/>
              </a:solidFill>
            </a:endParaRPr>
          </a:p>
        </p:txBody>
      </p:sp>
      <p:sp>
        <p:nvSpPr>
          <p:cNvPr id="9" name="8 Rectángulo"/>
          <p:cNvSpPr/>
          <p:nvPr/>
        </p:nvSpPr>
        <p:spPr>
          <a:xfrm>
            <a:off x="4745311" y="5588203"/>
            <a:ext cx="2952328" cy="432048"/>
          </a:xfrm>
          <a:prstGeom prst="rect">
            <a:avLst/>
          </a:prstGeom>
          <a:solidFill>
            <a:schemeClr val="accent6">
              <a:lumMod val="60000"/>
              <a:lumOff val="40000"/>
            </a:schemeClr>
          </a:solidFill>
          <a:ln>
            <a:solidFill>
              <a:schemeClr val="accent6">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UY" dirty="0" smtClean="0">
                <a:solidFill>
                  <a:schemeClr val="tx1"/>
                </a:solidFill>
              </a:rPr>
              <a:t>Tránsitos </a:t>
            </a:r>
            <a:r>
              <a:rPr lang="es-UY" dirty="0" err="1" smtClean="0">
                <a:solidFill>
                  <a:schemeClr val="tx1"/>
                </a:solidFill>
              </a:rPr>
              <a:t>Enlonados</a:t>
            </a:r>
            <a:endParaRPr lang="es-UY" dirty="0">
              <a:solidFill>
                <a:schemeClr val="tx1"/>
              </a:solidFill>
            </a:endParaRPr>
          </a:p>
        </p:txBody>
      </p:sp>
    </p:spTree>
    <p:extLst>
      <p:ext uri="{BB962C8B-B14F-4D97-AF65-F5344CB8AC3E}">
        <p14:creationId xmlns:p14="http://schemas.microsoft.com/office/powerpoint/2010/main" val="31334115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611189" y="1"/>
            <a:ext cx="5761037" cy="752329"/>
          </a:xfrm>
          <a:prstGeom prst="rect">
            <a:avLst/>
          </a:prstGeom>
          <a:noFill/>
          <a:ln w="9525">
            <a:noFill/>
            <a:miter lim="800000"/>
            <a:headEnd/>
            <a:tailEnd/>
          </a:ln>
          <a:effectLst/>
        </p:spPr>
        <p:txBody>
          <a:bodyPr anchor="ctr"/>
          <a:lstStyle>
            <a:lvl1pPr eaLnBrk="0" hangingPunct="0">
              <a:defRPr sz="2000">
                <a:solidFill>
                  <a:schemeClr val="tx1"/>
                </a:solidFill>
                <a:latin typeface="Arial Black" pitchFamily="34" charset="0"/>
              </a:defRPr>
            </a:lvl1pPr>
            <a:lvl2pPr marL="742950" indent="-285750" eaLnBrk="0" hangingPunct="0">
              <a:defRPr sz="2000">
                <a:solidFill>
                  <a:schemeClr val="tx1"/>
                </a:solidFill>
                <a:latin typeface="Arial Black" pitchFamily="34" charset="0"/>
              </a:defRPr>
            </a:lvl2pPr>
            <a:lvl3pPr marL="1143000" indent="-228600" eaLnBrk="0" hangingPunct="0">
              <a:defRPr sz="2000">
                <a:solidFill>
                  <a:schemeClr val="tx1"/>
                </a:solidFill>
                <a:latin typeface="Arial Black" pitchFamily="34" charset="0"/>
              </a:defRPr>
            </a:lvl3pPr>
            <a:lvl4pPr marL="1600200" indent="-228600" eaLnBrk="0" hangingPunct="0">
              <a:defRPr sz="2000">
                <a:solidFill>
                  <a:schemeClr val="tx1"/>
                </a:solidFill>
                <a:latin typeface="Arial Black" pitchFamily="34" charset="0"/>
              </a:defRPr>
            </a:lvl4pPr>
            <a:lvl5pPr marL="2057400" indent="-228600" eaLnBrk="0" hangingPunct="0">
              <a:defRPr sz="2000">
                <a:solidFill>
                  <a:schemeClr val="tx1"/>
                </a:solidFill>
                <a:latin typeface="Arial Black" pitchFamily="34" charset="0"/>
              </a:defRPr>
            </a:lvl5pPr>
            <a:lvl6pPr marL="2514600" indent="-228600" eaLnBrk="0" fontAlgn="base" hangingPunct="0">
              <a:spcBef>
                <a:spcPct val="0"/>
              </a:spcBef>
              <a:spcAft>
                <a:spcPct val="0"/>
              </a:spcAft>
              <a:defRPr sz="2000">
                <a:solidFill>
                  <a:schemeClr val="tx1"/>
                </a:solidFill>
                <a:latin typeface="Arial Black" pitchFamily="34" charset="0"/>
              </a:defRPr>
            </a:lvl6pPr>
            <a:lvl7pPr marL="2971800" indent="-228600" eaLnBrk="0" fontAlgn="base" hangingPunct="0">
              <a:spcBef>
                <a:spcPct val="0"/>
              </a:spcBef>
              <a:spcAft>
                <a:spcPct val="0"/>
              </a:spcAft>
              <a:defRPr sz="2000">
                <a:solidFill>
                  <a:schemeClr val="tx1"/>
                </a:solidFill>
                <a:latin typeface="Arial Black" pitchFamily="34" charset="0"/>
              </a:defRPr>
            </a:lvl7pPr>
            <a:lvl8pPr marL="3429000" indent="-228600" eaLnBrk="0" fontAlgn="base" hangingPunct="0">
              <a:spcBef>
                <a:spcPct val="0"/>
              </a:spcBef>
              <a:spcAft>
                <a:spcPct val="0"/>
              </a:spcAft>
              <a:defRPr sz="2000">
                <a:solidFill>
                  <a:schemeClr val="tx1"/>
                </a:solidFill>
                <a:latin typeface="Arial Black" pitchFamily="34" charset="0"/>
              </a:defRPr>
            </a:lvl8pPr>
            <a:lvl9pPr marL="3886200" indent="-228600" eaLnBrk="0" fontAlgn="base" hangingPunct="0">
              <a:spcBef>
                <a:spcPct val="0"/>
              </a:spcBef>
              <a:spcAft>
                <a:spcPct val="0"/>
              </a:spcAft>
              <a:defRPr sz="2000">
                <a:solidFill>
                  <a:schemeClr val="tx1"/>
                </a:solidFill>
                <a:latin typeface="Arial Black" pitchFamily="34" charset="0"/>
              </a:defRPr>
            </a:lvl9pPr>
          </a:lstStyle>
          <a:p>
            <a:pPr eaLnBrk="1" hangingPunct="1">
              <a:defRPr/>
            </a:pPr>
            <a:r>
              <a:rPr lang="es-ES" sz="4000" b="1" dirty="0" smtClean="0">
                <a:solidFill>
                  <a:srgbClr val="0000CC"/>
                </a:solidFill>
                <a:effectLst>
                  <a:outerShdw blurRad="38100" dist="38100" dir="2700000" algn="tl">
                    <a:srgbClr val="C0C0C0"/>
                  </a:outerShdw>
                </a:effectLst>
                <a:latin typeface="Calibri" pitchFamily="34" charset="0"/>
              </a:rPr>
              <a:t>Uruguay Tránsito Seguro</a:t>
            </a:r>
          </a:p>
        </p:txBody>
      </p:sp>
      <p:pic>
        <p:nvPicPr>
          <p:cNvPr id="1945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l="6209"/>
          <a:stretch>
            <a:fillRect/>
          </a:stretch>
        </p:blipFill>
        <p:spPr bwMode="auto">
          <a:xfrm>
            <a:off x="7424738" y="1622672"/>
            <a:ext cx="1611312" cy="1137346"/>
          </a:xfrm>
          <a:prstGeom prst="rect">
            <a:avLst/>
          </a:prstGeom>
          <a:noFill/>
          <a:ln w="38100">
            <a:solidFill>
              <a:srgbClr val="18296B"/>
            </a:solidFill>
            <a:miter lim="800000"/>
            <a:headEnd/>
            <a:tailEnd/>
          </a:ln>
          <a:extLst>
            <a:ext uri="{909E8E84-426E-40DD-AFC4-6F175D3DCCD1}">
              <a14:hiddenFill xmlns:a14="http://schemas.microsoft.com/office/drawing/2010/main">
                <a:solidFill>
                  <a:srgbClr val="FFFFFF"/>
                </a:solidFill>
              </a14:hiddenFill>
            </a:ext>
          </a:extLst>
        </p:spPr>
      </p:pic>
      <p:pic>
        <p:nvPicPr>
          <p:cNvPr id="19460" name="Picture 8" descr="foto1"/>
          <p:cNvPicPr>
            <a:picLocks noChangeAspect="1" noChangeArrowheads="1"/>
          </p:cNvPicPr>
          <p:nvPr/>
        </p:nvPicPr>
        <p:blipFill>
          <a:blip r:embed="rId4">
            <a:extLst>
              <a:ext uri="{28A0092B-C50C-407E-A947-70E740481C1C}">
                <a14:useLocalDpi xmlns:a14="http://schemas.microsoft.com/office/drawing/2010/main" val="0"/>
              </a:ext>
            </a:extLst>
          </a:blip>
          <a:srcRect r="7730" b="2365"/>
          <a:stretch>
            <a:fillRect/>
          </a:stretch>
        </p:blipFill>
        <p:spPr bwMode="auto">
          <a:xfrm>
            <a:off x="7451726" y="3361881"/>
            <a:ext cx="1584325" cy="1178649"/>
          </a:xfrm>
          <a:prstGeom prst="rect">
            <a:avLst/>
          </a:prstGeom>
          <a:noFill/>
          <a:ln w="38100">
            <a:solidFill>
              <a:srgbClr val="18296B"/>
            </a:solidFill>
            <a:miter lim="800000"/>
            <a:headEnd/>
            <a:tailEnd/>
          </a:ln>
          <a:extLst>
            <a:ext uri="{909E8E84-426E-40DD-AFC4-6F175D3DCCD1}">
              <a14:hiddenFill xmlns:a14="http://schemas.microsoft.com/office/drawing/2010/main">
                <a:solidFill>
                  <a:srgbClr val="FFFFFF"/>
                </a:solidFill>
              </a14:hiddenFill>
            </a:ext>
          </a:extLst>
        </p:spPr>
      </p:pic>
      <p:pic>
        <p:nvPicPr>
          <p:cNvPr id="19461" name="Picture 9" descr="19122011391"/>
          <p:cNvPicPr>
            <a:picLocks noChangeAspect="1" noChangeArrowheads="1"/>
          </p:cNvPicPr>
          <p:nvPr/>
        </p:nvPicPr>
        <p:blipFill>
          <a:blip r:embed="rId5" cstate="print">
            <a:extLst>
              <a:ext uri="{28A0092B-C50C-407E-A947-70E740481C1C}">
                <a14:useLocalDpi xmlns:a14="http://schemas.microsoft.com/office/drawing/2010/main" val="0"/>
              </a:ext>
            </a:extLst>
          </a:blip>
          <a:srcRect l="36928" t="21500" r="23856" b="33876"/>
          <a:stretch>
            <a:fillRect/>
          </a:stretch>
        </p:blipFill>
        <p:spPr bwMode="auto">
          <a:xfrm>
            <a:off x="7434264" y="5168947"/>
            <a:ext cx="1601787" cy="1271584"/>
          </a:xfrm>
          <a:prstGeom prst="rect">
            <a:avLst/>
          </a:prstGeom>
          <a:noFill/>
          <a:ln w="38100">
            <a:solidFill>
              <a:srgbClr val="18296B"/>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9462" name="8 Objeto"/>
          <p:cNvGraphicFramePr>
            <a:graphicFrameLocks noChangeAspect="1"/>
          </p:cNvGraphicFramePr>
          <p:nvPr>
            <p:extLst>
              <p:ext uri="{D42A27DB-BD31-4B8C-83A1-F6EECF244321}">
                <p14:modId xmlns:p14="http://schemas.microsoft.com/office/powerpoint/2010/main" val="334915629"/>
              </p:ext>
            </p:extLst>
          </p:nvPr>
        </p:nvGraphicFramePr>
        <p:xfrm>
          <a:off x="250825" y="767081"/>
          <a:ext cx="6985000" cy="5990608"/>
        </p:xfrm>
        <a:graphic>
          <a:graphicData uri="http://schemas.openxmlformats.org/presentationml/2006/ole">
            <mc:AlternateContent xmlns:mc="http://schemas.openxmlformats.org/markup-compatibility/2006">
              <mc:Choice xmlns:v="urn:schemas-microsoft-com:vml" Requires="v">
                <p:oleObj spid="_x0000_s1031" name="Hoja de cálculo" r:id="rId6" imgW="6210300" imgH="6534240" progId="Excel.Sheet.12">
                  <p:embed/>
                </p:oleObj>
              </mc:Choice>
              <mc:Fallback>
                <p:oleObj name="Hoja de cálculo" r:id="rId6" imgW="6210300" imgH="6534240" progId="Excel.Sheet.12">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825" y="767081"/>
                        <a:ext cx="6985000" cy="5990608"/>
                      </a:xfrm>
                      <a:prstGeom prst="rect">
                        <a:avLst/>
                      </a:prstGeom>
                      <a:solidFill>
                        <a:srgbClr val="FFFFE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7"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75092" y="1"/>
            <a:ext cx="10541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1398199"/>
      </p:ext>
    </p:extLst>
  </p:cSld>
  <p:clrMapOvr>
    <a:masterClrMapping/>
  </p:clrMapOvr>
  <p:transition spd="med">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250825" y="150466"/>
            <a:ext cx="7859713" cy="851165"/>
          </a:xfrm>
          <a:prstGeom prst="rect">
            <a:avLst/>
          </a:prstGeom>
          <a:noFill/>
          <a:ln w="9525">
            <a:noFill/>
            <a:miter lim="800000"/>
            <a:headEnd/>
            <a:tailEnd/>
          </a:ln>
          <a:effectLst/>
        </p:spPr>
        <p:txBody>
          <a:bodyPr anchor="ctr"/>
          <a:lstStyle>
            <a:lvl1pPr eaLnBrk="0" hangingPunct="0">
              <a:defRPr sz="2000">
                <a:solidFill>
                  <a:schemeClr val="tx1"/>
                </a:solidFill>
                <a:latin typeface="Arial Black" pitchFamily="34" charset="0"/>
              </a:defRPr>
            </a:lvl1pPr>
            <a:lvl2pPr marL="742950" indent="-285750" eaLnBrk="0" hangingPunct="0">
              <a:defRPr sz="2000">
                <a:solidFill>
                  <a:schemeClr val="tx1"/>
                </a:solidFill>
                <a:latin typeface="Arial Black" pitchFamily="34" charset="0"/>
              </a:defRPr>
            </a:lvl2pPr>
            <a:lvl3pPr marL="1143000" indent="-228600" eaLnBrk="0" hangingPunct="0">
              <a:defRPr sz="2000">
                <a:solidFill>
                  <a:schemeClr val="tx1"/>
                </a:solidFill>
                <a:latin typeface="Arial Black" pitchFamily="34" charset="0"/>
              </a:defRPr>
            </a:lvl3pPr>
            <a:lvl4pPr marL="1600200" indent="-228600" eaLnBrk="0" hangingPunct="0">
              <a:defRPr sz="2000">
                <a:solidFill>
                  <a:schemeClr val="tx1"/>
                </a:solidFill>
                <a:latin typeface="Arial Black" pitchFamily="34" charset="0"/>
              </a:defRPr>
            </a:lvl4pPr>
            <a:lvl5pPr marL="2057400" indent="-228600" eaLnBrk="0" hangingPunct="0">
              <a:defRPr sz="2000">
                <a:solidFill>
                  <a:schemeClr val="tx1"/>
                </a:solidFill>
                <a:latin typeface="Arial Black" pitchFamily="34" charset="0"/>
              </a:defRPr>
            </a:lvl5pPr>
            <a:lvl6pPr marL="2514600" indent="-228600" eaLnBrk="0" fontAlgn="base" hangingPunct="0">
              <a:spcBef>
                <a:spcPct val="0"/>
              </a:spcBef>
              <a:spcAft>
                <a:spcPct val="0"/>
              </a:spcAft>
              <a:defRPr sz="2000">
                <a:solidFill>
                  <a:schemeClr val="tx1"/>
                </a:solidFill>
                <a:latin typeface="Arial Black" pitchFamily="34" charset="0"/>
              </a:defRPr>
            </a:lvl6pPr>
            <a:lvl7pPr marL="2971800" indent="-228600" eaLnBrk="0" fontAlgn="base" hangingPunct="0">
              <a:spcBef>
                <a:spcPct val="0"/>
              </a:spcBef>
              <a:spcAft>
                <a:spcPct val="0"/>
              </a:spcAft>
              <a:defRPr sz="2000">
                <a:solidFill>
                  <a:schemeClr val="tx1"/>
                </a:solidFill>
                <a:latin typeface="Arial Black" pitchFamily="34" charset="0"/>
              </a:defRPr>
            </a:lvl7pPr>
            <a:lvl8pPr marL="3429000" indent="-228600" eaLnBrk="0" fontAlgn="base" hangingPunct="0">
              <a:spcBef>
                <a:spcPct val="0"/>
              </a:spcBef>
              <a:spcAft>
                <a:spcPct val="0"/>
              </a:spcAft>
              <a:defRPr sz="2000">
                <a:solidFill>
                  <a:schemeClr val="tx1"/>
                </a:solidFill>
                <a:latin typeface="Arial Black" pitchFamily="34" charset="0"/>
              </a:defRPr>
            </a:lvl8pPr>
            <a:lvl9pPr marL="3886200" indent="-228600" eaLnBrk="0" fontAlgn="base" hangingPunct="0">
              <a:spcBef>
                <a:spcPct val="0"/>
              </a:spcBef>
              <a:spcAft>
                <a:spcPct val="0"/>
              </a:spcAft>
              <a:defRPr sz="2000">
                <a:solidFill>
                  <a:schemeClr val="tx1"/>
                </a:solidFill>
                <a:latin typeface="Arial Black" pitchFamily="34" charset="0"/>
              </a:defRPr>
            </a:lvl9pPr>
          </a:lstStyle>
          <a:p>
            <a:pPr eaLnBrk="1" hangingPunct="1">
              <a:defRPr/>
            </a:pPr>
            <a:r>
              <a:rPr lang="es-ES" sz="4000" b="1" smtClean="0">
                <a:solidFill>
                  <a:srgbClr val="0000CC"/>
                </a:solidFill>
                <a:effectLst>
                  <a:outerShdw blurRad="38100" dist="38100" dir="2700000" algn="tl">
                    <a:srgbClr val="C0C0C0"/>
                  </a:outerShdw>
                </a:effectLst>
                <a:latin typeface="Calibri" pitchFamily="34" charset="0"/>
              </a:rPr>
              <a:t>Centro Nacional de Verificación</a:t>
            </a:r>
          </a:p>
        </p:txBody>
      </p:sp>
      <p:graphicFrame>
        <p:nvGraphicFramePr>
          <p:cNvPr id="25603" name="Object 2"/>
          <p:cNvGraphicFramePr>
            <a:graphicFrameLocks noChangeAspect="1"/>
          </p:cNvGraphicFramePr>
          <p:nvPr>
            <p:extLst>
              <p:ext uri="{D42A27DB-BD31-4B8C-83A1-F6EECF244321}">
                <p14:modId xmlns:p14="http://schemas.microsoft.com/office/powerpoint/2010/main" val="2344209291"/>
              </p:ext>
            </p:extLst>
          </p:nvPr>
        </p:nvGraphicFramePr>
        <p:xfrm>
          <a:off x="0" y="977008"/>
          <a:ext cx="9144000" cy="5620344"/>
        </p:xfrm>
        <a:graphic>
          <a:graphicData uri="http://schemas.openxmlformats.org/presentationml/2006/ole">
            <mc:AlternateContent xmlns:mc="http://schemas.openxmlformats.org/markup-compatibility/2006">
              <mc:Choice xmlns:v="urn:schemas-microsoft-com:vml" Requires="v">
                <p:oleObj spid="_x0000_s2055" name="Acrobat Document" r:id="rId3" imgW="16040005" imgH="11343989" progId="AcroExch.Document.7">
                  <p:embed/>
                </p:oleObj>
              </mc:Choice>
              <mc:Fallback>
                <p:oleObj name="Acrobat Document" r:id="rId3" imgW="16040005" imgH="11343989"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77008"/>
                        <a:ext cx="9144000" cy="5620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75092" y="1"/>
            <a:ext cx="10541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5073584"/>
      </p:ext>
    </p:extLst>
  </p:cSld>
  <p:clrMapOvr>
    <a:masterClrMapping/>
  </p:clrMapOvr>
  <p:transition spd="med">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31913"/>
            <a:ext cx="7344816" cy="804799"/>
          </a:xfrm>
        </p:spPr>
        <p:style>
          <a:lnRef idx="2">
            <a:schemeClr val="dk1">
              <a:shade val="50000"/>
            </a:schemeClr>
          </a:lnRef>
          <a:fillRef idx="1">
            <a:schemeClr val="dk1"/>
          </a:fillRef>
          <a:effectRef idx="0">
            <a:schemeClr val="dk1"/>
          </a:effectRef>
          <a:fontRef idx="minor">
            <a:schemeClr val="lt1"/>
          </a:fontRef>
        </p:style>
        <p:txBody>
          <a:bodyPr>
            <a:normAutofit/>
          </a:bodyPr>
          <a:lstStyle/>
          <a:p>
            <a:r>
              <a:rPr lang="es-UY" sz="2400" dirty="0" smtClean="0"/>
              <a:t>El nuevo Código Aduanero Uruguayo (CAROU)</a:t>
            </a:r>
            <a:endParaRPr lang="es-UY" sz="2400" dirty="0"/>
          </a:p>
        </p:txBody>
      </p:sp>
      <p:sp>
        <p:nvSpPr>
          <p:cNvPr id="3" name="2 Subtítulo"/>
          <p:cNvSpPr>
            <a:spLocks noGrp="1"/>
          </p:cNvSpPr>
          <p:nvPr>
            <p:ph type="subTitle" idx="1"/>
          </p:nvPr>
        </p:nvSpPr>
        <p:spPr>
          <a:xfrm>
            <a:off x="611560" y="1196752"/>
            <a:ext cx="7776864" cy="5472608"/>
          </a:xfrm>
        </p:spPr>
        <p:style>
          <a:lnRef idx="1">
            <a:schemeClr val="accent3"/>
          </a:lnRef>
          <a:fillRef idx="2">
            <a:schemeClr val="accent3"/>
          </a:fillRef>
          <a:effectRef idx="1">
            <a:schemeClr val="accent3"/>
          </a:effectRef>
          <a:fontRef idx="minor">
            <a:schemeClr val="dk1"/>
          </a:fontRef>
        </p:style>
        <p:txBody>
          <a:bodyPr>
            <a:normAutofit/>
          </a:bodyPr>
          <a:lstStyle/>
          <a:p>
            <a:pPr algn="just"/>
            <a:r>
              <a:rPr lang="es-UY" sz="1800" b="1" dirty="0" smtClean="0"/>
              <a:t>Recoge el criterio establecido en el CAM, en cuanto al que el territorio aduanero es aquel en que es aplicable la legislación aduanera y ésta se aplica a todo el territorio nacional.-</a:t>
            </a:r>
          </a:p>
          <a:p>
            <a:pPr algn="just"/>
            <a:endParaRPr lang="es-UY" sz="1800" b="1" dirty="0" smtClean="0"/>
          </a:p>
          <a:p>
            <a:pPr algn="just"/>
            <a:r>
              <a:rPr lang="es-UY" sz="1800" b="1" dirty="0" smtClean="0"/>
              <a:t>De este modo, las zonas francas quedan también bajo control aduanero lo que potencia el ámbito de las actividades desarrolladas en las mismas en particular, las logísticas. El peso del comercio preferencial en el comercio internacional, es cada vez mayor, y es habitual que se exija que una mercadería para beneficiarse de la preferencia, deba permanecer bajo control aduanero.</a:t>
            </a:r>
          </a:p>
          <a:p>
            <a:pPr algn="just"/>
            <a:endParaRPr lang="es-UY" sz="1800" b="1" dirty="0" smtClean="0"/>
          </a:p>
          <a:p>
            <a:pPr algn="just"/>
            <a:r>
              <a:rPr lang="es-UY" sz="1800" b="1" dirty="0" smtClean="0"/>
              <a:t>Cuando la función aduanera se cumple con eficiencia, inteligencia y de acuerdo con los tiempos del comercio internacional, la seguridad que brinda es un valor agregado para los actores internos y externos, públicos y privados.</a:t>
            </a:r>
          </a:p>
          <a:p>
            <a:pPr algn="just"/>
            <a:endParaRPr lang="es-UY" sz="1800" b="1" dirty="0"/>
          </a:p>
          <a:p>
            <a:pPr algn="just"/>
            <a:r>
              <a:rPr lang="es-UY" sz="1800" b="1" dirty="0" smtClean="0"/>
              <a:t>Una estrategia de desarrollo del comercio exterior en general, y del polo logístico en particular, no puede sostenerse a partir de la flexibilización de los controles, al tiempo que requiere críticamente de eficiencia en la implementación de los mismos.-</a:t>
            </a:r>
            <a:endParaRPr lang="es-UY" sz="1800" b="1"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5092" y="1"/>
            <a:ext cx="10541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33151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dna0047\Desktop\Sin títul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1938"/>
            <a:ext cx="9144000" cy="7381876"/>
          </a:xfrm>
          <a:prstGeom prst="rect">
            <a:avLst/>
          </a:prstGeom>
          <a:noFill/>
          <a:extLst>
            <a:ext uri="{909E8E84-426E-40DD-AFC4-6F175D3DCCD1}">
              <a14:hiddenFill xmlns:a14="http://schemas.microsoft.com/office/drawing/2010/main">
                <a:solidFill>
                  <a:srgbClr val="FFFFFF"/>
                </a:solidFill>
              </a14:hiddenFill>
            </a:ext>
          </a:extLst>
        </p:spPr>
      </p:pic>
      <p:sp>
        <p:nvSpPr>
          <p:cNvPr id="32770" name="Rectangle 2"/>
          <p:cNvSpPr>
            <a:spLocks noGrp="1" noChangeArrowheads="1"/>
          </p:cNvSpPr>
          <p:nvPr>
            <p:ph type="title"/>
          </p:nvPr>
        </p:nvSpPr>
        <p:spPr>
          <a:xfrm>
            <a:off x="148936" y="163077"/>
            <a:ext cx="8880475" cy="1133475"/>
          </a:xfrm>
          <a:noFill/>
          <a:ln w="9525"/>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ormAutofit fontScale="90000"/>
          </a:bodyPr>
          <a:lstStyle/>
          <a:p>
            <a:pPr algn="ctr"/>
            <a:r>
              <a:rPr lang="es-UY" sz="3600" dirty="0" smtClean="0">
                <a:effectLst/>
              </a:rPr>
              <a:t>Consolida y potencia </a:t>
            </a:r>
            <a:r>
              <a:rPr lang="es-UY" sz="3600" dirty="0" smtClean="0">
                <a:effectLst/>
              </a:rPr>
              <a:t>el régimen de PAL y la actividad logística</a:t>
            </a:r>
            <a:endParaRPr lang="es-ES" sz="3600" dirty="0" smtClean="0">
              <a:effectLst/>
            </a:endParaRPr>
          </a:p>
        </p:txBody>
      </p:sp>
      <p:sp>
        <p:nvSpPr>
          <p:cNvPr id="32771" name="Rectangle 3"/>
          <p:cNvSpPr>
            <a:spLocks noGrp="1" noChangeArrowheads="1"/>
          </p:cNvSpPr>
          <p:nvPr>
            <p:ph type="body" idx="4294967295"/>
          </p:nvPr>
        </p:nvSpPr>
        <p:spPr>
          <a:xfrm>
            <a:off x="184720" y="1592544"/>
            <a:ext cx="8796338" cy="5392737"/>
          </a:xfrm>
        </p:spPr>
        <p:txBody>
          <a:bodyPr>
            <a:normAutofit/>
          </a:bodyPr>
          <a:lstStyle/>
          <a:p>
            <a:pPr algn="just">
              <a:buClr>
                <a:srgbClr val="FFFF00"/>
              </a:buClr>
              <a:buFont typeface="Wingdings" pitchFamily="2" charset="2"/>
              <a:buChar char="§"/>
              <a:defRPr/>
            </a:pPr>
            <a:r>
              <a:rPr lang="es-ES_tradnl" sz="2000" dirty="0" smtClean="0">
                <a:latin typeface="Arial" pitchFamily="34" charset="0"/>
              </a:rPr>
              <a:t>El CAROU incorpora una nueva modalidad de depósito aduanero, el </a:t>
            </a:r>
            <a:r>
              <a:rPr lang="es-ES_tradnl" sz="2000" b="1" dirty="0" smtClean="0">
                <a:latin typeface="Arial" pitchFamily="34" charset="0"/>
              </a:rPr>
              <a:t>“depósito logístico”</a:t>
            </a:r>
            <a:r>
              <a:rPr lang="es-ES_tradnl" sz="2000" dirty="0" smtClean="0">
                <a:latin typeface="Arial" pitchFamily="34" charset="0"/>
              </a:rPr>
              <a:t>, que se puede emplear en áreas de PAL:</a:t>
            </a:r>
          </a:p>
          <a:p>
            <a:pPr marL="0" indent="0" algn="just">
              <a:buClr>
                <a:srgbClr val="FFFF00"/>
              </a:buClr>
              <a:buNone/>
              <a:defRPr/>
            </a:pPr>
            <a:endParaRPr lang="es-ES_tradnl" sz="1800" dirty="0" smtClean="0">
              <a:latin typeface="Arial" pitchFamily="34" charset="0"/>
            </a:endParaRPr>
          </a:p>
          <a:p>
            <a:pPr algn="just">
              <a:buFont typeface="Wingdings" pitchFamily="2" charset="2"/>
              <a:buChar char="§"/>
              <a:defRPr/>
            </a:pPr>
            <a:endParaRPr lang="es-ES_tradnl" sz="800" dirty="0" smtClean="0">
              <a:latin typeface="Arial" pitchFamily="34" charset="0"/>
            </a:endParaRPr>
          </a:p>
          <a:p>
            <a:pPr marL="360363" indent="-268288" algn="just">
              <a:buClr>
                <a:schemeClr val="tx1"/>
              </a:buClr>
              <a:buFont typeface="Arial" pitchFamily="34" charset="0"/>
              <a:buChar char="•"/>
              <a:defRPr/>
            </a:pPr>
            <a:r>
              <a:rPr lang="es-ES_tradnl" sz="2000" dirty="0" smtClean="0">
                <a:latin typeface="Arial" pitchFamily="34" charset="0"/>
              </a:rPr>
              <a:t>Las operaciones admitidas pueden modificar el estado o naturaleza de la mercadería, siempre que no modifiquen su origen y consistan en: ensamblajes o montajes; mezclas; colocación o sustitución de partes, piezas o accesorios; configuración de hardware; instalación de software; elaboración de envases; otras operaciones similares que establezca el Poder Ejecutivo</a:t>
            </a:r>
          </a:p>
          <a:p>
            <a:pPr marL="360363" indent="-268288" algn="just">
              <a:buClr>
                <a:schemeClr val="tx1"/>
              </a:buClr>
              <a:buFont typeface="Arial" pitchFamily="34" charset="0"/>
              <a:buChar char="•"/>
              <a:defRPr/>
            </a:pPr>
            <a:endParaRPr lang="es-ES_tradnl" sz="1400" dirty="0" smtClean="0">
              <a:latin typeface="Arial" pitchFamily="34" charset="0"/>
            </a:endParaRPr>
          </a:p>
          <a:p>
            <a:pPr marL="360363" indent="-268288" algn="just">
              <a:buClr>
                <a:schemeClr val="tx1"/>
              </a:buClr>
              <a:buFont typeface="Arial" pitchFamily="34" charset="0"/>
              <a:buChar char="•"/>
              <a:defRPr/>
            </a:pPr>
            <a:r>
              <a:rPr lang="es-ES_tradnl" sz="2000" dirty="0" smtClean="0">
                <a:latin typeface="Arial" pitchFamily="34" charset="0"/>
              </a:rPr>
              <a:t>Se pasan a permitir bajo el régimen de PAL actividades propias de una logística moderna, más sofisticada y con mayor incorporación de valor</a:t>
            </a:r>
          </a:p>
          <a:p>
            <a:pPr marL="360363" indent="-268288" algn="just">
              <a:buClr>
                <a:schemeClr val="tx1"/>
              </a:buClr>
              <a:buFont typeface="Arial" pitchFamily="34" charset="0"/>
              <a:buChar char="•"/>
              <a:defRPr/>
            </a:pPr>
            <a:endParaRPr lang="es-ES_tradnl" sz="1400" dirty="0" smtClean="0">
              <a:latin typeface="Arial" pitchFamily="34" charset="0"/>
            </a:endParaRPr>
          </a:p>
          <a:p>
            <a:pPr marL="360363" indent="-268288" algn="just">
              <a:buClr>
                <a:schemeClr val="tx1"/>
              </a:buClr>
              <a:buFont typeface="Arial" pitchFamily="34" charset="0"/>
              <a:buChar char="•"/>
              <a:defRPr/>
            </a:pPr>
            <a:r>
              <a:rPr lang="es-ES_tradnl" sz="2000" dirty="0" smtClean="0">
                <a:latin typeface="Arial" pitchFamily="34" charset="0"/>
              </a:rPr>
              <a:t>Se actualiza el régimen de PAL a la realidad de la evolución de la industria logística y se impulsa el desarrollo de estas actividades en el país</a:t>
            </a:r>
          </a:p>
        </p:txBody>
      </p:sp>
    </p:spTree>
    <p:extLst>
      <p:ext uri="{BB962C8B-B14F-4D97-AF65-F5344CB8AC3E}">
        <p14:creationId xmlns:p14="http://schemas.microsoft.com/office/powerpoint/2010/main" val="23634244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dna0047\Desktop\Sin títul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57" y="-261938"/>
            <a:ext cx="9144000" cy="7381876"/>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a:xfrm>
            <a:off x="685800" y="836713"/>
            <a:ext cx="7772400" cy="2016223"/>
          </a:xfrm>
        </p:spPr>
        <p:txBody>
          <a:bodyPr>
            <a:normAutofit/>
          </a:bodyPr>
          <a:lstStyle/>
          <a:p>
            <a:r>
              <a:rPr lang="es-UY" sz="2400" i="1" dirty="0" smtClean="0"/>
              <a:t>Gracias por vuestra atención</a:t>
            </a:r>
            <a:endParaRPr lang="es-UY" sz="2400" i="1" dirty="0"/>
          </a:p>
        </p:txBody>
      </p:sp>
      <p:sp>
        <p:nvSpPr>
          <p:cNvPr id="4" name="3 Subtítulo"/>
          <p:cNvSpPr>
            <a:spLocks noGrp="1"/>
          </p:cNvSpPr>
          <p:nvPr>
            <p:ph type="subTitle" idx="1"/>
          </p:nvPr>
        </p:nvSpPr>
        <p:spPr>
          <a:xfrm>
            <a:off x="1371600" y="4437112"/>
            <a:ext cx="6400800" cy="1201688"/>
          </a:xfrm>
        </p:spPr>
        <p:txBody>
          <a:bodyPr>
            <a:normAutofit fontScale="77500" lnSpcReduction="20000"/>
          </a:bodyPr>
          <a:lstStyle/>
          <a:p>
            <a:r>
              <a:rPr lang="es-UY" sz="2400" b="1" i="1" dirty="0" smtClean="0"/>
              <a:t>Lic. Jorge Iribarnegaray</a:t>
            </a:r>
          </a:p>
          <a:p>
            <a:r>
              <a:rPr lang="es-UY" sz="2400" b="1" i="1" dirty="0" smtClean="0"/>
              <a:t>Adscripto</a:t>
            </a:r>
          </a:p>
          <a:p>
            <a:r>
              <a:rPr lang="es-UY" sz="2400" b="1" i="1" dirty="0" smtClean="0"/>
              <a:t>Dirección Nacional de Aduanas</a:t>
            </a:r>
          </a:p>
          <a:p>
            <a:r>
              <a:rPr lang="es-UY" sz="2400" b="1" i="1" dirty="0" smtClean="0"/>
              <a:t>Montevideo - Uruguay</a:t>
            </a:r>
            <a:endParaRPr lang="es-UY" sz="2400" b="1" i="1" dirty="0"/>
          </a:p>
        </p:txBody>
      </p:sp>
    </p:spTree>
    <p:extLst>
      <p:ext uri="{BB962C8B-B14F-4D97-AF65-F5344CB8AC3E}">
        <p14:creationId xmlns:p14="http://schemas.microsoft.com/office/powerpoint/2010/main" val="1928051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32700" cy="1138138"/>
          </a:xfrm>
        </p:spPr>
        <p:style>
          <a:lnRef idx="3">
            <a:schemeClr val="lt1"/>
          </a:lnRef>
          <a:fillRef idx="1">
            <a:schemeClr val="accent2"/>
          </a:fillRef>
          <a:effectRef idx="1">
            <a:schemeClr val="accent2"/>
          </a:effectRef>
          <a:fontRef idx="minor">
            <a:schemeClr val="lt1"/>
          </a:fontRef>
        </p:style>
        <p:txBody>
          <a:bodyPr>
            <a:normAutofit/>
          </a:bodyPr>
          <a:lstStyle/>
          <a:p>
            <a:pPr algn="l"/>
            <a:r>
              <a:rPr lang="es-UY" sz="3200" dirty="0" smtClean="0"/>
              <a:t>Modernización de la DNA:  Iniciativas en ejecución</a:t>
            </a:r>
            <a:endParaRPr lang="es-UY" sz="3200" dirty="0"/>
          </a:p>
        </p:txBody>
      </p:sp>
      <p:sp>
        <p:nvSpPr>
          <p:cNvPr id="3" name="2 Marcador de contenido"/>
          <p:cNvSpPr>
            <a:spLocks noGrp="1"/>
          </p:cNvSpPr>
          <p:nvPr>
            <p:ph idx="1"/>
          </p:nvPr>
        </p:nvSpPr>
        <p:spPr/>
        <p:style>
          <a:lnRef idx="1">
            <a:schemeClr val="accent1"/>
          </a:lnRef>
          <a:fillRef idx="3">
            <a:schemeClr val="accent1"/>
          </a:fillRef>
          <a:effectRef idx="2">
            <a:schemeClr val="accent1"/>
          </a:effectRef>
          <a:fontRef idx="minor">
            <a:schemeClr val="lt1"/>
          </a:fontRef>
        </p:style>
        <p:txBody>
          <a:bodyPr>
            <a:normAutofit lnSpcReduction="10000"/>
          </a:bodyPr>
          <a:lstStyle/>
          <a:p>
            <a:r>
              <a:rPr lang="es-UY" dirty="0" smtClean="0"/>
              <a:t>Actualización de Normas y Procedimientos</a:t>
            </a:r>
          </a:p>
          <a:p>
            <a:r>
              <a:rPr lang="es-UY" dirty="0" err="1" smtClean="0"/>
              <a:t>Dua</a:t>
            </a:r>
            <a:r>
              <a:rPr lang="es-UY" dirty="0" smtClean="0"/>
              <a:t> Digital </a:t>
            </a:r>
          </a:p>
          <a:p>
            <a:r>
              <a:rPr lang="es-UY" dirty="0" smtClean="0"/>
              <a:t>Ventanilla </a:t>
            </a:r>
            <a:r>
              <a:rPr lang="es-UY" dirty="0" err="1" smtClean="0"/>
              <a:t>Unica</a:t>
            </a:r>
            <a:r>
              <a:rPr lang="es-UY" dirty="0" smtClean="0"/>
              <a:t> de Comercio Exterior</a:t>
            </a:r>
          </a:p>
          <a:p>
            <a:r>
              <a:rPr lang="es-UY" dirty="0" err="1" smtClean="0"/>
              <a:t>Analisis</a:t>
            </a:r>
            <a:r>
              <a:rPr lang="es-UY" dirty="0" smtClean="0"/>
              <a:t> de Riesgo – Sistema Integrado de Inteligencia Aduanera</a:t>
            </a:r>
          </a:p>
          <a:p>
            <a:r>
              <a:rPr lang="es-UY" dirty="0" smtClean="0"/>
              <a:t>Precinto Electrónico</a:t>
            </a:r>
          </a:p>
          <a:p>
            <a:r>
              <a:rPr lang="es-UY" dirty="0" smtClean="0"/>
              <a:t>Centro Nacional de Verificación</a:t>
            </a:r>
          </a:p>
          <a:p>
            <a:r>
              <a:rPr lang="es-UY" dirty="0" smtClean="0"/>
              <a:t>Nuevo Código Aduanero Uruguayo (CAROU)</a:t>
            </a:r>
            <a:endParaRPr lang="es-UY" dirty="0"/>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89900" y="0"/>
            <a:ext cx="10541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166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611188" y="259628"/>
            <a:ext cx="7859712" cy="851165"/>
          </a:xfrm>
          <a:prstGeom prst="rect">
            <a:avLst/>
          </a:prstGeom>
          <a:noFill/>
          <a:ln w="9525">
            <a:noFill/>
            <a:miter lim="800000"/>
            <a:headEnd/>
            <a:tailEnd/>
          </a:ln>
          <a:effectLst/>
        </p:spPr>
        <p:txBody>
          <a:bodyPr anchor="ctr"/>
          <a:lstStyle>
            <a:lvl1pPr eaLnBrk="0" hangingPunct="0">
              <a:defRPr sz="2000">
                <a:solidFill>
                  <a:schemeClr val="tx1"/>
                </a:solidFill>
                <a:latin typeface="Arial Black" pitchFamily="34" charset="0"/>
              </a:defRPr>
            </a:lvl1pPr>
            <a:lvl2pPr marL="742950" indent="-285750" eaLnBrk="0" hangingPunct="0">
              <a:defRPr sz="2000">
                <a:solidFill>
                  <a:schemeClr val="tx1"/>
                </a:solidFill>
                <a:latin typeface="Arial Black" pitchFamily="34" charset="0"/>
              </a:defRPr>
            </a:lvl2pPr>
            <a:lvl3pPr marL="1143000" indent="-228600" eaLnBrk="0" hangingPunct="0">
              <a:defRPr sz="2000">
                <a:solidFill>
                  <a:schemeClr val="tx1"/>
                </a:solidFill>
                <a:latin typeface="Arial Black" pitchFamily="34" charset="0"/>
              </a:defRPr>
            </a:lvl3pPr>
            <a:lvl4pPr marL="1600200" indent="-228600" eaLnBrk="0" hangingPunct="0">
              <a:defRPr sz="2000">
                <a:solidFill>
                  <a:schemeClr val="tx1"/>
                </a:solidFill>
                <a:latin typeface="Arial Black" pitchFamily="34" charset="0"/>
              </a:defRPr>
            </a:lvl4pPr>
            <a:lvl5pPr marL="2057400" indent="-228600" eaLnBrk="0" hangingPunct="0">
              <a:defRPr sz="2000">
                <a:solidFill>
                  <a:schemeClr val="tx1"/>
                </a:solidFill>
                <a:latin typeface="Arial Black" pitchFamily="34" charset="0"/>
              </a:defRPr>
            </a:lvl5pPr>
            <a:lvl6pPr marL="2514600" indent="-228600" eaLnBrk="0" fontAlgn="base" hangingPunct="0">
              <a:spcBef>
                <a:spcPct val="0"/>
              </a:spcBef>
              <a:spcAft>
                <a:spcPct val="0"/>
              </a:spcAft>
              <a:defRPr sz="2000">
                <a:solidFill>
                  <a:schemeClr val="tx1"/>
                </a:solidFill>
                <a:latin typeface="Arial Black" pitchFamily="34" charset="0"/>
              </a:defRPr>
            </a:lvl6pPr>
            <a:lvl7pPr marL="2971800" indent="-228600" eaLnBrk="0" fontAlgn="base" hangingPunct="0">
              <a:spcBef>
                <a:spcPct val="0"/>
              </a:spcBef>
              <a:spcAft>
                <a:spcPct val="0"/>
              </a:spcAft>
              <a:defRPr sz="2000">
                <a:solidFill>
                  <a:schemeClr val="tx1"/>
                </a:solidFill>
                <a:latin typeface="Arial Black" pitchFamily="34" charset="0"/>
              </a:defRPr>
            </a:lvl7pPr>
            <a:lvl8pPr marL="3429000" indent="-228600" eaLnBrk="0" fontAlgn="base" hangingPunct="0">
              <a:spcBef>
                <a:spcPct val="0"/>
              </a:spcBef>
              <a:spcAft>
                <a:spcPct val="0"/>
              </a:spcAft>
              <a:defRPr sz="2000">
                <a:solidFill>
                  <a:schemeClr val="tx1"/>
                </a:solidFill>
                <a:latin typeface="Arial Black" pitchFamily="34" charset="0"/>
              </a:defRPr>
            </a:lvl8pPr>
            <a:lvl9pPr marL="3886200" indent="-228600" eaLnBrk="0" fontAlgn="base" hangingPunct="0">
              <a:spcBef>
                <a:spcPct val="0"/>
              </a:spcBef>
              <a:spcAft>
                <a:spcPct val="0"/>
              </a:spcAft>
              <a:defRPr sz="2000">
                <a:solidFill>
                  <a:schemeClr val="tx1"/>
                </a:solidFill>
                <a:latin typeface="Arial Black" pitchFamily="34" charset="0"/>
              </a:defRPr>
            </a:lvl9pPr>
          </a:lstStyle>
          <a:p>
            <a:pPr eaLnBrk="1" hangingPunct="1">
              <a:defRPr/>
            </a:pPr>
            <a:r>
              <a:rPr lang="es-ES" sz="4000" b="1" smtClean="0">
                <a:solidFill>
                  <a:srgbClr val="0000CC"/>
                </a:solidFill>
                <a:effectLst>
                  <a:outerShdw blurRad="38100" dist="38100" dir="2700000" algn="tl">
                    <a:srgbClr val="C0C0C0"/>
                  </a:outerShdw>
                </a:effectLst>
                <a:latin typeface="Calibri" pitchFamily="34" charset="0"/>
              </a:rPr>
              <a:t>DUA Digital</a:t>
            </a:r>
          </a:p>
        </p:txBody>
      </p:sp>
      <p:sp>
        <p:nvSpPr>
          <p:cNvPr id="17411" name="3 Rectángulo"/>
          <p:cNvSpPr>
            <a:spLocks noChangeArrowheads="1"/>
          </p:cNvSpPr>
          <p:nvPr/>
        </p:nvSpPr>
        <p:spPr bwMode="auto">
          <a:xfrm>
            <a:off x="468314" y="1020808"/>
            <a:ext cx="8351837" cy="5555367"/>
          </a:xfrm>
          <a:prstGeom prst="rect">
            <a:avLst/>
          </a:prstGeom>
          <a:noFill/>
          <a:ln>
            <a:noFill/>
          </a:ln>
          <a:extLst/>
        </p:spPr>
        <p:txBody>
          <a:bodyPr>
            <a:spAutoFit/>
          </a:bodyPr>
          <a:lstStyle/>
          <a:p>
            <a:pPr>
              <a:defRPr/>
            </a:pPr>
            <a:r>
              <a:rPr lang="es-ES" sz="2000" b="1" u="sng" dirty="0">
                <a:solidFill>
                  <a:srgbClr val="0000CC"/>
                </a:solidFill>
                <a:effectLst>
                  <a:outerShdw blurRad="38100" dist="38100" dir="2700000" algn="tl">
                    <a:srgbClr val="C0C0C0"/>
                  </a:outerShdw>
                </a:effectLst>
                <a:latin typeface="Calibri" pitchFamily="34" charset="0"/>
              </a:rPr>
              <a:t>Objetivos</a:t>
            </a:r>
          </a:p>
          <a:p>
            <a:pPr algn="just">
              <a:defRPr/>
            </a:pPr>
            <a:r>
              <a:rPr lang="es-MX" sz="2000" dirty="0">
                <a:solidFill>
                  <a:srgbClr val="18296B"/>
                </a:solidFill>
                <a:latin typeface="Calibri" pitchFamily="34" charset="0"/>
              </a:rPr>
              <a:t>Desmaterialización del DUA papel y su documentación de soporte.  </a:t>
            </a:r>
          </a:p>
          <a:p>
            <a:pPr algn="just">
              <a:defRPr/>
            </a:pPr>
            <a:r>
              <a:rPr lang="es-MX" sz="2000" dirty="0">
                <a:solidFill>
                  <a:srgbClr val="18296B"/>
                </a:solidFill>
                <a:latin typeface="Calibri" pitchFamily="34" charset="0"/>
              </a:rPr>
              <a:t>2 iniciativas para esto:</a:t>
            </a:r>
          </a:p>
          <a:p>
            <a:pPr algn="just">
              <a:defRPr/>
            </a:pPr>
            <a:endParaRPr lang="es-MX" sz="1600" dirty="0">
              <a:solidFill>
                <a:srgbClr val="18296B"/>
              </a:solidFill>
              <a:latin typeface="Calibri" pitchFamily="34" charset="0"/>
            </a:endParaRPr>
          </a:p>
          <a:p>
            <a:pPr algn="just">
              <a:defRPr/>
            </a:pPr>
            <a:endParaRPr lang="es-MX" sz="1600" dirty="0">
              <a:solidFill>
                <a:srgbClr val="18296B"/>
              </a:solidFill>
              <a:latin typeface="Calibri" pitchFamily="34" charset="0"/>
            </a:endParaRPr>
          </a:p>
          <a:p>
            <a:pPr algn="just">
              <a:defRPr/>
            </a:pPr>
            <a:endParaRPr lang="es-MX" sz="1600" dirty="0">
              <a:solidFill>
                <a:srgbClr val="18296B"/>
              </a:solidFill>
              <a:latin typeface="Calibri" pitchFamily="34" charset="0"/>
            </a:endParaRPr>
          </a:p>
          <a:p>
            <a:pPr algn="just">
              <a:defRPr/>
            </a:pPr>
            <a:endParaRPr lang="es-MX" sz="1600" dirty="0">
              <a:solidFill>
                <a:srgbClr val="18296B"/>
              </a:solidFill>
              <a:latin typeface="Calibri" pitchFamily="34" charset="0"/>
            </a:endParaRPr>
          </a:p>
          <a:p>
            <a:pPr algn="just">
              <a:defRPr/>
            </a:pPr>
            <a:endParaRPr lang="es-MX" sz="1600" dirty="0">
              <a:solidFill>
                <a:srgbClr val="18296B"/>
              </a:solidFill>
              <a:latin typeface="Calibri" pitchFamily="34" charset="0"/>
            </a:endParaRPr>
          </a:p>
          <a:p>
            <a:pPr>
              <a:defRPr/>
            </a:pPr>
            <a:r>
              <a:rPr lang="es-ES" sz="2000" b="1" u="sng" dirty="0">
                <a:solidFill>
                  <a:srgbClr val="0000CC"/>
                </a:solidFill>
                <a:effectLst>
                  <a:outerShdw blurRad="38100" dist="38100" dir="2700000" algn="tl">
                    <a:srgbClr val="C0C0C0"/>
                  </a:outerShdw>
                </a:effectLst>
                <a:latin typeface="Calibri" pitchFamily="34" charset="0"/>
              </a:rPr>
              <a:t>Pilares de la Solución</a:t>
            </a:r>
          </a:p>
          <a:p>
            <a:pPr>
              <a:defRPr/>
            </a:pPr>
            <a:endParaRPr lang="es-ES" sz="1600" dirty="0">
              <a:solidFill>
                <a:srgbClr val="18296B"/>
              </a:solidFill>
              <a:effectLst>
                <a:outerShdw blurRad="38100" dist="38100" dir="2700000" algn="tl">
                  <a:srgbClr val="C0C0C0"/>
                </a:outerShdw>
              </a:effectLst>
              <a:latin typeface="Calibri" pitchFamily="34" charset="0"/>
            </a:endParaRPr>
          </a:p>
          <a:p>
            <a:pPr lvl="1">
              <a:lnSpc>
                <a:spcPct val="90000"/>
              </a:lnSpc>
              <a:spcAft>
                <a:spcPts val="600"/>
              </a:spcAft>
              <a:buFont typeface="Arial" charset="0"/>
              <a:buChar char="•"/>
              <a:defRPr/>
            </a:pPr>
            <a:r>
              <a:rPr lang="es-MX" sz="2000" dirty="0">
                <a:solidFill>
                  <a:srgbClr val="18296B"/>
                </a:solidFill>
                <a:latin typeface="Calibri" pitchFamily="34" charset="0"/>
              </a:rPr>
              <a:t>Documento Electrónico y Firma Electrónica</a:t>
            </a:r>
          </a:p>
          <a:p>
            <a:pPr lvl="1">
              <a:lnSpc>
                <a:spcPct val="90000"/>
              </a:lnSpc>
              <a:spcAft>
                <a:spcPts val="600"/>
              </a:spcAft>
              <a:buFont typeface="Arial" charset="0"/>
              <a:buChar char="•"/>
              <a:defRPr/>
            </a:pPr>
            <a:r>
              <a:rPr lang="es-ES_tradnl" sz="2000" dirty="0">
                <a:solidFill>
                  <a:srgbClr val="18296B"/>
                </a:solidFill>
                <a:latin typeface="Calibri" pitchFamily="34" charset="0"/>
              </a:rPr>
              <a:t>Guarda, Conservación y Archivo de los Documentos</a:t>
            </a:r>
          </a:p>
          <a:p>
            <a:pPr lvl="1">
              <a:lnSpc>
                <a:spcPct val="90000"/>
              </a:lnSpc>
              <a:spcAft>
                <a:spcPts val="600"/>
              </a:spcAft>
              <a:defRPr/>
            </a:pPr>
            <a:endParaRPr lang="es-ES_tradnl" sz="2000" dirty="0">
              <a:solidFill>
                <a:srgbClr val="18296B"/>
              </a:solidFill>
              <a:latin typeface="Calibri" pitchFamily="34" charset="0"/>
            </a:endParaRPr>
          </a:p>
          <a:p>
            <a:pPr>
              <a:lnSpc>
                <a:spcPct val="90000"/>
              </a:lnSpc>
              <a:spcAft>
                <a:spcPts val="600"/>
              </a:spcAft>
              <a:defRPr/>
            </a:pPr>
            <a:r>
              <a:rPr lang="es-ES" sz="2000" b="1" u="sng" dirty="0">
                <a:solidFill>
                  <a:srgbClr val="0000CC"/>
                </a:solidFill>
                <a:effectLst>
                  <a:outerShdw blurRad="38100" dist="38100" dir="2700000" algn="tl">
                    <a:srgbClr val="C0C0C0"/>
                  </a:outerShdw>
                </a:effectLst>
                <a:latin typeface="Calibri" pitchFamily="34" charset="0"/>
              </a:rPr>
              <a:t>Implementación</a:t>
            </a:r>
          </a:p>
          <a:p>
            <a:pPr marL="800100" lvl="1" indent="-342900">
              <a:lnSpc>
                <a:spcPct val="90000"/>
              </a:lnSpc>
              <a:spcAft>
                <a:spcPts val="600"/>
              </a:spcAft>
              <a:buFont typeface="Arial" pitchFamily="34" charset="0"/>
              <a:buChar char="•"/>
              <a:defRPr/>
            </a:pPr>
            <a:r>
              <a:rPr lang="es-ES_tradnl" sz="2000" b="1" i="1" dirty="0">
                <a:solidFill>
                  <a:srgbClr val="FF3300"/>
                </a:solidFill>
                <a:effectLst>
                  <a:outerShdw blurRad="38100" dist="38100" dir="2700000" algn="tl">
                    <a:srgbClr val="C0C0C0"/>
                  </a:outerShdw>
                </a:effectLst>
                <a:latin typeface="Calibri" pitchFamily="34" charset="0"/>
              </a:rPr>
              <a:t>15.691 DUAs Digitales</a:t>
            </a:r>
            <a:r>
              <a:rPr lang="es-ES_tradnl" sz="2000" dirty="0">
                <a:solidFill>
                  <a:srgbClr val="18296B"/>
                </a:solidFill>
                <a:latin typeface="Calibri" pitchFamily="34" charset="0"/>
              </a:rPr>
              <a:t> tramitados a la fecha</a:t>
            </a:r>
            <a:endParaRPr lang="es-ES" sz="2000" b="1" u="sng" dirty="0">
              <a:solidFill>
                <a:srgbClr val="0000CC"/>
              </a:solidFill>
              <a:effectLst>
                <a:outerShdw blurRad="38100" dist="38100" dir="2700000" algn="tl">
                  <a:srgbClr val="C0C0C0"/>
                </a:outerShdw>
              </a:effectLst>
              <a:latin typeface="Calibri" pitchFamily="34" charset="0"/>
            </a:endParaRPr>
          </a:p>
          <a:p>
            <a:pPr marL="800100" lvl="1" indent="-342900">
              <a:lnSpc>
                <a:spcPct val="90000"/>
              </a:lnSpc>
              <a:spcAft>
                <a:spcPts val="600"/>
              </a:spcAft>
              <a:buFont typeface="Arial" pitchFamily="34" charset="0"/>
              <a:buChar char="•"/>
              <a:defRPr/>
            </a:pPr>
            <a:r>
              <a:rPr lang="es-ES_tradnl" sz="2000" dirty="0">
                <a:solidFill>
                  <a:srgbClr val="18296B"/>
                </a:solidFill>
                <a:latin typeface="Calibri" pitchFamily="34" charset="0"/>
              </a:rPr>
              <a:t>Importación </a:t>
            </a:r>
            <a:r>
              <a:rPr lang="es-UY" sz="2000" dirty="0">
                <a:solidFill>
                  <a:srgbClr val="18296B"/>
                </a:solidFill>
                <a:latin typeface="Calibri" pitchFamily="34" charset="0"/>
              </a:rPr>
              <a:t>Obligatorio en Montevideo, Carrasco, e Interior.</a:t>
            </a:r>
          </a:p>
          <a:p>
            <a:pPr marL="800100" lvl="1" indent="-342900">
              <a:lnSpc>
                <a:spcPct val="90000"/>
              </a:lnSpc>
              <a:spcAft>
                <a:spcPts val="600"/>
              </a:spcAft>
              <a:buFont typeface="Arial" pitchFamily="34" charset="0"/>
              <a:buChar char="•"/>
              <a:defRPr/>
            </a:pPr>
            <a:r>
              <a:rPr lang="es-UY" sz="2000" dirty="0">
                <a:solidFill>
                  <a:srgbClr val="18296B"/>
                </a:solidFill>
                <a:latin typeface="Calibri" pitchFamily="34" charset="0"/>
              </a:rPr>
              <a:t>Exportación: inicio piloto en todo el país para fines de octubre.</a:t>
            </a:r>
          </a:p>
          <a:p>
            <a:pPr marL="800100" lvl="1" indent="-342900">
              <a:lnSpc>
                <a:spcPct val="90000"/>
              </a:lnSpc>
              <a:spcAft>
                <a:spcPts val="600"/>
              </a:spcAft>
              <a:buFont typeface="Arial" pitchFamily="34" charset="0"/>
              <a:buChar char="•"/>
              <a:defRPr/>
            </a:pPr>
            <a:r>
              <a:rPr lang="es-UY" sz="2000" dirty="0">
                <a:solidFill>
                  <a:srgbClr val="18296B"/>
                </a:solidFill>
                <a:latin typeface="Calibri" pitchFamily="34" charset="0"/>
              </a:rPr>
              <a:t>Tránsito: opcional en todo el país y obligatorio a partir del 5/11.</a:t>
            </a:r>
            <a:endParaRPr lang="es-ES" sz="2000" dirty="0">
              <a:solidFill>
                <a:srgbClr val="18296B"/>
              </a:solidFill>
              <a:latin typeface="Calibri" pitchFamily="34" charset="0"/>
            </a:endParaRPr>
          </a:p>
        </p:txBody>
      </p:sp>
      <p:sp>
        <p:nvSpPr>
          <p:cNvPr id="6" name="5 Pentágono"/>
          <p:cNvSpPr/>
          <p:nvPr/>
        </p:nvSpPr>
        <p:spPr>
          <a:xfrm>
            <a:off x="1187451" y="1957532"/>
            <a:ext cx="6697663" cy="336336"/>
          </a:xfrm>
          <a:prstGeom prst="homePlate">
            <a:avLst/>
          </a:prstGeom>
          <a:noFill/>
          <a:ln>
            <a:solidFill>
              <a:srgbClr val="18296B"/>
            </a:solidFill>
          </a:ln>
        </p:spPr>
        <p:style>
          <a:lnRef idx="2">
            <a:schemeClr val="accent2"/>
          </a:lnRef>
          <a:fillRef idx="1">
            <a:schemeClr val="lt1"/>
          </a:fillRef>
          <a:effectRef idx="0">
            <a:schemeClr val="accent2"/>
          </a:effectRef>
          <a:fontRef idx="minor">
            <a:schemeClr val="dk1"/>
          </a:fontRef>
        </p:style>
        <p:txBody>
          <a:bodyPr>
            <a:spAutoFit/>
          </a:bodyPr>
          <a:lstStyle/>
          <a:p>
            <a:pPr marL="1588" lvl="3" indent="9525" algn="ctr">
              <a:defRPr/>
            </a:pPr>
            <a:r>
              <a:rPr lang="es-ES" sz="1600" b="1" dirty="0">
                <a:solidFill>
                  <a:srgbClr val="18296B"/>
                </a:solidFill>
                <a:latin typeface="Calibri" pitchFamily="34" charset="0"/>
              </a:rPr>
              <a:t>Digitalización del DUA Papel</a:t>
            </a:r>
          </a:p>
        </p:txBody>
      </p:sp>
      <p:sp>
        <p:nvSpPr>
          <p:cNvPr id="7" name="6 Pentágono"/>
          <p:cNvSpPr/>
          <p:nvPr/>
        </p:nvSpPr>
        <p:spPr>
          <a:xfrm>
            <a:off x="1187451" y="2425156"/>
            <a:ext cx="6697663" cy="336336"/>
          </a:xfrm>
          <a:prstGeom prst="homePlate">
            <a:avLst/>
          </a:prstGeom>
          <a:noFill/>
          <a:ln>
            <a:solidFill>
              <a:srgbClr val="18296B"/>
            </a:solidFill>
          </a:ln>
        </p:spPr>
        <p:style>
          <a:lnRef idx="2">
            <a:schemeClr val="accent2"/>
          </a:lnRef>
          <a:fillRef idx="1">
            <a:schemeClr val="lt1"/>
          </a:fillRef>
          <a:effectRef idx="0">
            <a:schemeClr val="accent2"/>
          </a:effectRef>
          <a:fontRef idx="minor">
            <a:schemeClr val="dk1"/>
          </a:fontRef>
        </p:style>
        <p:txBody>
          <a:bodyPr>
            <a:spAutoFit/>
          </a:bodyPr>
          <a:lstStyle/>
          <a:p>
            <a:pPr marL="1588" lvl="3" indent="9525" algn="ctr">
              <a:defRPr/>
            </a:pPr>
            <a:r>
              <a:rPr lang="es-ES" sz="1600" b="1" dirty="0">
                <a:solidFill>
                  <a:srgbClr val="18296B"/>
                </a:solidFill>
                <a:latin typeface="Calibri" pitchFamily="34" charset="0"/>
              </a:rPr>
              <a:t>Ventanilla Única de Comercio Exterior</a:t>
            </a:r>
          </a:p>
        </p:txBody>
      </p:sp>
      <p:pic>
        <p:nvPicPr>
          <p:cNvPr id="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89900" y="0"/>
            <a:ext cx="10541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2437957"/>
      </p:ext>
    </p:extLst>
  </p:cSld>
  <p:clrMapOvr>
    <a:masterClrMapping/>
  </p:clrMapOvr>
  <p:transition spd="med">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idx="4294967295"/>
          </p:nvPr>
        </p:nvSpPr>
        <p:spPr>
          <a:xfrm>
            <a:off x="457201" y="225699"/>
            <a:ext cx="7499175" cy="862670"/>
          </a:xfrm>
          <a:ln>
            <a:solidFill>
              <a:srgbClr val="18296B"/>
            </a:solidFill>
          </a:ln>
        </p:spPr>
        <p:txBody>
          <a:bodyPr>
            <a:normAutofit fontScale="90000"/>
          </a:bodyPr>
          <a:lstStyle/>
          <a:p>
            <a:pPr>
              <a:defRPr/>
            </a:pPr>
            <a:r>
              <a:rPr lang="es-ES" sz="3600" smtClean="0">
                <a:solidFill>
                  <a:srgbClr val="0000CC"/>
                </a:solidFill>
                <a:effectLst>
                  <a:outerShdw blurRad="38100" dist="38100" dir="2700000" algn="tl">
                    <a:srgbClr val="C0C0C0"/>
                  </a:outerShdw>
                </a:effectLst>
              </a:rPr>
              <a:t>Ventanilla Única de Comercio Exterior</a:t>
            </a:r>
            <a:br>
              <a:rPr lang="es-ES" sz="3600" smtClean="0">
                <a:solidFill>
                  <a:srgbClr val="0000CC"/>
                </a:solidFill>
                <a:effectLst>
                  <a:outerShdw blurRad="38100" dist="38100" dir="2700000" algn="tl">
                    <a:srgbClr val="C0C0C0"/>
                  </a:outerShdw>
                </a:effectLst>
              </a:rPr>
            </a:br>
            <a:r>
              <a:rPr lang="es-ES" sz="2400" smtClean="0">
                <a:solidFill>
                  <a:srgbClr val="0000CC"/>
                </a:solidFill>
              </a:rPr>
              <a:t>Antecedentes del Proyecto</a:t>
            </a:r>
          </a:p>
        </p:txBody>
      </p:sp>
      <p:pic>
        <p:nvPicPr>
          <p:cNvPr id="16387" name="3 Imagen"/>
          <p:cNvPicPr>
            <a:picLocks noChangeAspect="1" noChangeArrowheads="1"/>
          </p:cNvPicPr>
          <p:nvPr/>
        </p:nvPicPr>
        <p:blipFill>
          <a:blip r:embed="rId2">
            <a:extLst>
              <a:ext uri="{28A0092B-C50C-407E-A947-70E740481C1C}">
                <a14:useLocalDpi xmlns:a14="http://schemas.microsoft.com/office/drawing/2010/main" val="0"/>
              </a:ext>
            </a:extLst>
          </a:blip>
          <a:srcRect l="66029" t="32722" r="11520" b="39267"/>
          <a:stretch>
            <a:fillRect/>
          </a:stretch>
        </p:blipFill>
        <p:spPr bwMode="auto">
          <a:xfrm>
            <a:off x="5148264" y="1221429"/>
            <a:ext cx="3938587" cy="3813278"/>
          </a:xfrm>
          <a:prstGeom prst="rect">
            <a:avLst/>
          </a:prstGeom>
          <a:noFill/>
          <a:ln w="19050">
            <a:solidFill>
              <a:srgbClr val="18296B"/>
            </a:solidFill>
            <a:miter lim="800000"/>
            <a:headEnd/>
            <a:tailEnd/>
          </a:ln>
          <a:extLst>
            <a:ext uri="{909E8E84-426E-40DD-AFC4-6F175D3DCCD1}">
              <a14:hiddenFill xmlns:a14="http://schemas.microsoft.com/office/drawing/2010/main">
                <a:solidFill>
                  <a:srgbClr val="FFFFFF"/>
                </a:solidFill>
              </a14:hiddenFill>
            </a:ext>
          </a:extLst>
        </p:spPr>
      </p:pic>
      <p:sp>
        <p:nvSpPr>
          <p:cNvPr id="11" name="10 Rectángulo"/>
          <p:cNvSpPr/>
          <p:nvPr/>
        </p:nvSpPr>
        <p:spPr>
          <a:xfrm>
            <a:off x="468313" y="5168947"/>
            <a:ext cx="8424862" cy="1631216"/>
          </a:xfrm>
          <a:prstGeom prst="rect">
            <a:avLst/>
          </a:prstGeom>
          <a:ln>
            <a:solidFill>
              <a:srgbClr val="18296B"/>
            </a:solidFill>
          </a:ln>
        </p:spPr>
        <p:style>
          <a:lnRef idx="2">
            <a:schemeClr val="accent2"/>
          </a:lnRef>
          <a:fillRef idx="1">
            <a:schemeClr val="lt1"/>
          </a:fillRef>
          <a:effectRef idx="0">
            <a:schemeClr val="accent2"/>
          </a:effectRef>
          <a:fontRef idx="minor">
            <a:schemeClr val="dk1"/>
          </a:fontRef>
        </p:style>
        <p:txBody>
          <a:bodyPr>
            <a:spAutoFit/>
          </a:bodyPr>
          <a:lstStyle/>
          <a:p>
            <a:pPr marL="1588" lvl="3" indent="9525" algn="ctr">
              <a:defRPr/>
            </a:pPr>
            <a:endParaRPr lang="es-ES" sz="2000" b="1">
              <a:solidFill>
                <a:srgbClr val="18296B"/>
              </a:solidFill>
              <a:latin typeface="Calibri" pitchFamily="34" charset="0"/>
            </a:endParaRPr>
          </a:p>
          <a:p>
            <a:pPr marL="1588" lvl="3" indent="9525">
              <a:buFontTx/>
              <a:buChar char="•"/>
              <a:defRPr/>
            </a:pPr>
            <a:r>
              <a:rPr lang="es-ES" sz="2000" b="1" i="1">
                <a:solidFill>
                  <a:srgbClr val="FF3300"/>
                </a:solidFill>
                <a:effectLst>
                  <a:outerShdw blurRad="38100" dist="38100" dir="2700000" algn="tl">
                    <a:srgbClr val="C0C0C0"/>
                  </a:outerShdw>
                </a:effectLst>
                <a:latin typeface="Calibri" pitchFamily="34" charset="0"/>
              </a:rPr>
              <a:t>+ 80 tipos de Certificados</a:t>
            </a:r>
            <a:r>
              <a:rPr lang="es-ES" sz="2000" b="1">
                <a:solidFill>
                  <a:srgbClr val="18296B"/>
                </a:solidFill>
                <a:latin typeface="Calibri" pitchFamily="34" charset="0"/>
              </a:rPr>
              <a:t> que en su mayoría se tramitan de forma manual</a:t>
            </a:r>
          </a:p>
          <a:p>
            <a:pPr marL="1588" lvl="3" indent="9525">
              <a:buFontTx/>
              <a:buChar char="•"/>
              <a:defRPr/>
            </a:pPr>
            <a:r>
              <a:rPr lang="es-ES" sz="2000" b="1" i="1">
                <a:solidFill>
                  <a:srgbClr val="FF3300"/>
                </a:solidFill>
                <a:effectLst>
                  <a:outerShdw blurRad="38100" dist="38100" dir="2700000" algn="tl">
                    <a:srgbClr val="C0C0C0"/>
                  </a:outerShdw>
                </a:effectLst>
                <a:latin typeface="Calibri" pitchFamily="34" charset="0"/>
              </a:rPr>
              <a:t>+ 100.000 Certificados emitidos por año</a:t>
            </a:r>
            <a:r>
              <a:rPr lang="es-ES" sz="2000" b="1">
                <a:solidFill>
                  <a:srgbClr val="18296B"/>
                </a:solidFill>
                <a:latin typeface="Calibri" pitchFamily="34" charset="0"/>
              </a:rPr>
              <a:t> por los 30 organismos</a:t>
            </a:r>
          </a:p>
          <a:p>
            <a:pPr marL="1588" lvl="3" indent="9525">
              <a:buFontTx/>
              <a:buChar char="•"/>
              <a:defRPr/>
            </a:pPr>
            <a:r>
              <a:rPr lang="es-ES" sz="2000" b="1">
                <a:solidFill>
                  <a:srgbClr val="18296B"/>
                </a:solidFill>
                <a:latin typeface="Calibri" pitchFamily="34" charset="0"/>
              </a:rPr>
              <a:t>Obtener  un certificado puede tardar de </a:t>
            </a:r>
            <a:r>
              <a:rPr lang="es-ES" sz="2000" b="1" i="1">
                <a:solidFill>
                  <a:srgbClr val="FF3300"/>
                </a:solidFill>
                <a:effectLst>
                  <a:outerShdw blurRad="38100" dist="38100" dir="2700000" algn="tl">
                    <a:srgbClr val="C0C0C0"/>
                  </a:outerShdw>
                </a:effectLst>
                <a:latin typeface="Calibri" pitchFamily="34" charset="0"/>
              </a:rPr>
              <a:t>24 hs. a más de 30 días</a:t>
            </a:r>
          </a:p>
          <a:p>
            <a:pPr marL="1588" lvl="3" indent="9525" algn="ctr">
              <a:defRPr/>
            </a:pPr>
            <a:endParaRPr lang="es-ES" sz="2000" b="1">
              <a:solidFill>
                <a:srgbClr val="18296B"/>
              </a:solidFill>
              <a:latin typeface="Calibri" pitchFamily="34" charset="0"/>
            </a:endParaRPr>
          </a:p>
        </p:txBody>
      </p:sp>
      <p:sp>
        <p:nvSpPr>
          <p:cNvPr id="12" name="11 Pentágono"/>
          <p:cNvSpPr/>
          <p:nvPr/>
        </p:nvSpPr>
        <p:spPr>
          <a:xfrm>
            <a:off x="539750" y="1422051"/>
            <a:ext cx="4489450" cy="1015663"/>
          </a:xfrm>
          <a:prstGeom prst="homePlate">
            <a:avLst>
              <a:gd name="adj" fmla="val 27355"/>
            </a:avLst>
          </a:prstGeom>
          <a:ln>
            <a:solidFill>
              <a:srgbClr val="18296B"/>
            </a:solidFill>
          </a:ln>
        </p:spPr>
        <p:style>
          <a:lnRef idx="2">
            <a:schemeClr val="accent2"/>
          </a:lnRef>
          <a:fillRef idx="1">
            <a:schemeClr val="lt1"/>
          </a:fillRef>
          <a:effectRef idx="0">
            <a:schemeClr val="accent2"/>
          </a:effectRef>
          <a:fontRef idx="minor">
            <a:schemeClr val="dk1"/>
          </a:fontRef>
        </p:style>
        <p:txBody>
          <a:bodyPr>
            <a:spAutoFit/>
          </a:bodyPr>
          <a:lstStyle/>
          <a:p>
            <a:pPr marL="1588" lvl="3" indent="9525" algn="ctr">
              <a:defRPr/>
            </a:pPr>
            <a:endParaRPr lang="es-ES" sz="2000" b="1">
              <a:solidFill>
                <a:srgbClr val="18296B"/>
              </a:solidFill>
              <a:latin typeface="Calibri" pitchFamily="34" charset="0"/>
            </a:endParaRPr>
          </a:p>
          <a:p>
            <a:pPr marL="1588" lvl="3" indent="9525" algn="ctr">
              <a:defRPr/>
            </a:pPr>
            <a:r>
              <a:rPr lang="es-ES" sz="2000" b="1">
                <a:solidFill>
                  <a:srgbClr val="18296B"/>
                </a:solidFill>
                <a:latin typeface="Calibri" pitchFamily="34" charset="0"/>
              </a:rPr>
              <a:t>Más de </a:t>
            </a:r>
            <a:r>
              <a:rPr lang="es-ES" sz="2000" b="1" i="1">
                <a:solidFill>
                  <a:srgbClr val="FF3300"/>
                </a:solidFill>
                <a:effectLst>
                  <a:outerShdw blurRad="38100" dist="38100" dir="2700000" algn="tl">
                    <a:srgbClr val="C0C0C0"/>
                  </a:outerShdw>
                </a:effectLst>
                <a:latin typeface="Calibri" pitchFamily="34" charset="0"/>
              </a:rPr>
              <a:t>30 organismos involucrados</a:t>
            </a:r>
          </a:p>
          <a:p>
            <a:pPr marL="1588" lvl="3" indent="9525" algn="ctr">
              <a:defRPr/>
            </a:pPr>
            <a:endParaRPr lang="es-ES" sz="2000" b="1" i="1">
              <a:solidFill>
                <a:srgbClr val="FF3300"/>
              </a:solidFill>
              <a:effectLst>
                <a:outerShdw blurRad="38100" dist="38100" dir="2700000" algn="tl">
                  <a:srgbClr val="C0C0C0"/>
                </a:outerShdw>
              </a:effectLst>
              <a:latin typeface="Calibri" pitchFamily="34" charset="0"/>
            </a:endParaRPr>
          </a:p>
        </p:txBody>
      </p:sp>
      <p:sp>
        <p:nvSpPr>
          <p:cNvPr id="13" name="12 Pentágono"/>
          <p:cNvSpPr/>
          <p:nvPr/>
        </p:nvSpPr>
        <p:spPr>
          <a:xfrm>
            <a:off x="539751" y="2425157"/>
            <a:ext cx="4564063" cy="1323439"/>
          </a:xfrm>
          <a:prstGeom prst="homePlate">
            <a:avLst>
              <a:gd name="adj" fmla="val 33538"/>
            </a:avLst>
          </a:prstGeom>
          <a:ln>
            <a:solidFill>
              <a:srgbClr val="18296B"/>
            </a:solidFill>
          </a:ln>
        </p:spPr>
        <p:style>
          <a:lnRef idx="2">
            <a:schemeClr val="accent2"/>
          </a:lnRef>
          <a:fillRef idx="1">
            <a:schemeClr val="lt1"/>
          </a:fillRef>
          <a:effectRef idx="0">
            <a:schemeClr val="accent2"/>
          </a:effectRef>
          <a:fontRef idx="minor">
            <a:schemeClr val="dk1"/>
          </a:fontRef>
        </p:style>
        <p:txBody>
          <a:bodyPr>
            <a:spAutoFit/>
          </a:bodyPr>
          <a:lstStyle/>
          <a:p>
            <a:pPr marL="1588" lvl="3" indent="9525" algn="ctr">
              <a:defRPr/>
            </a:pPr>
            <a:r>
              <a:rPr lang="es-ES" sz="2000" b="1" i="1">
                <a:solidFill>
                  <a:srgbClr val="FF3300"/>
                </a:solidFill>
                <a:effectLst>
                  <a:outerShdw blurRad="38100" dist="38100" dir="2700000" algn="tl">
                    <a:srgbClr val="C0C0C0"/>
                  </a:outerShdw>
                </a:effectLst>
                <a:latin typeface="Calibri" pitchFamily="34" charset="0"/>
              </a:rPr>
              <a:t>Menos de 15</a:t>
            </a:r>
            <a:r>
              <a:rPr lang="es-ES" sz="2000" b="1">
                <a:solidFill>
                  <a:srgbClr val="18296B"/>
                </a:solidFill>
                <a:latin typeface="Calibri" pitchFamily="34" charset="0"/>
              </a:rPr>
              <a:t> han desarrollado algún tipo de conexión informática con la DNA.</a:t>
            </a:r>
          </a:p>
          <a:p>
            <a:pPr marL="1588" lvl="3" indent="9525" algn="ctr">
              <a:defRPr/>
            </a:pPr>
            <a:endParaRPr lang="es-ES" sz="2000" b="1">
              <a:solidFill>
                <a:srgbClr val="18296B"/>
              </a:solidFill>
              <a:latin typeface="Calibri" pitchFamily="34" charset="0"/>
            </a:endParaRPr>
          </a:p>
        </p:txBody>
      </p:sp>
      <p:sp>
        <p:nvSpPr>
          <p:cNvPr id="14" name="13 Pentágono"/>
          <p:cNvSpPr/>
          <p:nvPr/>
        </p:nvSpPr>
        <p:spPr>
          <a:xfrm>
            <a:off x="539751" y="3738045"/>
            <a:ext cx="4564063" cy="1323439"/>
          </a:xfrm>
          <a:prstGeom prst="homePlate">
            <a:avLst>
              <a:gd name="adj" fmla="val 28907"/>
            </a:avLst>
          </a:prstGeom>
          <a:ln>
            <a:solidFill>
              <a:srgbClr val="18296B"/>
            </a:solidFill>
          </a:ln>
        </p:spPr>
        <p:style>
          <a:lnRef idx="2">
            <a:schemeClr val="accent2"/>
          </a:lnRef>
          <a:fillRef idx="1">
            <a:schemeClr val="lt1"/>
          </a:fillRef>
          <a:effectRef idx="0">
            <a:schemeClr val="accent2"/>
          </a:effectRef>
          <a:fontRef idx="minor">
            <a:schemeClr val="dk1"/>
          </a:fontRef>
        </p:style>
        <p:txBody>
          <a:bodyPr>
            <a:spAutoFit/>
          </a:bodyPr>
          <a:lstStyle/>
          <a:p>
            <a:pPr marL="1588" lvl="3" indent="9525" algn="ctr">
              <a:defRPr/>
            </a:pPr>
            <a:r>
              <a:rPr lang="es-ES" sz="2000" b="1" dirty="0">
                <a:solidFill>
                  <a:srgbClr val="18296B"/>
                </a:solidFill>
                <a:latin typeface="Calibri" pitchFamily="34" charset="0"/>
              </a:rPr>
              <a:t>Dentro de los organismos no conectados, se encuentran dos  que emiten la mayoría de los certificados (MGAP y MSP). </a:t>
            </a:r>
          </a:p>
        </p:txBody>
      </p:sp>
      <p:pic>
        <p:nvPicPr>
          <p:cNvPr id="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9900" y="1690"/>
            <a:ext cx="10541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6419072"/>
      </p:ext>
    </p:extLst>
  </p:cSld>
  <p:clrMapOvr>
    <a:masterClrMapping/>
  </p:clrMapOvr>
  <p:transition spd="med">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67119" y="0"/>
            <a:ext cx="10541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2350878"/>
      </p:ext>
    </p:extLst>
  </p:cSld>
  <p:clrMapOvr>
    <a:masterClrMapping/>
  </p:clrMapOvr>
  <p:transition spd="med">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74638"/>
            <a:ext cx="8507288" cy="1143000"/>
          </a:xfrm>
        </p:spPr>
        <p:txBody>
          <a:bodyPr>
            <a:normAutofit fontScale="90000"/>
          </a:bodyPr>
          <a:lstStyle/>
          <a:p>
            <a:r>
              <a:rPr lang="es-UY" dirty="0" smtClean="0">
                <a:latin typeface="Eras Demi ITC" pitchFamily="34" charset="0"/>
              </a:rPr>
              <a:t>Mapa estratégico Control y Gestión del Riesgo</a:t>
            </a:r>
            <a:endParaRPr lang="es-UY" dirty="0">
              <a:latin typeface="Eras Demi ITC" pitchFamily="34" charset="0"/>
            </a:endParaRPr>
          </a:p>
        </p:txBody>
      </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9900" y="0"/>
            <a:ext cx="10541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Flecha arriba"/>
          <p:cNvSpPr/>
          <p:nvPr/>
        </p:nvSpPr>
        <p:spPr>
          <a:xfrm>
            <a:off x="3142541" y="1412776"/>
            <a:ext cx="2497286" cy="4900736"/>
          </a:xfrm>
          <a:prstGeom prst="upArrow">
            <a:avLst/>
          </a:prstGeom>
          <a:solidFill>
            <a:schemeClr val="tx2">
              <a:lumMod val="60000"/>
              <a:lumOff val="40000"/>
            </a:schemeClr>
          </a:solidFill>
          <a:ln>
            <a:solidFill>
              <a:schemeClr val="accent3">
                <a:lumMod val="40000"/>
                <a:lumOff val="60000"/>
              </a:schemeClr>
            </a:solidFill>
          </a:ln>
          <a:effectLst>
            <a:outerShdw blurRad="76200" dir="13500000" sy="23000" kx="1200000" algn="br" rotWithShape="0">
              <a:prstClr val="black">
                <a:alpha val="2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1" name="10 Rectángulo redondeado">
            <a:hlinkClick r:id="" action="ppaction://noaction"/>
          </p:cNvPr>
          <p:cNvSpPr/>
          <p:nvPr/>
        </p:nvSpPr>
        <p:spPr>
          <a:xfrm>
            <a:off x="2015716" y="4365104"/>
            <a:ext cx="2088232" cy="785336"/>
          </a:xfrm>
          <a:prstGeom prst="roundRect">
            <a:avLst/>
          </a:prstGeom>
          <a:solidFill>
            <a:srgbClr val="CCFF99"/>
          </a:solidFill>
          <a:ln>
            <a:solidFill>
              <a:schemeClr val="accent3">
                <a:lumMod val="40000"/>
                <a:lumOff val="60000"/>
              </a:schemeClr>
            </a:solidFill>
          </a:ln>
          <a:effectLst>
            <a:outerShdw blurRad="76200" dir="13500000" sy="23000" kx="1200000" algn="br" rotWithShape="0">
              <a:prstClr val="black">
                <a:alpha val="2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sz="1400" dirty="0" smtClean="0">
                <a:solidFill>
                  <a:schemeClr val="tx1"/>
                </a:solidFill>
              </a:rPr>
              <a:t>Utilización de tecnologías adecuadas</a:t>
            </a:r>
          </a:p>
        </p:txBody>
      </p:sp>
      <p:sp>
        <p:nvSpPr>
          <p:cNvPr id="12" name="11 Rectángulo redondeado">
            <a:hlinkClick r:id="rId4" action="ppaction://hlinksldjump"/>
          </p:cNvPr>
          <p:cNvSpPr/>
          <p:nvPr/>
        </p:nvSpPr>
        <p:spPr>
          <a:xfrm>
            <a:off x="3365866" y="5456076"/>
            <a:ext cx="2088232" cy="648072"/>
          </a:xfrm>
          <a:prstGeom prst="roundRect">
            <a:avLst/>
          </a:prstGeom>
          <a:solidFill>
            <a:srgbClr val="CCFF99"/>
          </a:solidFill>
          <a:ln>
            <a:solidFill>
              <a:schemeClr val="accent3">
                <a:lumMod val="40000"/>
                <a:lumOff val="60000"/>
              </a:schemeClr>
            </a:solidFill>
          </a:ln>
          <a:effectLst>
            <a:outerShdw blurRad="76200" dir="13500000" sy="23000" kx="1200000" algn="br" rotWithShape="0">
              <a:prstClr val="black">
                <a:alpha val="2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sz="1400" dirty="0" smtClean="0">
                <a:solidFill>
                  <a:schemeClr val="tx1"/>
                </a:solidFill>
              </a:rPr>
              <a:t>Recursos adecuados disponibles</a:t>
            </a:r>
          </a:p>
        </p:txBody>
      </p:sp>
      <p:sp>
        <p:nvSpPr>
          <p:cNvPr id="13" name="12 Rectángulo redondeado">
            <a:hlinkClick r:id="" action="ppaction://noaction"/>
          </p:cNvPr>
          <p:cNvSpPr/>
          <p:nvPr/>
        </p:nvSpPr>
        <p:spPr>
          <a:xfrm>
            <a:off x="4708024" y="4365104"/>
            <a:ext cx="2088232" cy="785336"/>
          </a:xfrm>
          <a:prstGeom prst="roundRect">
            <a:avLst/>
          </a:prstGeom>
          <a:solidFill>
            <a:srgbClr val="CCFF99"/>
          </a:solidFill>
          <a:ln>
            <a:solidFill>
              <a:schemeClr val="accent3">
                <a:lumMod val="40000"/>
                <a:lumOff val="60000"/>
              </a:schemeClr>
            </a:solidFill>
          </a:ln>
          <a:effectLst>
            <a:outerShdw blurRad="76200" dir="13500000" sy="23000" kx="1200000" algn="br" rotWithShape="0">
              <a:prstClr val="black">
                <a:alpha val="2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sz="1400" dirty="0" smtClean="0">
                <a:solidFill>
                  <a:schemeClr val="tx1"/>
                </a:solidFill>
              </a:rPr>
              <a:t>RRHH formados  e  íntegros</a:t>
            </a:r>
          </a:p>
        </p:txBody>
      </p:sp>
      <p:sp>
        <p:nvSpPr>
          <p:cNvPr id="14" name="13 Rectángulo redondeado">
            <a:hlinkClick r:id="" action="ppaction://noaction"/>
          </p:cNvPr>
          <p:cNvSpPr/>
          <p:nvPr/>
        </p:nvSpPr>
        <p:spPr>
          <a:xfrm>
            <a:off x="2915816" y="3251076"/>
            <a:ext cx="2988332" cy="648072"/>
          </a:xfrm>
          <a:prstGeom prst="roundRect">
            <a:avLst/>
          </a:prstGeom>
          <a:solidFill>
            <a:srgbClr val="CCFF99"/>
          </a:solidFill>
          <a:ln>
            <a:solidFill>
              <a:schemeClr val="accent3">
                <a:lumMod val="40000"/>
                <a:lumOff val="60000"/>
              </a:schemeClr>
            </a:solidFill>
          </a:ln>
          <a:effectLst>
            <a:outerShdw blurRad="76200" dir="13500000" sy="23000" kx="1200000" algn="br" rotWithShape="0">
              <a:prstClr val="black">
                <a:alpha val="2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sz="1400" dirty="0" smtClean="0">
                <a:solidFill>
                  <a:schemeClr val="tx1"/>
                </a:solidFill>
              </a:rPr>
              <a:t>Información oportuna y efectiva coordinación interna y externa</a:t>
            </a:r>
          </a:p>
        </p:txBody>
      </p:sp>
      <p:sp>
        <p:nvSpPr>
          <p:cNvPr id="15" name="14 Rectángulo redondeado">
            <a:hlinkClick r:id="" action="ppaction://noaction"/>
          </p:cNvPr>
          <p:cNvSpPr/>
          <p:nvPr/>
        </p:nvSpPr>
        <p:spPr>
          <a:xfrm>
            <a:off x="4644008" y="2453092"/>
            <a:ext cx="2520280" cy="648072"/>
          </a:xfrm>
          <a:prstGeom prst="roundRect">
            <a:avLst/>
          </a:prstGeom>
          <a:solidFill>
            <a:srgbClr val="CCFF99"/>
          </a:solidFill>
          <a:ln>
            <a:solidFill>
              <a:schemeClr val="accent3">
                <a:lumMod val="40000"/>
                <a:lumOff val="60000"/>
              </a:schemeClr>
            </a:solidFill>
          </a:ln>
          <a:effectLst>
            <a:outerShdw blurRad="76200" dir="13500000" sy="23000" kx="1200000" algn="br" rotWithShape="0">
              <a:prstClr val="black">
                <a:alpha val="2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sz="1400" dirty="0" smtClean="0">
                <a:solidFill>
                  <a:schemeClr val="tx1"/>
                </a:solidFill>
              </a:rPr>
              <a:t>Óptima gestión del riesgo</a:t>
            </a:r>
          </a:p>
        </p:txBody>
      </p:sp>
      <p:sp>
        <p:nvSpPr>
          <p:cNvPr id="16" name="15 Rectángulo redondeado">
            <a:hlinkClick r:id="" action="ppaction://noaction"/>
          </p:cNvPr>
          <p:cNvSpPr/>
          <p:nvPr/>
        </p:nvSpPr>
        <p:spPr>
          <a:xfrm>
            <a:off x="1233612" y="2420888"/>
            <a:ext cx="2762324" cy="648072"/>
          </a:xfrm>
          <a:prstGeom prst="roundRect">
            <a:avLst/>
          </a:prstGeom>
          <a:solidFill>
            <a:srgbClr val="CCFF99"/>
          </a:solidFill>
          <a:ln>
            <a:solidFill>
              <a:schemeClr val="accent3">
                <a:lumMod val="40000"/>
                <a:lumOff val="60000"/>
              </a:schemeClr>
            </a:solidFill>
          </a:ln>
          <a:effectLst>
            <a:outerShdw blurRad="76200" dir="13500000" sy="23000" kx="1200000" algn="br" rotWithShape="0">
              <a:prstClr val="black">
                <a:alpha val="2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sz="1400" dirty="0" smtClean="0">
                <a:solidFill>
                  <a:schemeClr val="tx1"/>
                </a:solidFill>
              </a:rPr>
              <a:t>Administración del Sistema de Inteligencia Aduanera Integrado</a:t>
            </a:r>
          </a:p>
        </p:txBody>
      </p:sp>
      <p:sp>
        <p:nvSpPr>
          <p:cNvPr id="17" name="16 Rectángulo redondeado">
            <a:hlinkClick r:id="rId5" action="ppaction://hlinksldjump"/>
          </p:cNvPr>
          <p:cNvSpPr/>
          <p:nvPr/>
        </p:nvSpPr>
        <p:spPr>
          <a:xfrm>
            <a:off x="3131840" y="1412776"/>
            <a:ext cx="2606900" cy="648072"/>
          </a:xfrm>
          <a:prstGeom prst="roundRect">
            <a:avLst/>
          </a:prstGeom>
          <a:solidFill>
            <a:srgbClr val="CCFF99"/>
          </a:solidFill>
          <a:ln>
            <a:solidFill>
              <a:schemeClr val="accent3">
                <a:lumMod val="40000"/>
                <a:lumOff val="60000"/>
              </a:schemeClr>
            </a:solidFill>
          </a:ln>
          <a:effectLst>
            <a:outerShdw blurRad="76200" dir="13500000" sy="23000" kx="1200000" algn="br" rotWithShape="0">
              <a:prstClr val="black">
                <a:alpha val="2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b="1" dirty="0" smtClean="0">
                <a:solidFill>
                  <a:schemeClr val="tx1"/>
                </a:solidFill>
              </a:rPr>
              <a:t>Control aduanero eficaz y eficiente</a:t>
            </a:r>
          </a:p>
        </p:txBody>
      </p:sp>
    </p:spTree>
    <p:extLst>
      <p:ext uri="{BB962C8B-B14F-4D97-AF65-F5344CB8AC3E}">
        <p14:creationId xmlns:p14="http://schemas.microsoft.com/office/powerpoint/2010/main" val="20290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ox(in)">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ox(in)">
                                      <p:cBhvr>
                                        <p:cTn id="17" dur="2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ox(in)">
                                      <p:cBhvr>
                                        <p:cTn id="22" dur="20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ox(in)">
                                      <p:cBhvr>
                                        <p:cTn id="27" dur="20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ox(in)">
                                      <p:cBhvr>
                                        <p:cTn id="32" dur="20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0" fill="hold"/>
                                        <p:tgtEl>
                                          <p:spTgt spid="17"/>
                                        </p:tgtEl>
                                        <p:attrNameLst>
                                          <p:attrName>ppt_x</p:attrName>
                                        </p:attrNameLst>
                                      </p:cBhvr>
                                      <p:tavLst>
                                        <p:tav tm="0">
                                          <p:val>
                                            <p:strVal val="#ppt_x"/>
                                          </p:val>
                                        </p:tav>
                                        <p:tav tm="100000">
                                          <p:val>
                                            <p:strVal val="#ppt_x"/>
                                          </p:val>
                                        </p:tav>
                                      </p:tavLst>
                                    </p:anim>
                                    <p:anim calcmode="lin" valueType="num">
                                      <p:cBhvr additive="base">
                                        <p:cTn id="38" dur="5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74638"/>
            <a:ext cx="8424936" cy="922114"/>
          </a:xfrm>
        </p:spPr>
        <p:txBody>
          <a:bodyPr>
            <a:normAutofit fontScale="90000"/>
          </a:bodyPr>
          <a:lstStyle/>
          <a:p>
            <a:r>
              <a:rPr lang="es-UY" smtClean="0">
                <a:latin typeface="Eras Demi ITC" pitchFamily="34" charset="0"/>
              </a:rPr>
              <a:t>Utilización </a:t>
            </a:r>
            <a:r>
              <a:rPr lang="es-UY" dirty="0" smtClean="0">
                <a:latin typeface="Eras Demi ITC" pitchFamily="34" charset="0"/>
              </a:rPr>
              <a:t>de tecnologías adecuadas</a:t>
            </a:r>
            <a:endParaRPr lang="es-UY" dirty="0">
              <a:latin typeface="Eras Demi ITC" pitchFamily="34" charset="0"/>
            </a:endParaRPr>
          </a:p>
        </p:txBody>
      </p:sp>
      <p:sp>
        <p:nvSpPr>
          <p:cNvPr id="3" name="2 Marcador de contenido"/>
          <p:cNvSpPr>
            <a:spLocks noGrp="1"/>
          </p:cNvSpPr>
          <p:nvPr>
            <p:ph idx="1"/>
          </p:nvPr>
        </p:nvSpPr>
        <p:spPr>
          <a:xfrm>
            <a:off x="457200" y="1600201"/>
            <a:ext cx="8229600" cy="1108719"/>
          </a:xfrm>
        </p:spPr>
        <p:txBody>
          <a:bodyPr>
            <a:normAutofit/>
          </a:bodyPr>
          <a:lstStyle/>
          <a:p>
            <a:pPr marL="0" indent="0" algn="just">
              <a:buNone/>
            </a:pPr>
            <a:r>
              <a:rPr lang="es-ES_tradnl" sz="1800" dirty="0">
                <a:latin typeface="Eras Medium ITC" pitchFamily="34" charset="0"/>
              </a:rPr>
              <a:t>Control y Gestión del Riesgo será responsable de evaluar, proponer, incorporar, utilizar y fomentar la utilización de tecnologías adecuadas vinculadas al análisis de riesgo en toda la DNA. </a:t>
            </a:r>
            <a:endParaRPr lang="es-UY" sz="1800" dirty="0">
              <a:latin typeface="Eras Medium ITC" pitchFamily="34" charset="0"/>
            </a:endParaRPr>
          </a:p>
          <a:p>
            <a:pPr marL="0" indent="0" algn="just">
              <a:buNone/>
            </a:pPr>
            <a:endParaRPr lang="es-UY" sz="1200" dirty="0">
              <a:latin typeface="Eras Medium ITC" pitchFamily="34" charset="0"/>
            </a:endParaRPr>
          </a:p>
        </p:txBody>
      </p:sp>
      <p:pic>
        <p:nvPicPr>
          <p:cNvPr id="4" name="Picture 7" descr="logodistint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9900" y="0"/>
            <a:ext cx="10541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2 Marcador de contenido"/>
          <p:cNvSpPr txBox="1">
            <a:spLocks/>
          </p:cNvSpPr>
          <p:nvPr/>
        </p:nvSpPr>
        <p:spPr>
          <a:xfrm>
            <a:off x="3995936" y="4634496"/>
            <a:ext cx="3168352" cy="1664704"/>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s-UY" sz="1800" dirty="0" smtClean="0">
                <a:solidFill>
                  <a:srgbClr val="FF0000"/>
                </a:solidFill>
                <a:latin typeface="Eras Medium ITC" pitchFamily="34" charset="0"/>
              </a:rPr>
              <a:t>INICIATIVAS:</a:t>
            </a:r>
          </a:p>
          <a:p>
            <a:pPr algn="just">
              <a:buBlip>
                <a:blip r:embed="rId4"/>
              </a:buBlip>
            </a:pPr>
            <a:r>
              <a:rPr lang="es-UY" sz="1800" dirty="0" smtClean="0">
                <a:solidFill>
                  <a:srgbClr val="FF0000"/>
                </a:solidFill>
                <a:latin typeface="Eras Medium ITC" pitchFamily="34" charset="0"/>
              </a:rPr>
              <a:t>Data </a:t>
            </a:r>
            <a:r>
              <a:rPr lang="es-UY" sz="1800" dirty="0" err="1" smtClean="0">
                <a:solidFill>
                  <a:srgbClr val="FF0000"/>
                </a:solidFill>
                <a:latin typeface="Eras Medium ITC" pitchFamily="34" charset="0"/>
              </a:rPr>
              <a:t>Warehouse</a:t>
            </a:r>
            <a:endParaRPr lang="es-UY" sz="1800" dirty="0" smtClean="0">
              <a:solidFill>
                <a:srgbClr val="FF0000"/>
              </a:solidFill>
              <a:latin typeface="Eras Medium ITC" pitchFamily="34" charset="0"/>
            </a:endParaRPr>
          </a:p>
          <a:p>
            <a:pPr algn="just">
              <a:buBlip>
                <a:blip r:embed="rId4"/>
              </a:buBlip>
            </a:pPr>
            <a:r>
              <a:rPr lang="es-UY" sz="1800" dirty="0" smtClean="0">
                <a:solidFill>
                  <a:srgbClr val="FF0000"/>
                </a:solidFill>
                <a:latin typeface="Eras Medium ITC" pitchFamily="34" charset="0"/>
              </a:rPr>
              <a:t>Modelos econométricos </a:t>
            </a:r>
          </a:p>
          <a:p>
            <a:pPr algn="just">
              <a:buBlip>
                <a:blip r:embed="rId4"/>
              </a:buBlip>
            </a:pPr>
            <a:r>
              <a:rPr lang="es-UY" sz="1800" dirty="0" smtClean="0">
                <a:solidFill>
                  <a:srgbClr val="FF0000"/>
                </a:solidFill>
                <a:latin typeface="Eras Medium ITC" pitchFamily="34" charset="0"/>
              </a:rPr>
              <a:t>Precintos electrónicos</a:t>
            </a:r>
          </a:p>
          <a:p>
            <a:pPr algn="just">
              <a:buBlip>
                <a:blip r:embed="rId4"/>
              </a:buBlip>
            </a:pPr>
            <a:r>
              <a:rPr lang="es-UY" sz="1800" dirty="0" smtClean="0">
                <a:solidFill>
                  <a:srgbClr val="FF0000"/>
                </a:solidFill>
                <a:latin typeface="Eras Medium ITC" pitchFamily="34" charset="0"/>
              </a:rPr>
              <a:t>Escáner</a:t>
            </a:r>
            <a:endParaRPr lang="es-UY" sz="1800" dirty="0">
              <a:solidFill>
                <a:srgbClr val="FF0000"/>
              </a:solidFill>
              <a:latin typeface="Eras Medium ITC" pitchFamily="34" charset="0"/>
            </a:endParaRPr>
          </a:p>
          <a:p>
            <a:pPr marL="0" indent="0" algn="just">
              <a:buFont typeface="Arial" pitchFamily="34" charset="0"/>
              <a:buNone/>
            </a:pPr>
            <a:endParaRPr lang="es-UY" sz="1800" dirty="0"/>
          </a:p>
        </p:txBody>
      </p:sp>
      <p:graphicFrame>
        <p:nvGraphicFramePr>
          <p:cNvPr id="7" name="6 Diagrama"/>
          <p:cNvGraphicFramePr/>
          <p:nvPr>
            <p:extLst>
              <p:ext uri="{D42A27DB-BD31-4B8C-83A1-F6EECF244321}">
                <p14:modId xmlns:p14="http://schemas.microsoft.com/office/powerpoint/2010/main" val="3086163638"/>
              </p:ext>
            </p:extLst>
          </p:nvPr>
        </p:nvGraphicFramePr>
        <p:xfrm>
          <a:off x="539552" y="1422400"/>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26" name="Picture 2"/>
          <p:cNvPicPr>
            <a:picLocks noChangeAspect="1" noChangeArrowheads="1"/>
          </p:cNvPicPr>
          <p:nvPr/>
        </p:nvPicPr>
        <p:blipFill>
          <a:blip r:embed="rId10">
            <a:clrChange>
              <a:clrFrom>
                <a:srgbClr val="F3FFFF"/>
              </a:clrFrom>
              <a:clrTo>
                <a:srgbClr val="F3FFFF">
                  <a:alpha val="0"/>
                </a:srgbClr>
              </a:clrTo>
            </a:clrChange>
            <a:extLst>
              <a:ext uri="{BEBA8EAE-BF5A-486C-A8C5-ECC9F3942E4B}">
                <a14:imgProps xmlns:a14="http://schemas.microsoft.com/office/drawing/2010/main">
                  <a14:imgLayer r:embed="rId11">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2843808" y="2637110"/>
            <a:ext cx="1495425" cy="157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25640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logodistint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94768" y="0"/>
            <a:ext cx="948690" cy="96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Marcador de contenido"/>
          <p:cNvPicPr>
            <a:picLocks noGrp="1" noChangeAspect="1"/>
          </p:cNvPicPr>
          <p:nvPr>
            <p:ph idx="1"/>
          </p:nvPr>
        </p:nvPicPr>
        <p:blipFill rotWithShape="1">
          <a:blip r:embed="rId4">
            <a:extLst>
              <a:ext uri="{28A0092B-C50C-407E-A947-70E740481C1C}">
                <a14:useLocalDpi xmlns:a14="http://schemas.microsoft.com/office/drawing/2010/main" val="0"/>
              </a:ext>
            </a:extLst>
          </a:blip>
          <a:srcRect l="3839" t="1355" r="2799" b="4121"/>
          <a:stretch/>
        </p:blipFill>
        <p:spPr>
          <a:xfrm>
            <a:off x="2073510" y="1286452"/>
            <a:ext cx="4770060" cy="5356130"/>
          </a:xfrm>
        </p:spPr>
      </p:pic>
      <p:sp>
        <p:nvSpPr>
          <p:cNvPr id="2" name="1 Título"/>
          <p:cNvSpPr>
            <a:spLocks noGrp="1"/>
          </p:cNvSpPr>
          <p:nvPr>
            <p:ph type="title"/>
          </p:nvPr>
        </p:nvSpPr>
        <p:spPr>
          <a:xfrm>
            <a:off x="253221" y="188640"/>
            <a:ext cx="8512294" cy="789855"/>
          </a:xfrm>
        </p:spPr>
        <p:txBody>
          <a:bodyPr>
            <a:normAutofit fontScale="90000"/>
          </a:bodyPr>
          <a:lstStyle/>
          <a:p>
            <a:r>
              <a:rPr lang="es-UY" dirty="0" smtClean="0">
                <a:latin typeface="Eras Demi ITC" pitchFamily="34" charset="0"/>
              </a:rPr>
              <a:t>SISTEMA DE INTELIGENCIA </a:t>
            </a:r>
            <a:r>
              <a:rPr lang="es-UY" dirty="0">
                <a:latin typeface="Eras Demi ITC" pitchFamily="34" charset="0"/>
              </a:rPr>
              <a:t>ADUANERA INTEGRADO</a:t>
            </a:r>
          </a:p>
        </p:txBody>
      </p:sp>
      <p:pic>
        <p:nvPicPr>
          <p:cNvPr id="3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100" y="2991770"/>
            <a:ext cx="3560763"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11 Grupo"/>
          <p:cNvGrpSpPr>
            <a:grpSpLocks noChangeAspect="1"/>
          </p:cNvGrpSpPr>
          <p:nvPr/>
        </p:nvGrpSpPr>
        <p:grpSpPr>
          <a:xfrm>
            <a:off x="2073510" y="1570196"/>
            <a:ext cx="4386787" cy="4860000"/>
            <a:chOff x="1009880" y="1916832"/>
            <a:chExt cx="3562120" cy="3946376"/>
          </a:xfrm>
        </p:grpSpPr>
        <p:sp>
          <p:nvSpPr>
            <p:cNvPr id="13" name="12 Estrella de 5 puntas"/>
            <p:cNvSpPr/>
            <p:nvPr/>
          </p:nvSpPr>
          <p:spPr>
            <a:xfrm>
              <a:off x="2987824" y="2573288"/>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4" name="13 Estrella de 5 puntas"/>
            <p:cNvSpPr/>
            <p:nvPr/>
          </p:nvSpPr>
          <p:spPr>
            <a:xfrm>
              <a:off x="1691680" y="1916832"/>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5" name="14 Estrella de 5 puntas"/>
            <p:cNvSpPr/>
            <p:nvPr/>
          </p:nvSpPr>
          <p:spPr>
            <a:xfrm>
              <a:off x="1056770" y="4365104"/>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6" name="15 Estrella de 5 puntas"/>
            <p:cNvSpPr/>
            <p:nvPr/>
          </p:nvSpPr>
          <p:spPr>
            <a:xfrm>
              <a:off x="2483768" y="5791200"/>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7" name="16 Estrella de 5 puntas"/>
            <p:cNvSpPr/>
            <p:nvPr/>
          </p:nvSpPr>
          <p:spPr>
            <a:xfrm>
              <a:off x="4499992" y="3861048"/>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8" name="17 Estrella de 5 puntas"/>
            <p:cNvSpPr/>
            <p:nvPr/>
          </p:nvSpPr>
          <p:spPr>
            <a:xfrm>
              <a:off x="3853644" y="3270751"/>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19" name="18 Estrella de 5 puntas"/>
            <p:cNvSpPr/>
            <p:nvPr/>
          </p:nvSpPr>
          <p:spPr>
            <a:xfrm>
              <a:off x="3419872" y="5791200"/>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0" name="19 Estrella de 5 puntas"/>
            <p:cNvSpPr/>
            <p:nvPr/>
          </p:nvSpPr>
          <p:spPr>
            <a:xfrm>
              <a:off x="2267744" y="1938671"/>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1" name="20 Estrella de 5 puntas"/>
            <p:cNvSpPr/>
            <p:nvPr/>
          </p:nvSpPr>
          <p:spPr>
            <a:xfrm>
              <a:off x="1763688" y="5380822"/>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2" name="21 Estrella de 5 puntas"/>
            <p:cNvSpPr/>
            <p:nvPr/>
          </p:nvSpPr>
          <p:spPr>
            <a:xfrm>
              <a:off x="2571598" y="5589240"/>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3" name="22 Estrella de 5 puntas"/>
            <p:cNvSpPr/>
            <p:nvPr/>
          </p:nvSpPr>
          <p:spPr>
            <a:xfrm>
              <a:off x="4427984" y="4869160"/>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4" name="23 Estrella de 5 puntas"/>
            <p:cNvSpPr/>
            <p:nvPr/>
          </p:nvSpPr>
          <p:spPr>
            <a:xfrm>
              <a:off x="3923928" y="5301208"/>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5" name="24 Estrella de 5 puntas"/>
            <p:cNvSpPr/>
            <p:nvPr/>
          </p:nvSpPr>
          <p:spPr>
            <a:xfrm>
              <a:off x="1009880" y="4793873"/>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6" name="25 Estrella de 5 puntas"/>
            <p:cNvSpPr/>
            <p:nvPr/>
          </p:nvSpPr>
          <p:spPr>
            <a:xfrm>
              <a:off x="1080299" y="5013176"/>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7" name="26 Estrella de 5 puntas"/>
            <p:cNvSpPr/>
            <p:nvPr/>
          </p:nvSpPr>
          <p:spPr>
            <a:xfrm>
              <a:off x="1161604" y="5215035"/>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8" name="27 Estrella de 5 puntas"/>
            <p:cNvSpPr/>
            <p:nvPr/>
          </p:nvSpPr>
          <p:spPr>
            <a:xfrm>
              <a:off x="1403648" y="5416826"/>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9" name="28 Estrella de 5 puntas"/>
            <p:cNvSpPr/>
            <p:nvPr/>
          </p:nvSpPr>
          <p:spPr>
            <a:xfrm>
              <a:off x="1152307" y="3414835"/>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30" name="29 Estrella de 5 puntas"/>
            <p:cNvSpPr/>
            <p:nvPr/>
          </p:nvSpPr>
          <p:spPr>
            <a:xfrm>
              <a:off x="1367644" y="2780928"/>
              <a:ext cx="72008" cy="720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grpSp>
      <p:sp>
        <p:nvSpPr>
          <p:cNvPr id="31" name="30 Llamada con línea 1 (barra de énfasis)"/>
          <p:cNvSpPr/>
          <p:nvPr/>
        </p:nvSpPr>
        <p:spPr>
          <a:xfrm>
            <a:off x="6948264" y="3328871"/>
            <a:ext cx="2029097" cy="398275"/>
          </a:xfrm>
          <a:prstGeom prst="accentCallout1">
            <a:avLst>
              <a:gd name="adj1" fmla="val 18750"/>
              <a:gd name="adj2" fmla="val -8333"/>
              <a:gd name="adj3" fmla="val 167164"/>
              <a:gd name="adj4" fmla="val -241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b="1" dirty="0" smtClean="0"/>
              <a:t>Oficiales de Riesgo</a:t>
            </a:r>
            <a:endParaRPr lang="es-UY" b="1" dirty="0"/>
          </a:p>
        </p:txBody>
      </p:sp>
      <p:sp>
        <p:nvSpPr>
          <p:cNvPr id="9" name="8 Elipse"/>
          <p:cNvSpPr/>
          <p:nvPr/>
        </p:nvSpPr>
        <p:spPr>
          <a:xfrm>
            <a:off x="1215322" y="1064494"/>
            <a:ext cx="5760000" cy="5760000"/>
          </a:xfrm>
          <a:prstGeom prst="ellipse">
            <a:avLst/>
          </a:prstGeom>
          <a:solidFill>
            <a:schemeClr val="accent1">
              <a:alpha val="33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s-UY"/>
          </a:p>
        </p:txBody>
      </p:sp>
      <p:sp>
        <p:nvSpPr>
          <p:cNvPr id="32" name="31 Elipse"/>
          <p:cNvSpPr>
            <a:spLocks noChangeAspect="1"/>
          </p:cNvSpPr>
          <p:nvPr/>
        </p:nvSpPr>
        <p:spPr>
          <a:xfrm>
            <a:off x="1744297" y="1730230"/>
            <a:ext cx="4716000" cy="4716000"/>
          </a:xfrm>
          <a:prstGeom prst="ellipse">
            <a:avLst/>
          </a:prstGeom>
          <a:solidFill>
            <a:schemeClr val="accent6">
              <a:alpha val="2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UY"/>
          </a:p>
        </p:txBody>
      </p:sp>
      <p:sp>
        <p:nvSpPr>
          <p:cNvPr id="37" name="36 Rectángulo"/>
          <p:cNvSpPr/>
          <p:nvPr/>
        </p:nvSpPr>
        <p:spPr>
          <a:xfrm>
            <a:off x="1907704" y="1570197"/>
            <a:ext cx="4375236" cy="2794907"/>
          </a:xfrm>
          <a:prstGeom prst="rect">
            <a:avLst/>
          </a:prstGeom>
          <a:noFill/>
        </p:spPr>
        <p:txBody>
          <a:bodyPr wrap="square" lIns="91440" tIns="45720" rIns="91440" bIns="45720">
            <a:prstTxWarp prst="textArchUp">
              <a:avLst>
                <a:gd name="adj" fmla="val 10268611"/>
              </a:avLst>
            </a:prstTxWarp>
            <a:spAutoFit/>
          </a:bodyPr>
          <a:lstStyle/>
          <a:p>
            <a:pPr algn="ctr"/>
            <a:r>
              <a:rPr lang="es-E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NIVEL 1  INTELIGENCIA DE CAMPO</a:t>
            </a:r>
            <a:endParaRPr lang="es-ES"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6"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9599" y="2405335"/>
            <a:ext cx="3859213" cy="3919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39 Rectángulo"/>
          <p:cNvSpPr/>
          <p:nvPr/>
        </p:nvSpPr>
        <p:spPr>
          <a:xfrm>
            <a:off x="2075853" y="2106562"/>
            <a:ext cx="3912176" cy="3675865"/>
          </a:xfrm>
          <a:prstGeom prst="rect">
            <a:avLst/>
          </a:prstGeom>
          <a:noFill/>
        </p:spPr>
        <p:txBody>
          <a:bodyPr wrap="square" lIns="91440" tIns="45720" rIns="91440" bIns="45720">
            <a:prstTxWarp prst="textArchUp">
              <a:avLst>
                <a:gd name="adj" fmla="val 8794285"/>
              </a:avLst>
            </a:prstTxWarp>
            <a:spAutoFit/>
          </a:bodyPr>
          <a:lstStyle/>
          <a:p>
            <a:pPr algn="ctr"/>
            <a:r>
              <a:rPr lang="es-E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NIVEL 2  SEDES REGIONALES DE VIGILANCIA ADUANERA</a:t>
            </a:r>
            <a:endParaRPr lang="es-ES"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3" name="32 Elipse"/>
          <p:cNvSpPr>
            <a:spLocks noChangeAspect="1"/>
          </p:cNvSpPr>
          <p:nvPr/>
        </p:nvSpPr>
        <p:spPr>
          <a:xfrm>
            <a:off x="2219935" y="2269821"/>
            <a:ext cx="3600000" cy="3600000"/>
          </a:xfrm>
          <a:prstGeom prst="ellipse">
            <a:avLst/>
          </a:prstGeom>
          <a:solidFill>
            <a:schemeClr val="accent4">
              <a:lumMod val="75000"/>
              <a:alpha val="47000"/>
            </a:schemeClr>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s-UY"/>
          </a:p>
        </p:txBody>
      </p:sp>
      <p:sp>
        <p:nvSpPr>
          <p:cNvPr id="38" name="37 Rectángulo"/>
          <p:cNvSpPr/>
          <p:nvPr/>
        </p:nvSpPr>
        <p:spPr>
          <a:xfrm>
            <a:off x="2699793" y="2723018"/>
            <a:ext cx="2664296" cy="2473838"/>
          </a:xfrm>
          <a:prstGeom prst="rect">
            <a:avLst/>
          </a:prstGeom>
          <a:noFill/>
        </p:spPr>
        <p:txBody>
          <a:bodyPr wrap="square" lIns="91440" tIns="45720" rIns="91440" bIns="45720">
            <a:prstTxWarp prst="textArchUp">
              <a:avLst>
                <a:gd name="adj" fmla="val 8402441"/>
              </a:avLst>
            </a:prstTxWarp>
            <a:spAutoFit/>
          </a:bodyPr>
          <a:lstStyle/>
          <a:p>
            <a:pPr algn="ctr"/>
            <a:r>
              <a:rPr lang="es-E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NIVEL 3 CONTROL A PRIORI – A POSTERIORI</a:t>
            </a:r>
            <a:endParaRPr lang="es-E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4" name="33 Elipse"/>
          <p:cNvSpPr>
            <a:spLocks noChangeAspect="1"/>
          </p:cNvSpPr>
          <p:nvPr/>
        </p:nvSpPr>
        <p:spPr>
          <a:xfrm>
            <a:off x="3087121" y="3029557"/>
            <a:ext cx="1908000" cy="1908000"/>
          </a:xfrm>
          <a:prstGeom prst="ellipse">
            <a:avLst/>
          </a:prstGeom>
          <a:solidFill>
            <a:schemeClr val="accent3">
              <a:lumMod val="50000"/>
              <a:alpha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41" name="40 Rectángulo"/>
          <p:cNvSpPr/>
          <p:nvPr/>
        </p:nvSpPr>
        <p:spPr>
          <a:xfrm>
            <a:off x="2566143" y="3166607"/>
            <a:ext cx="2988332" cy="1754326"/>
          </a:xfrm>
          <a:prstGeom prst="rect">
            <a:avLst/>
          </a:prstGeom>
          <a:noFill/>
        </p:spPr>
        <p:txBody>
          <a:bodyPr wrap="square" lIns="91440" tIns="45720" rIns="91440" bIns="45720">
            <a:spAutoFit/>
          </a:bodyPr>
          <a:lstStyle/>
          <a:p>
            <a:pPr algn="ctr"/>
            <a:r>
              <a:rPr lang="es-E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NIVEL 4 GESTIÓN DE RIESGO</a:t>
            </a:r>
            <a:endParaRPr lang="es-E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 name="2 Imagen"/>
          <p:cNvPicPr>
            <a:picLocks noChangeAspect="1"/>
          </p:cNvPicPr>
          <p:nvPr/>
        </p:nvPicPr>
        <p:blipFill rotWithShape="1">
          <a:blip r:embed="rId7">
            <a:extLst>
              <a:ext uri="{28A0092B-C50C-407E-A947-70E740481C1C}">
                <a14:useLocalDpi xmlns:a14="http://schemas.microsoft.com/office/drawing/2010/main" val="0"/>
              </a:ext>
            </a:extLst>
          </a:blip>
          <a:srcRect l="7329" t="17221" r="5113" b="26557"/>
          <a:stretch/>
        </p:blipFill>
        <p:spPr>
          <a:xfrm>
            <a:off x="2957493" y="2967650"/>
            <a:ext cx="2354731" cy="2268000"/>
          </a:xfrm>
          <a:prstGeom prst="ellipse">
            <a:avLst/>
          </a:prstGeom>
          <a:ln>
            <a:noFill/>
          </a:ln>
          <a:effectLst>
            <a:softEdge rad="112500"/>
          </a:effectLst>
        </p:spPr>
      </p:pic>
    </p:spTree>
    <p:extLst>
      <p:ext uri="{BB962C8B-B14F-4D97-AF65-F5344CB8AC3E}">
        <p14:creationId xmlns:p14="http://schemas.microsoft.com/office/powerpoint/2010/main" val="673535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arn(inVertical)">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20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down)">
                                      <p:cBhvr>
                                        <p:cTn id="29" dur="500"/>
                                        <p:tgtEl>
                                          <p:spTgt spid="37"/>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heel(1)">
                                      <p:cBhvr>
                                        <p:cTn id="34" dur="20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heel(1)">
                                      <p:cBhvr>
                                        <p:cTn id="44" dur="2000"/>
                                        <p:tgtEl>
                                          <p:spTgt spid="3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childTnLst>
                          </p:cTn>
                        </p:par>
                      </p:childTnLst>
                    </p:cTn>
                  </p:par>
                  <p:par>
                    <p:cTn id="50" fill="hold">
                      <p:stCondLst>
                        <p:cond delay="indefinite"/>
                      </p:stCondLst>
                      <p:childTnLst>
                        <p:par>
                          <p:cTn id="51" fill="hold">
                            <p:stCondLst>
                              <p:cond delay="0"/>
                            </p:stCondLst>
                            <p:childTnLst>
                              <p:par>
                                <p:cTn id="52" presetID="21" presetClass="entr" presetSubtype="1" fill="hold" grpId="0" nodeType="click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heel(1)">
                                      <p:cBhvr>
                                        <p:cTn id="54" dur="2000"/>
                                        <p:tgtEl>
                                          <p:spTgt spid="33"/>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childTnLst>
                          </p:cTn>
                        </p:par>
                      </p:childTnLst>
                    </p:cTn>
                  </p:par>
                  <p:par>
                    <p:cTn id="60" fill="hold">
                      <p:stCondLst>
                        <p:cond delay="indefinite"/>
                      </p:stCondLst>
                      <p:childTnLst>
                        <p:par>
                          <p:cTn id="61" fill="hold">
                            <p:stCondLst>
                              <p:cond delay="0"/>
                            </p:stCondLst>
                            <p:childTnLst>
                              <p:par>
                                <p:cTn id="62" presetID="21" presetClass="entr" presetSubtype="1" fill="hold" grpId="0" nodeType="click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heel(1)">
                                      <p:cBhvr>
                                        <p:cTn id="64" dur="2000"/>
                                        <p:tgtEl>
                                          <p:spTgt spid="34"/>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additive="base">
                                        <p:cTn id="69" dur="500" fill="hold"/>
                                        <p:tgtEl>
                                          <p:spTgt spid="41"/>
                                        </p:tgtEl>
                                        <p:attrNameLst>
                                          <p:attrName>ppt_x</p:attrName>
                                        </p:attrNameLst>
                                      </p:cBhvr>
                                      <p:tavLst>
                                        <p:tav tm="0">
                                          <p:val>
                                            <p:strVal val="#ppt_x"/>
                                          </p:val>
                                        </p:tav>
                                        <p:tav tm="100000">
                                          <p:val>
                                            <p:strVal val="#ppt_x"/>
                                          </p:val>
                                        </p:tav>
                                      </p:tavLst>
                                    </p:anim>
                                    <p:anim calcmode="lin" valueType="num">
                                      <p:cBhvr additive="base">
                                        <p:cTn id="7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3"/>
                                        </p:tgtEl>
                                        <p:attrNameLst>
                                          <p:attrName>style.visibility</p:attrName>
                                        </p:attrNameLst>
                                      </p:cBhvr>
                                      <p:to>
                                        <p:strVal val="visible"/>
                                      </p:to>
                                    </p:set>
                                    <p:anim calcmode="lin" valueType="num">
                                      <p:cBhvr>
                                        <p:cTn id="75" dur="500" fill="hold"/>
                                        <p:tgtEl>
                                          <p:spTgt spid="3"/>
                                        </p:tgtEl>
                                        <p:attrNameLst>
                                          <p:attrName>ppt_w</p:attrName>
                                        </p:attrNameLst>
                                      </p:cBhvr>
                                      <p:tavLst>
                                        <p:tav tm="0">
                                          <p:val>
                                            <p:fltVal val="0"/>
                                          </p:val>
                                        </p:tav>
                                        <p:tav tm="100000">
                                          <p:val>
                                            <p:strVal val="#ppt_w"/>
                                          </p:val>
                                        </p:tav>
                                      </p:tavLst>
                                    </p:anim>
                                    <p:anim calcmode="lin" valueType="num">
                                      <p:cBhvr>
                                        <p:cTn id="76" dur="500" fill="hold"/>
                                        <p:tgtEl>
                                          <p:spTgt spid="3"/>
                                        </p:tgtEl>
                                        <p:attrNameLst>
                                          <p:attrName>ppt_h</p:attrName>
                                        </p:attrNameLst>
                                      </p:cBhvr>
                                      <p:tavLst>
                                        <p:tav tm="0">
                                          <p:val>
                                            <p:fltVal val="0"/>
                                          </p:val>
                                        </p:tav>
                                        <p:tav tm="100000">
                                          <p:val>
                                            <p:strVal val="#ppt_h"/>
                                          </p:val>
                                        </p:tav>
                                      </p:tavLst>
                                    </p:anim>
                                    <p:animEffect transition="in" filter="fade">
                                      <p:cBhvr>
                                        <p:cTn id="7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9" grpId="0" animBg="1"/>
      <p:bldP spid="32" grpId="0" animBg="1"/>
      <p:bldP spid="37" grpId="0"/>
      <p:bldP spid="40" grpId="0"/>
      <p:bldP spid="33" grpId="0" animBg="1"/>
      <p:bldP spid="38" grpId="0"/>
      <p:bldP spid="34" grpId="0" animBg="1"/>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611188" y="259628"/>
            <a:ext cx="7859712" cy="851165"/>
          </a:xfrm>
          <a:prstGeom prst="rect">
            <a:avLst/>
          </a:prstGeom>
          <a:noFill/>
          <a:ln w="9525">
            <a:noFill/>
            <a:miter lim="800000"/>
            <a:headEnd/>
            <a:tailEnd/>
          </a:ln>
          <a:effectLst/>
        </p:spPr>
        <p:txBody>
          <a:bodyPr anchor="ctr"/>
          <a:lstStyle>
            <a:lvl1pPr eaLnBrk="0" hangingPunct="0">
              <a:defRPr sz="2000">
                <a:solidFill>
                  <a:schemeClr val="tx1"/>
                </a:solidFill>
                <a:latin typeface="Arial Black" pitchFamily="34" charset="0"/>
              </a:defRPr>
            </a:lvl1pPr>
            <a:lvl2pPr marL="742950" indent="-285750" eaLnBrk="0" hangingPunct="0">
              <a:defRPr sz="2000">
                <a:solidFill>
                  <a:schemeClr val="tx1"/>
                </a:solidFill>
                <a:latin typeface="Arial Black" pitchFamily="34" charset="0"/>
              </a:defRPr>
            </a:lvl2pPr>
            <a:lvl3pPr marL="1143000" indent="-228600" eaLnBrk="0" hangingPunct="0">
              <a:defRPr sz="2000">
                <a:solidFill>
                  <a:schemeClr val="tx1"/>
                </a:solidFill>
                <a:latin typeface="Arial Black" pitchFamily="34" charset="0"/>
              </a:defRPr>
            </a:lvl3pPr>
            <a:lvl4pPr marL="1600200" indent="-228600" eaLnBrk="0" hangingPunct="0">
              <a:defRPr sz="2000">
                <a:solidFill>
                  <a:schemeClr val="tx1"/>
                </a:solidFill>
                <a:latin typeface="Arial Black" pitchFamily="34" charset="0"/>
              </a:defRPr>
            </a:lvl4pPr>
            <a:lvl5pPr marL="2057400" indent="-228600" eaLnBrk="0" hangingPunct="0">
              <a:defRPr sz="2000">
                <a:solidFill>
                  <a:schemeClr val="tx1"/>
                </a:solidFill>
                <a:latin typeface="Arial Black" pitchFamily="34" charset="0"/>
              </a:defRPr>
            </a:lvl5pPr>
            <a:lvl6pPr marL="2514600" indent="-228600" eaLnBrk="0" fontAlgn="base" hangingPunct="0">
              <a:spcBef>
                <a:spcPct val="0"/>
              </a:spcBef>
              <a:spcAft>
                <a:spcPct val="0"/>
              </a:spcAft>
              <a:defRPr sz="2000">
                <a:solidFill>
                  <a:schemeClr val="tx1"/>
                </a:solidFill>
                <a:latin typeface="Arial Black" pitchFamily="34" charset="0"/>
              </a:defRPr>
            </a:lvl6pPr>
            <a:lvl7pPr marL="2971800" indent="-228600" eaLnBrk="0" fontAlgn="base" hangingPunct="0">
              <a:spcBef>
                <a:spcPct val="0"/>
              </a:spcBef>
              <a:spcAft>
                <a:spcPct val="0"/>
              </a:spcAft>
              <a:defRPr sz="2000">
                <a:solidFill>
                  <a:schemeClr val="tx1"/>
                </a:solidFill>
                <a:latin typeface="Arial Black" pitchFamily="34" charset="0"/>
              </a:defRPr>
            </a:lvl7pPr>
            <a:lvl8pPr marL="3429000" indent="-228600" eaLnBrk="0" fontAlgn="base" hangingPunct="0">
              <a:spcBef>
                <a:spcPct val="0"/>
              </a:spcBef>
              <a:spcAft>
                <a:spcPct val="0"/>
              </a:spcAft>
              <a:defRPr sz="2000">
                <a:solidFill>
                  <a:schemeClr val="tx1"/>
                </a:solidFill>
                <a:latin typeface="Arial Black" pitchFamily="34" charset="0"/>
              </a:defRPr>
            </a:lvl8pPr>
            <a:lvl9pPr marL="3886200" indent="-228600" eaLnBrk="0" fontAlgn="base" hangingPunct="0">
              <a:spcBef>
                <a:spcPct val="0"/>
              </a:spcBef>
              <a:spcAft>
                <a:spcPct val="0"/>
              </a:spcAft>
              <a:defRPr sz="2000">
                <a:solidFill>
                  <a:schemeClr val="tx1"/>
                </a:solidFill>
                <a:latin typeface="Arial Black" pitchFamily="34" charset="0"/>
              </a:defRPr>
            </a:lvl9pPr>
          </a:lstStyle>
          <a:p>
            <a:pPr eaLnBrk="1" hangingPunct="1">
              <a:defRPr/>
            </a:pPr>
            <a:r>
              <a:rPr lang="es-ES" sz="4000" b="1" dirty="0" smtClean="0">
                <a:solidFill>
                  <a:srgbClr val="0000CC"/>
                </a:solidFill>
                <a:effectLst>
                  <a:outerShdw blurRad="38100" dist="38100" dir="2700000" algn="tl">
                    <a:srgbClr val="C0C0C0"/>
                  </a:outerShdw>
                </a:effectLst>
                <a:latin typeface="Calibri" pitchFamily="34" charset="0"/>
              </a:rPr>
              <a:t>Operador Económico Autorizado</a:t>
            </a:r>
          </a:p>
        </p:txBody>
      </p:sp>
      <p:sp>
        <p:nvSpPr>
          <p:cNvPr id="33795" name="7 Rectángulo"/>
          <p:cNvSpPr>
            <a:spLocks noChangeArrowheads="1"/>
          </p:cNvSpPr>
          <p:nvPr/>
        </p:nvSpPr>
        <p:spPr bwMode="auto">
          <a:xfrm>
            <a:off x="342900" y="924923"/>
            <a:ext cx="828040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endParaRPr lang="es-ES" sz="2000" b="1">
              <a:solidFill>
                <a:srgbClr val="18296B"/>
              </a:solidFill>
              <a:latin typeface="Calibri" pitchFamily="34" charset="0"/>
            </a:endParaRPr>
          </a:p>
          <a:p>
            <a:pPr marL="342900" indent="-342900"/>
            <a:r>
              <a:rPr lang="es-ES" sz="2000" b="1">
                <a:solidFill>
                  <a:srgbClr val="0000CC"/>
                </a:solidFill>
                <a:latin typeface="Calibri" pitchFamily="34" charset="0"/>
              </a:rPr>
              <a:t>Plan de Trabajo:</a:t>
            </a:r>
            <a:endParaRPr lang="es-ES" sz="2400" b="1">
              <a:solidFill>
                <a:srgbClr val="0000CC"/>
              </a:solidFill>
              <a:latin typeface="Calibri" pitchFamily="34" charset="0"/>
            </a:endParaRPr>
          </a:p>
          <a:p>
            <a:pPr marL="342900" indent="-342900"/>
            <a:endParaRPr lang="es-ES" sz="2400" b="1">
              <a:solidFill>
                <a:srgbClr val="7D8525"/>
              </a:solidFill>
              <a:latin typeface="Calibri" pitchFamily="34" charset="0"/>
            </a:endParaRPr>
          </a:p>
          <a:p>
            <a:pPr marL="342900" indent="-342900">
              <a:buFont typeface="Arial" charset="0"/>
              <a:buChar char="•"/>
            </a:pPr>
            <a:r>
              <a:rPr lang="es-UY" sz="2000" b="1" u="sng">
                <a:solidFill>
                  <a:srgbClr val="FF0000"/>
                </a:solidFill>
                <a:latin typeface="Calibri" pitchFamily="34" charset="0"/>
              </a:rPr>
              <a:t>Definición de la Estrategia Regional : </a:t>
            </a:r>
            <a:r>
              <a:rPr lang="es-UY" sz="2000" b="1">
                <a:solidFill>
                  <a:srgbClr val="18296B"/>
                </a:solidFill>
                <a:latin typeface="Calibri" pitchFamily="34" charset="0"/>
              </a:rPr>
              <a:t>se está trabajando para la implementación ARMs (Acuerdos de reconocimiento mutuos)</a:t>
            </a:r>
          </a:p>
          <a:p>
            <a:pPr marL="342900" indent="-342900">
              <a:buFont typeface="Arial" charset="0"/>
              <a:buChar char="•"/>
            </a:pPr>
            <a:endParaRPr lang="es-UY" sz="2000" b="1">
              <a:solidFill>
                <a:srgbClr val="18296B"/>
              </a:solidFill>
              <a:latin typeface="Calibri" pitchFamily="34" charset="0"/>
            </a:endParaRPr>
          </a:p>
          <a:p>
            <a:pPr marL="342900" indent="-342900">
              <a:buFont typeface="Arial" charset="0"/>
              <a:buChar char="•"/>
            </a:pPr>
            <a:r>
              <a:rPr lang="es-UY" sz="2000" b="1" u="sng">
                <a:solidFill>
                  <a:srgbClr val="FF0000"/>
                </a:solidFill>
                <a:latin typeface="Calibri" pitchFamily="34" charset="0"/>
              </a:rPr>
              <a:t>“Programa Intra-MERCOSUR de Seguridad Aduanera en la Cadena de Suministro Confiable”.</a:t>
            </a:r>
          </a:p>
          <a:p>
            <a:pPr marL="342900" indent="-342900">
              <a:buFont typeface="Arial" charset="0"/>
              <a:buChar char="•"/>
            </a:pPr>
            <a:endParaRPr lang="es-UY" sz="2000" b="1">
              <a:solidFill>
                <a:srgbClr val="18296B"/>
              </a:solidFill>
              <a:latin typeface="Calibri" pitchFamily="34" charset="0"/>
            </a:endParaRPr>
          </a:p>
          <a:p>
            <a:pPr marL="342900" indent="-342900">
              <a:buFont typeface="Arial" charset="0"/>
              <a:buChar char="•"/>
            </a:pPr>
            <a:r>
              <a:rPr lang="es-UY" sz="2000" b="1" u="sng">
                <a:solidFill>
                  <a:srgbClr val="FF0000"/>
                </a:solidFill>
                <a:latin typeface="Calibri" pitchFamily="34" charset="0"/>
              </a:rPr>
              <a:t>OEA en Uruguay: </a:t>
            </a:r>
          </a:p>
          <a:p>
            <a:pPr marL="342900" indent="-342900">
              <a:buFont typeface="Arial" charset="0"/>
              <a:buChar char="•"/>
            </a:pPr>
            <a:endParaRPr lang="es-UY" sz="2000" b="1">
              <a:solidFill>
                <a:srgbClr val="FF0000"/>
              </a:solidFill>
              <a:latin typeface="Calibri" pitchFamily="34" charset="0"/>
            </a:endParaRPr>
          </a:p>
          <a:p>
            <a:pPr marL="800100" lvl="1" indent="-342900">
              <a:buFont typeface="Arial" charset="0"/>
              <a:buChar char="•"/>
            </a:pPr>
            <a:r>
              <a:rPr lang="es-UY" sz="2000" b="1">
                <a:solidFill>
                  <a:srgbClr val="18296B"/>
                </a:solidFill>
                <a:latin typeface="Calibri" pitchFamily="34" charset="0"/>
              </a:rPr>
              <a:t>2012: Divulgación y sensibilización interna y del sector privado. </a:t>
            </a:r>
          </a:p>
          <a:p>
            <a:pPr marL="800100" lvl="1" indent="-342900">
              <a:buFont typeface="Arial" charset="0"/>
              <a:buChar char="•"/>
            </a:pPr>
            <a:r>
              <a:rPr lang="es-UY" sz="2000" b="1">
                <a:solidFill>
                  <a:srgbClr val="18296B"/>
                </a:solidFill>
                <a:latin typeface="Calibri" pitchFamily="34" charset="0"/>
              </a:rPr>
              <a:t>2013: Oficina OEA en  funcionamiento.  </a:t>
            </a:r>
          </a:p>
          <a:p>
            <a:pPr marL="800100" lvl="1" indent="-342900">
              <a:buFont typeface="Arial" charset="0"/>
              <a:buChar char="•"/>
            </a:pPr>
            <a:r>
              <a:rPr lang="es-UY" sz="2000" b="1">
                <a:solidFill>
                  <a:srgbClr val="18296B"/>
                </a:solidFill>
                <a:latin typeface="Calibri" pitchFamily="34" charset="0"/>
              </a:rPr>
              <a:t>2013 Abril:  Plan Piloto en marcha.</a:t>
            </a:r>
          </a:p>
          <a:p>
            <a:pPr marL="342900" indent="-342900"/>
            <a:endParaRPr lang="es-UY" sz="2000" b="1">
              <a:solidFill>
                <a:srgbClr val="18296B"/>
              </a:solidFill>
              <a:latin typeface="Calibri" pitchFamily="34" charset="0"/>
            </a:endParaRPr>
          </a:p>
          <a:p>
            <a:pPr marL="342900" indent="-342900"/>
            <a:endParaRPr lang="es-ES" sz="2000" b="1">
              <a:solidFill>
                <a:srgbClr val="18296B"/>
              </a:solidFill>
              <a:latin typeface="Calibri" pitchFamily="34" charset="0"/>
            </a:endParaRPr>
          </a:p>
        </p:txBody>
      </p:sp>
      <p:pic>
        <p:nvPicPr>
          <p:cNvPr id="33796" name="Picture 4" descr="C:\Users\dn20016\Desktop\oe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326" y="4716074"/>
            <a:ext cx="2555875" cy="1855746"/>
          </a:xfrm>
          <a:prstGeom prst="rect">
            <a:avLst/>
          </a:prstGeom>
          <a:solidFill>
            <a:srgbClr val="E5E5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9358" y="29956"/>
            <a:ext cx="10541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8926726"/>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33795">
                                            <p:txEl>
                                              <p:pRg st="3" end="3"/>
                                            </p:txEl>
                                          </p:spTgt>
                                        </p:tgtEl>
                                        <p:attrNameLst>
                                          <p:attrName>style.visibility</p:attrName>
                                        </p:attrNameLst>
                                      </p:cBhvr>
                                      <p:to>
                                        <p:strVal val="visible"/>
                                      </p:to>
                                    </p:set>
                                    <p:animEffect transition="in" filter="fade">
                                      <p:cBhvr>
                                        <p:cTn id="7" dur="2000"/>
                                        <p:tgtEl>
                                          <p:spTgt spid="33795">
                                            <p:txEl>
                                              <p:pRg st="3" end="3"/>
                                            </p:txEl>
                                          </p:spTgt>
                                        </p:tgtEl>
                                      </p:cBhvr>
                                    </p:animEffect>
                                    <p:anim calcmode="lin" valueType="num">
                                      <p:cBhvr>
                                        <p:cTn id="8" dur="2000" fill="hold"/>
                                        <p:tgtEl>
                                          <p:spTgt spid="33795">
                                            <p:txEl>
                                              <p:pRg st="3" end="3"/>
                                            </p:txEl>
                                          </p:spTgt>
                                        </p:tgtEl>
                                        <p:attrNameLst>
                                          <p:attrName>ppt_x</p:attrName>
                                        </p:attrNameLst>
                                      </p:cBhvr>
                                      <p:tavLst>
                                        <p:tav tm="0">
                                          <p:val>
                                            <p:strVal val="#ppt_x"/>
                                          </p:val>
                                        </p:tav>
                                        <p:tav tm="100000">
                                          <p:val>
                                            <p:strVal val="#ppt_x"/>
                                          </p:val>
                                        </p:tav>
                                      </p:tavLst>
                                    </p:anim>
                                    <p:anim calcmode="lin" valueType="num">
                                      <p:cBhvr>
                                        <p:cTn id="9" dur="2000" fill="hold"/>
                                        <p:tgtEl>
                                          <p:spTgt spid="33795">
                                            <p:txEl>
                                              <p:pRg st="3" end="3"/>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000"/>
                            </p:stCondLst>
                            <p:childTnLst>
                              <p:par>
                                <p:cTn id="11" presetID="47" presetClass="entr" presetSubtype="0" fill="hold" nodeType="afterEffect">
                                  <p:stCondLst>
                                    <p:cond delay="0"/>
                                  </p:stCondLst>
                                  <p:childTnLst>
                                    <p:set>
                                      <p:cBhvr>
                                        <p:cTn id="12" dur="1" fill="hold">
                                          <p:stCondLst>
                                            <p:cond delay="0"/>
                                          </p:stCondLst>
                                        </p:cTn>
                                        <p:tgtEl>
                                          <p:spTgt spid="33795">
                                            <p:txEl>
                                              <p:pRg st="5" end="5"/>
                                            </p:txEl>
                                          </p:spTgt>
                                        </p:tgtEl>
                                        <p:attrNameLst>
                                          <p:attrName>style.visibility</p:attrName>
                                        </p:attrNameLst>
                                      </p:cBhvr>
                                      <p:to>
                                        <p:strVal val="visible"/>
                                      </p:to>
                                    </p:set>
                                    <p:animEffect transition="in" filter="fade">
                                      <p:cBhvr>
                                        <p:cTn id="13" dur="2000"/>
                                        <p:tgtEl>
                                          <p:spTgt spid="33795">
                                            <p:txEl>
                                              <p:pRg st="5" end="5"/>
                                            </p:txEl>
                                          </p:spTgt>
                                        </p:tgtEl>
                                      </p:cBhvr>
                                    </p:animEffect>
                                    <p:anim calcmode="lin" valueType="num">
                                      <p:cBhvr>
                                        <p:cTn id="14" dur="2000" fill="hold"/>
                                        <p:tgtEl>
                                          <p:spTgt spid="33795">
                                            <p:txEl>
                                              <p:pRg st="5" end="5"/>
                                            </p:txEl>
                                          </p:spTgt>
                                        </p:tgtEl>
                                        <p:attrNameLst>
                                          <p:attrName>ppt_x</p:attrName>
                                        </p:attrNameLst>
                                      </p:cBhvr>
                                      <p:tavLst>
                                        <p:tav tm="0">
                                          <p:val>
                                            <p:strVal val="#ppt_x"/>
                                          </p:val>
                                        </p:tav>
                                        <p:tav tm="100000">
                                          <p:val>
                                            <p:strVal val="#ppt_x"/>
                                          </p:val>
                                        </p:tav>
                                      </p:tavLst>
                                    </p:anim>
                                    <p:anim calcmode="lin" valueType="num">
                                      <p:cBhvr>
                                        <p:cTn id="15" dur="2000" fill="hold"/>
                                        <p:tgtEl>
                                          <p:spTgt spid="33795">
                                            <p:txEl>
                                              <p:pRg st="5" end="5"/>
                                            </p:txEl>
                                          </p:spTgt>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4000"/>
                            </p:stCondLst>
                            <p:childTnLst>
                              <p:par>
                                <p:cTn id="17" presetID="47" presetClass="entr" presetSubtype="0" fill="hold" nodeType="afterEffect">
                                  <p:stCondLst>
                                    <p:cond delay="0"/>
                                  </p:stCondLst>
                                  <p:childTnLst>
                                    <p:set>
                                      <p:cBhvr>
                                        <p:cTn id="18" dur="1" fill="hold">
                                          <p:stCondLst>
                                            <p:cond delay="0"/>
                                          </p:stCondLst>
                                        </p:cTn>
                                        <p:tgtEl>
                                          <p:spTgt spid="33795">
                                            <p:txEl>
                                              <p:pRg st="7" end="7"/>
                                            </p:txEl>
                                          </p:spTgt>
                                        </p:tgtEl>
                                        <p:attrNameLst>
                                          <p:attrName>style.visibility</p:attrName>
                                        </p:attrNameLst>
                                      </p:cBhvr>
                                      <p:to>
                                        <p:strVal val="visible"/>
                                      </p:to>
                                    </p:set>
                                    <p:animEffect transition="in" filter="fade">
                                      <p:cBhvr>
                                        <p:cTn id="19" dur="2000"/>
                                        <p:tgtEl>
                                          <p:spTgt spid="33795">
                                            <p:txEl>
                                              <p:pRg st="7" end="7"/>
                                            </p:txEl>
                                          </p:spTgt>
                                        </p:tgtEl>
                                      </p:cBhvr>
                                    </p:animEffect>
                                    <p:anim calcmode="lin" valueType="num">
                                      <p:cBhvr>
                                        <p:cTn id="20" dur="2000" fill="hold"/>
                                        <p:tgtEl>
                                          <p:spTgt spid="33795">
                                            <p:txEl>
                                              <p:pRg st="7" end="7"/>
                                            </p:txEl>
                                          </p:spTgt>
                                        </p:tgtEl>
                                        <p:attrNameLst>
                                          <p:attrName>ppt_x</p:attrName>
                                        </p:attrNameLst>
                                      </p:cBhvr>
                                      <p:tavLst>
                                        <p:tav tm="0">
                                          <p:val>
                                            <p:strVal val="#ppt_x"/>
                                          </p:val>
                                        </p:tav>
                                        <p:tav tm="100000">
                                          <p:val>
                                            <p:strVal val="#ppt_x"/>
                                          </p:val>
                                        </p:tav>
                                      </p:tavLst>
                                    </p:anim>
                                    <p:anim calcmode="lin" valueType="num">
                                      <p:cBhvr>
                                        <p:cTn id="21" dur="2000" fill="hold"/>
                                        <p:tgtEl>
                                          <p:spTgt spid="33795">
                                            <p:txEl>
                                              <p:pRg st="7" end="7"/>
                                            </p:txEl>
                                          </p:spTgt>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6000"/>
                            </p:stCondLst>
                            <p:childTnLst>
                              <p:par>
                                <p:cTn id="23" presetID="47" presetClass="entr" presetSubtype="0" fill="hold" nodeType="afterEffect">
                                  <p:stCondLst>
                                    <p:cond delay="0"/>
                                  </p:stCondLst>
                                  <p:childTnLst>
                                    <p:set>
                                      <p:cBhvr>
                                        <p:cTn id="24" dur="1" fill="hold">
                                          <p:stCondLst>
                                            <p:cond delay="0"/>
                                          </p:stCondLst>
                                        </p:cTn>
                                        <p:tgtEl>
                                          <p:spTgt spid="33795">
                                            <p:txEl>
                                              <p:pRg st="9" end="9"/>
                                            </p:txEl>
                                          </p:spTgt>
                                        </p:tgtEl>
                                        <p:attrNameLst>
                                          <p:attrName>style.visibility</p:attrName>
                                        </p:attrNameLst>
                                      </p:cBhvr>
                                      <p:to>
                                        <p:strVal val="visible"/>
                                      </p:to>
                                    </p:set>
                                    <p:animEffect transition="in" filter="fade">
                                      <p:cBhvr>
                                        <p:cTn id="25" dur="2000"/>
                                        <p:tgtEl>
                                          <p:spTgt spid="33795">
                                            <p:txEl>
                                              <p:pRg st="9" end="9"/>
                                            </p:txEl>
                                          </p:spTgt>
                                        </p:tgtEl>
                                      </p:cBhvr>
                                    </p:animEffect>
                                    <p:anim calcmode="lin" valueType="num">
                                      <p:cBhvr>
                                        <p:cTn id="26" dur="2000" fill="hold"/>
                                        <p:tgtEl>
                                          <p:spTgt spid="33795">
                                            <p:txEl>
                                              <p:pRg st="9" end="9"/>
                                            </p:txEl>
                                          </p:spTgt>
                                        </p:tgtEl>
                                        <p:attrNameLst>
                                          <p:attrName>ppt_x</p:attrName>
                                        </p:attrNameLst>
                                      </p:cBhvr>
                                      <p:tavLst>
                                        <p:tav tm="0">
                                          <p:val>
                                            <p:strVal val="#ppt_x"/>
                                          </p:val>
                                        </p:tav>
                                        <p:tav tm="100000">
                                          <p:val>
                                            <p:strVal val="#ppt_x"/>
                                          </p:val>
                                        </p:tav>
                                      </p:tavLst>
                                    </p:anim>
                                    <p:anim calcmode="lin" valueType="num">
                                      <p:cBhvr>
                                        <p:cTn id="27" dur="2000" fill="hold"/>
                                        <p:tgtEl>
                                          <p:spTgt spid="33795">
                                            <p:txEl>
                                              <p:pRg st="9" end="9"/>
                                            </p:txEl>
                                          </p:spTgt>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8000"/>
                            </p:stCondLst>
                            <p:childTnLst>
                              <p:par>
                                <p:cTn id="29" presetID="47" presetClass="entr" presetSubtype="0" fill="hold" nodeType="afterEffect">
                                  <p:stCondLst>
                                    <p:cond delay="0"/>
                                  </p:stCondLst>
                                  <p:childTnLst>
                                    <p:set>
                                      <p:cBhvr>
                                        <p:cTn id="30" dur="1" fill="hold">
                                          <p:stCondLst>
                                            <p:cond delay="0"/>
                                          </p:stCondLst>
                                        </p:cTn>
                                        <p:tgtEl>
                                          <p:spTgt spid="33795">
                                            <p:txEl>
                                              <p:pRg st="10" end="10"/>
                                            </p:txEl>
                                          </p:spTgt>
                                        </p:tgtEl>
                                        <p:attrNameLst>
                                          <p:attrName>style.visibility</p:attrName>
                                        </p:attrNameLst>
                                      </p:cBhvr>
                                      <p:to>
                                        <p:strVal val="visible"/>
                                      </p:to>
                                    </p:set>
                                    <p:animEffect transition="in" filter="fade">
                                      <p:cBhvr>
                                        <p:cTn id="31" dur="2000"/>
                                        <p:tgtEl>
                                          <p:spTgt spid="33795">
                                            <p:txEl>
                                              <p:pRg st="10" end="10"/>
                                            </p:txEl>
                                          </p:spTgt>
                                        </p:tgtEl>
                                      </p:cBhvr>
                                    </p:animEffect>
                                    <p:anim calcmode="lin" valueType="num">
                                      <p:cBhvr>
                                        <p:cTn id="32" dur="2000" fill="hold"/>
                                        <p:tgtEl>
                                          <p:spTgt spid="33795">
                                            <p:txEl>
                                              <p:pRg st="10" end="10"/>
                                            </p:txEl>
                                          </p:spTgt>
                                        </p:tgtEl>
                                        <p:attrNameLst>
                                          <p:attrName>ppt_x</p:attrName>
                                        </p:attrNameLst>
                                      </p:cBhvr>
                                      <p:tavLst>
                                        <p:tav tm="0">
                                          <p:val>
                                            <p:strVal val="#ppt_x"/>
                                          </p:val>
                                        </p:tav>
                                        <p:tav tm="100000">
                                          <p:val>
                                            <p:strVal val="#ppt_x"/>
                                          </p:val>
                                        </p:tav>
                                      </p:tavLst>
                                    </p:anim>
                                    <p:anim calcmode="lin" valueType="num">
                                      <p:cBhvr>
                                        <p:cTn id="33" dur="2000" fill="hold"/>
                                        <p:tgtEl>
                                          <p:spTgt spid="33795">
                                            <p:txEl>
                                              <p:pRg st="10" end="10"/>
                                            </p:txEl>
                                          </p:spTgt>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10000"/>
                            </p:stCondLst>
                            <p:childTnLst>
                              <p:par>
                                <p:cTn id="35" presetID="47" presetClass="entr" presetSubtype="0" fill="hold" nodeType="afterEffect">
                                  <p:stCondLst>
                                    <p:cond delay="0"/>
                                  </p:stCondLst>
                                  <p:childTnLst>
                                    <p:set>
                                      <p:cBhvr>
                                        <p:cTn id="36" dur="1" fill="hold">
                                          <p:stCondLst>
                                            <p:cond delay="0"/>
                                          </p:stCondLst>
                                        </p:cTn>
                                        <p:tgtEl>
                                          <p:spTgt spid="33795">
                                            <p:txEl>
                                              <p:pRg st="11" end="11"/>
                                            </p:txEl>
                                          </p:spTgt>
                                        </p:tgtEl>
                                        <p:attrNameLst>
                                          <p:attrName>style.visibility</p:attrName>
                                        </p:attrNameLst>
                                      </p:cBhvr>
                                      <p:to>
                                        <p:strVal val="visible"/>
                                      </p:to>
                                    </p:set>
                                    <p:animEffect transition="in" filter="fade">
                                      <p:cBhvr>
                                        <p:cTn id="37" dur="2000"/>
                                        <p:tgtEl>
                                          <p:spTgt spid="33795">
                                            <p:txEl>
                                              <p:pRg st="11" end="11"/>
                                            </p:txEl>
                                          </p:spTgt>
                                        </p:tgtEl>
                                      </p:cBhvr>
                                    </p:animEffect>
                                    <p:anim calcmode="lin" valueType="num">
                                      <p:cBhvr>
                                        <p:cTn id="38" dur="2000" fill="hold"/>
                                        <p:tgtEl>
                                          <p:spTgt spid="33795">
                                            <p:txEl>
                                              <p:pRg st="11" end="11"/>
                                            </p:txEl>
                                          </p:spTgt>
                                        </p:tgtEl>
                                        <p:attrNameLst>
                                          <p:attrName>ppt_x</p:attrName>
                                        </p:attrNameLst>
                                      </p:cBhvr>
                                      <p:tavLst>
                                        <p:tav tm="0">
                                          <p:val>
                                            <p:strVal val="#ppt_x"/>
                                          </p:val>
                                        </p:tav>
                                        <p:tav tm="100000">
                                          <p:val>
                                            <p:strVal val="#ppt_x"/>
                                          </p:val>
                                        </p:tav>
                                      </p:tavLst>
                                    </p:anim>
                                    <p:anim calcmode="lin" valueType="num">
                                      <p:cBhvr>
                                        <p:cTn id="39" dur="2000" fill="hold"/>
                                        <p:tgtEl>
                                          <p:spTgt spid="33795">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809</Words>
  <Application>Microsoft Office PowerPoint</Application>
  <PresentationFormat>Presentación en pantalla (4:3)</PresentationFormat>
  <Paragraphs>106</Paragraphs>
  <Slides>15</Slides>
  <Notes>2</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15</vt:i4>
      </vt:variant>
    </vt:vector>
  </HeadingPairs>
  <TitlesOfParts>
    <vt:vector size="18" baseType="lpstr">
      <vt:lpstr>Tema de Office</vt:lpstr>
      <vt:lpstr>Hoja de cálculo</vt:lpstr>
      <vt:lpstr>Acrobat Document</vt:lpstr>
      <vt:lpstr>IMPORTANCIA DE LA LOGISTICA EN EL DESARROLLO ECONOMICO DE LA REGION</vt:lpstr>
      <vt:lpstr>Modernización de la DNA:  Iniciativas en ejecución</vt:lpstr>
      <vt:lpstr>Presentación de PowerPoint</vt:lpstr>
      <vt:lpstr>Ventanilla Única de Comercio Exterior Antecedentes del Proyecto</vt:lpstr>
      <vt:lpstr>Presentación de PowerPoint</vt:lpstr>
      <vt:lpstr>Mapa estratégico Control y Gestión del Riesgo</vt:lpstr>
      <vt:lpstr>Utilización de tecnologías adecuadas</vt:lpstr>
      <vt:lpstr>SISTEMA DE INTELIGENCIA ADUANERA INTEGRADO</vt:lpstr>
      <vt:lpstr>Presentación de PowerPoint</vt:lpstr>
      <vt:lpstr>Matriz de Movimientos de Cargas</vt:lpstr>
      <vt:lpstr>Presentación de PowerPoint</vt:lpstr>
      <vt:lpstr>Presentación de PowerPoint</vt:lpstr>
      <vt:lpstr>El nuevo Código Aduanero Uruguayo (CAROU)</vt:lpstr>
      <vt:lpstr>Consolida y potencia el régimen de PAL y la actividad logística</vt:lpstr>
      <vt:lpstr>Gracias por vuestra atención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IMPORTANCIA DE LA LOGISTICA EN EL DESARROLLO ECONOMICO DE LA REGION</dc:title>
  <dc:creator>Iribarnegaray de Leon, Jorge</dc:creator>
  <cp:lastModifiedBy>Iribarnegaray de Leon, Jorge</cp:lastModifiedBy>
  <cp:revision>12</cp:revision>
  <dcterms:created xsi:type="dcterms:W3CDTF">2012-11-05T10:43:13Z</dcterms:created>
  <dcterms:modified xsi:type="dcterms:W3CDTF">2012-11-05T15:01:35Z</dcterms:modified>
</cp:coreProperties>
</file>